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32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300" r:id="rId37"/>
    <p:sldId id="299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259" r:id="rId57"/>
    <p:sldId id="319" r:id="rId58"/>
    <p:sldId id="262" r:id="rId59"/>
    <p:sldId id="263" r:id="rId60"/>
    <p:sldId id="264" r:id="rId61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6162" autoAdjust="0"/>
  </p:normalViewPr>
  <p:slideViewPr>
    <p:cSldViewPr snapToGrid="0">
      <p:cViewPr varScale="1">
        <p:scale>
          <a:sx n="71" d="100"/>
          <a:sy n="71" d="100"/>
        </p:scale>
        <p:origin x="104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197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4AB71BB-C815-4B43-83FD-84580ECAE85E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894454E-6A1D-41BF-A3CE-369B5DFEA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0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0033B-AE3C-428F-A03C-033C0AFC5A44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349B0-1018-4596-8AFC-257A6C691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49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548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02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509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441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181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440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167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054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774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006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342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8352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2278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614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4495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1602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3009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1097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8574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0357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5349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344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7989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5336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441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3557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7811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3174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773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5903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5087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1909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711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1008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3648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1228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7176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663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9519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570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6901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719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1439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223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791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144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337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400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032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49B0-1018-4596-8AFC-257A6C691AE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64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B91F-E7B1-45EE-960F-0E1BCBEB006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6A50-B9C4-4F06-BA11-BE76D09A5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36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B91F-E7B1-45EE-960F-0E1BCBEB006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6A50-B9C4-4F06-BA11-BE76D09A5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76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B91F-E7B1-45EE-960F-0E1BCBEB006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6A50-B9C4-4F06-BA11-BE76D09A5C9B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383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B91F-E7B1-45EE-960F-0E1BCBEB006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6A50-B9C4-4F06-BA11-BE76D09A5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348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B91F-E7B1-45EE-960F-0E1BCBEB006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6A50-B9C4-4F06-BA11-BE76D09A5C9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7485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B91F-E7B1-45EE-960F-0E1BCBEB006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6A50-B9C4-4F06-BA11-BE76D09A5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371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B91F-E7B1-45EE-960F-0E1BCBEB006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6A50-B9C4-4F06-BA11-BE76D09A5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885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B91F-E7B1-45EE-960F-0E1BCBEB006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6A50-B9C4-4F06-BA11-BE76D09A5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02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B91F-E7B1-45EE-960F-0E1BCBEB006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6A50-B9C4-4F06-BA11-BE76D09A5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24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B91F-E7B1-45EE-960F-0E1BCBEB006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6A50-B9C4-4F06-BA11-BE76D09A5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85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B91F-E7B1-45EE-960F-0E1BCBEB006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6A50-B9C4-4F06-BA11-BE76D09A5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0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B91F-E7B1-45EE-960F-0E1BCBEB006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6A50-B9C4-4F06-BA11-BE76D09A5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526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B91F-E7B1-45EE-960F-0E1BCBEB006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6A50-B9C4-4F06-BA11-BE76D09A5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34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B91F-E7B1-45EE-960F-0E1BCBEB006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6A50-B9C4-4F06-BA11-BE76D09A5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54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B91F-E7B1-45EE-960F-0E1BCBEB006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6A50-B9C4-4F06-BA11-BE76D09A5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13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B91F-E7B1-45EE-960F-0E1BCBEB006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6A50-B9C4-4F06-BA11-BE76D09A5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95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EB91F-E7B1-45EE-960F-0E1BCBEB006A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68D6A50-B9C4-4F06-BA11-BE76D09A5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6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mailto:enquiries@aep.org.uk" TargetMode="External"/><Relationship Id="rId4" Type="http://schemas.openxmlformats.org/officeDocument/2006/relationships/hyperlink" Target="http://www.aep.org.uk/epft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aep.org.uk/epf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aep.org.uk/epf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9959" y="1445003"/>
            <a:ext cx="8062622" cy="3256157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chemeClr val="accent2">
                    <a:lumMod val="75000"/>
                  </a:schemeClr>
                </a:solidFill>
              </a:rPr>
              <a:t>So, you want to be an EP…?</a:t>
            </a:r>
            <a:br>
              <a:rPr lang="en-GB" sz="4000" dirty="0"/>
            </a:br>
            <a:r>
              <a:rPr lang="en-GB" sz="3600" dirty="0"/>
              <a:t>Introduction to the process of applying for initial training courses</a:t>
            </a:r>
            <a:br>
              <a:rPr lang="en-GB" sz="4000" dirty="0"/>
            </a:br>
            <a:br>
              <a:rPr lang="en-GB" sz="4000" dirty="0"/>
            </a:br>
            <a:br>
              <a:rPr lang="en-GB" sz="4000" dirty="0"/>
            </a:br>
            <a:r>
              <a:rPr lang="en-GB" sz="2800" i="1" dirty="0"/>
              <a:t>1</a:t>
            </a:r>
            <a:r>
              <a:rPr lang="en-GB" sz="2800" i="1" baseline="30000" dirty="0"/>
              <a:t>st</a:t>
            </a:r>
            <a:r>
              <a:rPr lang="en-GB" sz="2800" i="1" dirty="0"/>
              <a:t> September 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953" y="4040291"/>
            <a:ext cx="3022791" cy="1761993"/>
          </a:xfrm>
        </p:spPr>
        <p:txBody>
          <a:bodyPr>
            <a:noAutofit/>
          </a:bodyPr>
          <a:lstStyle/>
          <a:p>
            <a:pPr algn="l"/>
            <a:r>
              <a:rPr lang="en-GB" sz="2000" b="1" i="1" dirty="0"/>
              <a:t>Caroline Bond</a:t>
            </a:r>
          </a:p>
          <a:p>
            <a:pPr algn="l"/>
            <a:r>
              <a:rPr lang="en-GB" sz="2000" b="1" i="1" dirty="0"/>
              <a:t>Mike Dagnell</a:t>
            </a:r>
          </a:p>
          <a:p>
            <a:pPr algn="l"/>
            <a:r>
              <a:rPr lang="en-GB" sz="2000" b="1" i="1" dirty="0"/>
              <a:t>Kate Fallon</a:t>
            </a:r>
          </a:p>
          <a:p>
            <a:pPr algn="l"/>
            <a:r>
              <a:rPr lang="en-GB" sz="2000" b="1" i="1" dirty="0"/>
              <a:t>Emma Smith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7BDE8B-02A6-458D-9F8D-76B8AF3F9A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939" y="46263"/>
            <a:ext cx="2226201" cy="131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6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216140A-5159-6631-D83A-1176C901B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836"/>
            <a:ext cx="12192000" cy="585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14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FB8B46D-3799-7A06-92E7-AABF0199B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94"/>
            <a:ext cx="12192000" cy="56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01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6ED2EF04-B919-7842-D2D4-B5B009792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72"/>
            <a:ext cx="12192000" cy="602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58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31AAA27-E92D-6BED-5C97-B31CB7270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097"/>
            <a:ext cx="12192000" cy="579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72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31AAA27-E92D-6BED-5C97-B31CB7270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1400" y="-10496843"/>
            <a:ext cx="63458704" cy="3015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89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1DCB66E-3856-5419-C9B8-A6D0DC114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93"/>
            <a:ext cx="12192000" cy="623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1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F53DA81-729A-3121-EE5D-AFB534279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008"/>
            <a:ext cx="12192000" cy="642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47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F53DA81-729A-3121-EE5D-AFB534279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63574" y="-12312596"/>
            <a:ext cx="59732974" cy="3148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45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F53DA81-729A-3121-EE5D-AFB534279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008"/>
            <a:ext cx="12192000" cy="642598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ED1CDA-1236-F298-2269-F3DF1F6846A4}"/>
              </a:ext>
            </a:extLst>
          </p:cNvPr>
          <p:cNvSpPr/>
          <p:nvPr/>
        </p:nvSpPr>
        <p:spPr>
          <a:xfrm>
            <a:off x="2650603" y="3865944"/>
            <a:ext cx="6886936" cy="10532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19F4273-BFCE-A103-BA17-254218791162}"/>
              </a:ext>
            </a:extLst>
          </p:cNvPr>
          <p:cNvSpPr/>
          <p:nvPr/>
        </p:nvSpPr>
        <p:spPr>
          <a:xfrm>
            <a:off x="2660763" y="4919241"/>
            <a:ext cx="2118167" cy="3596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755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0529CE7-224E-0061-8C2C-E9618FCC6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57" y="0"/>
            <a:ext cx="10594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58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20283"/>
            <a:ext cx="8596668" cy="1320800"/>
          </a:xfrm>
        </p:spPr>
        <p:txBody>
          <a:bodyPr/>
          <a:lstStyle/>
          <a:p>
            <a:r>
              <a:rPr lang="en-GB" dirty="0"/>
              <a:t>Introduction &amp; what we’ll cover today…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180348" cy="46065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How to apply to train as an EP across the UK - with particular focus upon applying for initial training in England </a:t>
            </a:r>
            <a:br>
              <a:rPr lang="en-GB" dirty="0"/>
            </a:br>
            <a:endParaRPr lang="en-GB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Roles of the DfE, the training courses and the AEP within the EPFT process</a:t>
            </a:r>
            <a:br>
              <a:rPr lang="en-GB" dirty="0"/>
            </a:b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A step-by-step introduction to the EPFT system</a:t>
            </a:r>
            <a:br>
              <a:rPr lang="en-GB" dirty="0"/>
            </a:b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Some top tips when preparing your application</a:t>
            </a:r>
            <a:br>
              <a:rPr lang="en-GB" dirty="0"/>
            </a:br>
            <a:endParaRPr lang="en-GB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Help and information from the AEP provide information</a:t>
            </a:r>
            <a:endParaRPr lang="en-GB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F87818-933C-45D3-9DBE-706E564C9C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767" y="268547"/>
            <a:ext cx="1868307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41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0529CE7-224E-0061-8C2C-E9618FCC6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0178" y="-799401"/>
            <a:ext cx="38905697" cy="2518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84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0529CE7-224E-0061-8C2C-E9618FCC6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0178" y="-6449922"/>
            <a:ext cx="38905697" cy="2518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1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Graphical user interface, text, application, email, website">
            <a:extLst>
              <a:ext uri="{FF2B5EF4-FFF2-40B4-BE49-F238E27FC236}">
                <a16:creationId xmlns:a16="http://schemas.microsoft.com/office/drawing/2014/main" id="{A2E6CD4B-AEA0-03D2-779E-7AB99CAF1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94"/>
            <a:ext cx="12192000" cy="56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1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96D407-F0F8-8F2A-EA1D-F9F4BF1C9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62" y="0"/>
            <a:ext cx="9090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60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96D407-F0F8-8F2A-EA1D-F9F4BF1C9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1558" y="-8199120"/>
            <a:ext cx="33013558" cy="249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87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96D407-F0F8-8F2A-EA1D-F9F4BF1C9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1398" y="-8543896"/>
            <a:ext cx="22650358" cy="1708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82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484A962-0BB7-BD9D-C0B4-47BA49B95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55"/>
            <a:ext cx="12192000" cy="656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57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484A962-0BB7-BD9D-C0B4-47BA49B95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3800" y="-15775923"/>
            <a:ext cx="58610872" cy="3155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63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C960ED0-B949-FBC0-68BA-858825DF3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94"/>
            <a:ext cx="12192000" cy="56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49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C220CCF-47E9-79DF-A297-B44C319CA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94"/>
            <a:ext cx="12192000" cy="56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228" y="634649"/>
            <a:ext cx="8596668" cy="1320800"/>
          </a:xfrm>
        </p:spPr>
        <p:txBody>
          <a:bodyPr/>
          <a:lstStyle/>
          <a:p>
            <a:r>
              <a:rPr lang="en-GB" dirty="0"/>
              <a:t>Educational Psychology in the England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E611EE-4219-44CC-BE5F-2BF5EEA63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049">
            <a:off x="6759746" y="1622970"/>
            <a:ext cx="2917578" cy="1747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F781CB-82C2-458A-97F2-FF325D3C2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998">
            <a:off x="9527491" y="1319257"/>
            <a:ext cx="2226201" cy="13148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08B706-DF52-4D91-9CEC-8A180C313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9548">
            <a:off x="8431919" y="3558242"/>
            <a:ext cx="3371850" cy="210502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9217564-775D-4688-B564-49696A4CC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47" y="2407479"/>
            <a:ext cx="5484927" cy="268350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A brief history of initial EP training in England</a:t>
            </a:r>
            <a:br>
              <a:rPr lang="en-GB" sz="2400" dirty="0"/>
            </a:br>
            <a:endParaRPr lang="en-GB" sz="24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Roles of the DfE, the training courses and the AEP within the EPFT application process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pic>
        <p:nvPicPr>
          <p:cNvPr id="2050" name="Picture 2" descr="Cyril Burt - Wikipedia">
            <a:extLst>
              <a:ext uri="{FF2B5EF4-FFF2-40B4-BE49-F238E27FC236}">
                <a16:creationId xmlns:a16="http://schemas.microsoft.com/office/drawing/2014/main" id="{F7B67DA0-BA12-4A59-B5C9-F952767ED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7722">
            <a:off x="6451000" y="3429250"/>
            <a:ext cx="1824782" cy="312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254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C220CCF-47E9-79DF-A297-B44C319CA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1200" y="-6031306"/>
            <a:ext cx="46253400" cy="2147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90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540D799-96D2-5CD4-8D45-E09447206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63" y="0"/>
            <a:ext cx="10208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4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30242DE-50E3-EE06-B6C0-304EC14A8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118"/>
            <a:ext cx="12192000" cy="658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9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30242DE-50E3-EE06-B6C0-304EC14A8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31000" y="-10496062"/>
            <a:ext cx="38862000" cy="2099212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78BF379-BA1E-EE51-11E8-8B0E8C36EE01}"/>
              </a:ext>
            </a:extLst>
          </p:cNvPr>
          <p:cNvSpPr/>
          <p:nvPr/>
        </p:nvSpPr>
        <p:spPr>
          <a:xfrm>
            <a:off x="4236720" y="2849880"/>
            <a:ext cx="594360" cy="685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1E253A8-3986-4B1B-85AC-12CE74D0EB0D}"/>
              </a:ext>
            </a:extLst>
          </p:cNvPr>
          <p:cNvSpPr/>
          <p:nvPr/>
        </p:nvSpPr>
        <p:spPr>
          <a:xfrm>
            <a:off x="5501640" y="2933700"/>
            <a:ext cx="2392680" cy="685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415784-6633-082D-C8BD-019E9E1E7A82}"/>
              </a:ext>
            </a:extLst>
          </p:cNvPr>
          <p:cNvSpPr/>
          <p:nvPr/>
        </p:nvSpPr>
        <p:spPr>
          <a:xfrm>
            <a:off x="8656320" y="2933700"/>
            <a:ext cx="1889760" cy="8305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417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A5D06F6-707F-8F8C-F390-4B4A6E283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" y="0"/>
            <a:ext cx="12120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9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962A5A7-9392-C2F6-468F-F3C15AA94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2"/>
            <a:ext cx="12192000" cy="683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6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3805A900-FBD5-B7E9-8A04-C745BB9D03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437" y="0"/>
            <a:ext cx="5923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7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3805A900-FBD5-B7E9-8A04-C745BB9D0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2537" y="0"/>
            <a:ext cx="18517073" cy="2143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00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EA72B1B-59FE-B8B7-08BC-EDCC8CF6B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72"/>
            <a:ext cx="12192000" cy="602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9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EA72B1B-59FE-B8B7-08BC-EDCC8CF6B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7035" y="-9829149"/>
            <a:ext cx="53674862" cy="2651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77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AF8AE-A5F8-4543-9590-492FBB695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Educational Psychology Funded Training:</a:t>
            </a:r>
            <a:br>
              <a:rPr lang="en-GB" dirty="0"/>
            </a:br>
            <a:r>
              <a:rPr lang="en-GB" dirty="0"/>
              <a:t>The Department for Education (DfE)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B1B60-4EFA-49EB-B66F-380214475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367627"/>
            <a:ext cx="8596668" cy="3880773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q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DfE has funded the training since 2012, previously through the executive agency- the National College for Teaching and Learning - and directly through the department since 2017 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current training contracts are held by two consortiums led by the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University of Manchester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University College London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and offer funding for 203 trainee places each year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DfE fund the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three years tuition fees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first year bursary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– local authorities fund the bursaries or salaries for the other two years whilst a trainee is on placement with them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Once qualified,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trainees are required to work in a local authority in England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for at least two years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E189AC-41A0-42D8-972F-D6DDF04C2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707" y="0"/>
            <a:ext cx="2915958" cy="164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677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2B60602-0C57-D462-0A0E-446D39404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008"/>
            <a:ext cx="12192000" cy="642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8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2B60602-0C57-D462-0A0E-446D39404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70594" y="-16487032"/>
            <a:ext cx="52533187" cy="276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17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B5C570B-6A67-2FB0-2DC2-CB969D9E0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84" y="0"/>
            <a:ext cx="10852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B5C570B-6A67-2FB0-2DC2-CB969D9E0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1409" y="-1116623"/>
            <a:ext cx="21951473" cy="1387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50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B5C570B-6A67-2FB0-2DC2-CB969D9E0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1409" y="-6345124"/>
            <a:ext cx="21951473" cy="1387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82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0D019A7-8550-4BF7-E40B-B791EF033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25" y="0"/>
            <a:ext cx="10331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3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01B78AC-5D8A-9F58-6504-2C7299885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424" y="0"/>
            <a:ext cx="7603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1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01B78AC-5D8A-9F58-6504-2C7299885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0576" y="-16687800"/>
            <a:ext cx="50969376" cy="4597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29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2A0E4A49-A139-437B-9444-8DEDE1C25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424" y="0"/>
            <a:ext cx="7603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3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2A0E4A49-A139-437B-9444-8DEDE1C25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2788" y="-17883609"/>
            <a:ext cx="54859788" cy="4948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28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89EEAB8-EAEE-3489-3C82-FC4414CFD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076" y="0"/>
            <a:ext cx="8434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135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438CCB5-6B10-45B8-8D25-B9FFE1114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25" y="0"/>
            <a:ext cx="10331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6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438CCB5-6B10-45B8-8D25-B9FFE1114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37376" y="-7825740"/>
            <a:ext cx="44240281" cy="2936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51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5B70A41-F62A-ABD9-0BFA-9828EC597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89" y="0"/>
            <a:ext cx="9395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1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5B70A41-F62A-ABD9-0BFA-9828EC597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0851" y="-12588240"/>
            <a:ext cx="32861331" cy="239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91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5B70A41-F62A-ABD9-0BFA-9828EC597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0851" y="-7345680"/>
            <a:ext cx="32861331" cy="239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70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5B70A41-F62A-ABD9-0BFA-9828EC597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89" y="0"/>
            <a:ext cx="9395621" cy="6858000"/>
          </a:xfrm>
          <a:prstGeom prst="rect">
            <a:avLst/>
          </a:prstGeom>
        </p:spPr>
      </p:pic>
      <p:pic>
        <p:nvPicPr>
          <p:cNvPr id="4" name="Picture 3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3B5C69A7-07D1-9F33-F529-6CA9141029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57" y="0"/>
            <a:ext cx="10727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5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process – applying for EP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94830"/>
            <a:ext cx="8596668" cy="3880773"/>
          </a:xfrm>
        </p:spPr>
        <p:txBody>
          <a:bodyPr/>
          <a:lstStyle/>
          <a:p>
            <a:r>
              <a:rPr lang="en-GB" dirty="0"/>
              <a:t>Most frequently asked questions:</a:t>
            </a:r>
            <a:br>
              <a:rPr lang="en-GB" dirty="0"/>
            </a:br>
            <a:endParaRPr lang="en-GB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800" dirty="0"/>
              <a:t>Graduates with 2:2s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800" dirty="0"/>
              <a:t>Residency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800" dirty="0"/>
              <a:t>Incomplete qualification by deadline date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800" dirty="0"/>
              <a:t>Teachers training to be EPs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800" dirty="0"/>
              <a:t>Overseas qualifications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800" dirty="0"/>
              <a:t>Preparing to apply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800" dirty="0"/>
              <a:t>Application deferral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800" dirty="0"/>
              <a:t>Part-time and distance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4B659-820A-4B38-B29C-904EAB64F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767" y="268547"/>
            <a:ext cx="1868307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174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164C7-86D3-9891-5ED2-E805A79A5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few tips…..think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EFB0A-B7CA-DC23-2D3D-B0DC9E7AA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65" y="1930401"/>
            <a:ext cx="8708737" cy="4110962"/>
          </a:xfrm>
        </p:spPr>
        <p:txBody>
          <a:bodyPr/>
          <a:lstStyle/>
          <a:p>
            <a:r>
              <a:rPr lang="en-GB" sz="1800" dirty="0">
                <a:solidFill>
                  <a:schemeClr val="tx1"/>
                </a:solidFill>
                <a:effectLst/>
                <a:latin typeface="Trebachet MS"/>
                <a:ea typeface="Calibri" panose="020F0502020204030204" pitchFamily="34" charset="0"/>
              </a:rPr>
              <a:t>How you tailor your experience to the EP role  </a:t>
            </a:r>
          </a:p>
          <a:p>
            <a:r>
              <a:rPr lang="en-GB" sz="1800" dirty="0">
                <a:solidFill>
                  <a:schemeClr val="tx1"/>
                </a:solidFill>
                <a:effectLst/>
                <a:latin typeface="Trebachet MS"/>
                <a:ea typeface="Calibri" panose="020F0502020204030204" pitchFamily="34" charset="0"/>
              </a:rPr>
              <a:t>How have you applied psychology? What psychology did you use and why? </a:t>
            </a:r>
          </a:p>
          <a:p>
            <a:r>
              <a:rPr lang="en-GB" sz="1800" dirty="0">
                <a:solidFill>
                  <a:schemeClr val="tx1"/>
                </a:solidFill>
                <a:effectLst/>
                <a:latin typeface="Trebachet MS"/>
                <a:ea typeface="Calibri" panose="020F0502020204030204" pitchFamily="34" charset="0"/>
              </a:rPr>
              <a:t>How do you know what you have done has worked/or not? </a:t>
            </a:r>
          </a:p>
          <a:p>
            <a:r>
              <a:rPr lang="en-GB" sz="1800" dirty="0">
                <a:solidFill>
                  <a:schemeClr val="tx1"/>
                </a:solidFill>
                <a:effectLst/>
                <a:latin typeface="Trebachet MS"/>
                <a:ea typeface="Calibri" panose="020F0502020204030204" pitchFamily="34" charset="0"/>
              </a:rPr>
              <a:t>How do you work effectively with others? (different groups e.g. CYP, parents, professionals and those from diverse backgrounds)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en-GB" sz="1800" dirty="0">
              <a:solidFill>
                <a:schemeClr val="tx1"/>
              </a:solidFill>
              <a:effectLst/>
              <a:latin typeface="Trebachet MS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800" dirty="0">
                <a:solidFill>
                  <a:schemeClr val="tx1"/>
                </a:solidFill>
                <a:effectLst/>
                <a:latin typeface="Trebachet MS"/>
                <a:ea typeface="Calibri" panose="020F0502020204030204" pitchFamily="34" charset="0"/>
              </a:rPr>
              <a:t>A few well chosen examples which showcase your decision making and reflection can more effectively convey your skills than a list of lots of different experiences (less is more!)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4203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estion Mark Png - Transparent Background Question Marks, Png Download -  kindpng">
            <a:extLst>
              <a:ext uri="{FF2B5EF4-FFF2-40B4-BE49-F238E27FC236}">
                <a16:creationId xmlns:a16="http://schemas.microsoft.com/office/drawing/2014/main" id="{4764E582-CD72-4FA2-A308-DBCC43857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32" y="0"/>
            <a:ext cx="9073273" cy="545451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32" y="5323017"/>
            <a:ext cx="8679630" cy="970692"/>
          </a:xfrm>
        </p:spPr>
        <p:txBody>
          <a:bodyPr>
            <a:normAutofit fontScale="90000"/>
          </a:bodyPr>
          <a:lstStyle/>
          <a:p>
            <a:r>
              <a:rPr lang="en-GB" sz="4400" b="1" dirty="0">
                <a:solidFill>
                  <a:schemeClr val="accent2">
                    <a:lumMod val="75000"/>
                  </a:schemeClr>
                </a:solidFill>
              </a:rPr>
              <a:t>Any other questions…</a:t>
            </a:r>
            <a:br>
              <a:rPr lang="en-GB" sz="4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Please refer to 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  <a:hlinkClick r:id="rId4"/>
              </a:rPr>
              <a:t>www.aep.org.uk/epft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 – if you can’t find what you’re looking for, email 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  <a:hlinkClick r:id="rId5"/>
              </a:rPr>
              <a:t>enquiries@aep.org.uk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C7B8E5-798D-4203-BCC4-81476C72F4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767" y="268547"/>
            <a:ext cx="1868307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851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information…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944" y="1659657"/>
            <a:ext cx="8596668" cy="50671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We have lots of information on our website:</a:t>
            </a:r>
            <a:r>
              <a:rPr lang="en-GB" dirty="0"/>
              <a:t> </a:t>
            </a:r>
            <a:r>
              <a:rPr lang="en-GB" dirty="0">
                <a:hlinkClick r:id="rId2"/>
              </a:rPr>
              <a:t>www.aep.org.uk/epft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Links to all the training courses’ websites in England</a:t>
            </a:r>
          </a:p>
          <a:p>
            <a:r>
              <a:rPr lang="en-GB" dirty="0"/>
              <a:t>Detailed information on applying &amp; criteria</a:t>
            </a:r>
          </a:p>
          <a:p>
            <a:r>
              <a:rPr lang="en-GB" dirty="0"/>
              <a:t>Useful links &amp; information on training in Scotland &amp; Wales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We are currently re-developing our website to help us provide the best experience for members &amp; anyone interested in the profession. 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We’d love for you to take part in our survey &amp; let us know which information you’d like to see both now and as you progress through your journey. </a:t>
            </a:r>
            <a:br>
              <a:rPr lang="en-GB" b="1" dirty="0"/>
            </a:br>
            <a:endParaRPr lang="en-GB" b="1" dirty="0"/>
          </a:p>
          <a:p>
            <a:pPr marL="0" indent="0">
              <a:buNone/>
            </a:pPr>
            <a:r>
              <a:rPr lang="en-GB" sz="3000" b="1" dirty="0"/>
              <a:t>Scan the QR code to complete a quick survey (we will email a link to everyone too)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BD49FE-9381-4E9E-B63A-9F65F65B09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767" y="268547"/>
            <a:ext cx="1868307" cy="1103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14C1F6-22B4-4FB1-ADDF-ADF23568C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2296" y="4104286"/>
            <a:ext cx="2769704" cy="279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40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89EEAB8-EAEE-3489-3C82-FC4414CFD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17600" y="0"/>
            <a:ext cx="45399960" cy="3691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73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595" y="55394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GB" sz="8900" dirty="0">
                <a:solidFill>
                  <a:schemeClr val="accent2">
                    <a:lumMod val="75000"/>
                  </a:schemeClr>
                </a:solidFill>
              </a:rPr>
              <a:t>Thanks for listening!</a:t>
            </a:r>
            <a:br>
              <a:rPr lang="en-GB" dirty="0"/>
            </a:br>
            <a:br>
              <a:rPr lang="en-GB" dirty="0"/>
            </a:br>
            <a:r>
              <a:rPr lang="en-GB" dirty="0"/>
              <a:t>        Visit us at </a:t>
            </a:r>
            <a:r>
              <a:rPr lang="en-GB" dirty="0">
                <a:hlinkClick r:id="rId2"/>
              </a:rPr>
              <a:t>www.aep.org.uk/epft</a:t>
            </a:r>
            <a:r>
              <a:rPr lang="en-GB" dirty="0"/>
              <a:t> 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        Twitter : @AEPsychologists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76ECD4-E8D7-4886-906A-67B7E3870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95" y="4451613"/>
            <a:ext cx="830037" cy="7723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43A847-F8E2-4452-9BCF-C9FB6AA85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95" y="3361495"/>
            <a:ext cx="830037" cy="769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3A2BD5-B809-40B3-B250-CBAEBFF778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767" y="268547"/>
            <a:ext cx="1868307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87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Graphical user interface, application, email, website">
            <a:extLst>
              <a:ext uri="{FF2B5EF4-FFF2-40B4-BE49-F238E27FC236}">
                <a16:creationId xmlns:a16="http://schemas.microsoft.com/office/drawing/2014/main" id="{717F9A38-20DD-8405-B8D1-BAD5006E4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94"/>
            <a:ext cx="12192000" cy="566181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EF307A-3548-62B3-887C-70A70259D2BE}"/>
              </a:ext>
            </a:extLst>
          </p:cNvPr>
          <p:cNvSpPr/>
          <p:nvPr/>
        </p:nvSpPr>
        <p:spPr>
          <a:xfrm>
            <a:off x="2641600" y="2255520"/>
            <a:ext cx="2936240" cy="14122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91FC3A2-D9AC-5D4F-0176-6AB5F5F854A1}"/>
              </a:ext>
            </a:extLst>
          </p:cNvPr>
          <p:cNvSpPr/>
          <p:nvPr/>
        </p:nvSpPr>
        <p:spPr>
          <a:xfrm>
            <a:off x="6614160" y="2722880"/>
            <a:ext cx="1706880" cy="4673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03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Graphical user interface, application">
            <a:extLst>
              <a:ext uri="{FF2B5EF4-FFF2-40B4-BE49-F238E27FC236}">
                <a16:creationId xmlns:a16="http://schemas.microsoft.com/office/drawing/2014/main" id="{1944A4E1-A471-AB71-8F47-553732981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53" y="0"/>
            <a:ext cx="8823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70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9D8378-EA3F-F723-CF51-8319FFED9C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Graphical user interface, text, application, email">
            <a:extLst>
              <a:ext uri="{FF2B5EF4-FFF2-40B4-BE49-F238E27FC236}">
                <a16:creationId xmlns:a16="http://schemas.microsoft.com/office/drawing/2014/main" id="{4FD902B5-125E-827C-BE23-43D291A45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94"/>
            <a:ext cx="12192000" cy="56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0416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6177</TotalTime>
  <Words>629</Words>
  <Application>Microsoft Office PowerPoint</Application>
  <PresentationFormat>Widescreen</PresentationFormat>
  <Paragraphs>97</Paragraphs>
  <Slides>60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</vt:lpstr>
      <vt:lpstr>Calibri</vt:lpstr>
      <vt:lpstr>Trebachet MS</vt:lpstr>
      <vt:lpstr>Trebuchet MS</vt:lpstr>
      <vt:lpstr>Wingdings</vt:lpstr>
      <vt:lpstr>Wingdings 3</vt:lpstr>
      <vt:lpstr>Facet</vt:lpstr>
      <vt:lpstr>So, you want to be an EP…? Introduction to the process of applying for initial training courses   1st September 2022</vt:lpstr>
      <vt:lpstr>Introduction &amp; what we’ll cover today…</vt:lpstr>
      <vt:lpstr>Educational Psychology in the England</vt:lpstr>
      <vt:lpstr>Educational Psychology Funded Training: The Department for Education (DfE) role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process – applying for EP training</vt:lpstr>
      <vt:lpstr>A few tips…..think about</vt:lpstr>
      <vt:lpstr>Any other questions… Please refer to www.aep.org.uk/epft – if you can’t find what you’re looking for, email enquiries@aep.org.uk  </vt:lpstr>
      <vt:lpstr>More information…</vt:lpstr>
      <vt:lpstr>Thanks for listening!          Visit us at www.aep.org.uk/epft            Twitter : @AEPsychologists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So, you want to be an EP…? Introduction to the process of applying for initial training courses August 17th 2021</dc:title>
  <dc:creator>Kate Fallon</dc:creator>
  <cp:lastModifiedBy>Mike Dagnell</cp:lastModifiedBy>
  <cp:revision>33</cp:revision>
  <cp:lastPrinted>2021-08-17T10:28:00Z</cp:lastPrinted>
  <dcterms:created xsi:type="dcterms:W3CDTF">2021-08-12T08:52:09Z</dcterms:created>
  <dcterms:modified xsi:type="dcterms:W3CDTF">2022-09-02T16:22:35Z</dcterms:modified>
</cp:coreProperties>
</file>