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260" r:id="rId6"/>
    <p:sldId id="275" r:id="rId7"/>
    <p:sldId id="257" r:id="rId8"/>
    <p:sldId id="258" r:id="rId9"/>
    <p:sldId id="287" r:id="rId10"/>
    <p:sldId id="261" r:id="rId11"/>
    <p:sldId id="262" r:id="rId12"/>
    <p:sldId id="281" r:id="rId13"/>
    <p:sldId id="263" r:id="rId14"/>
    <p:sldId id="264" r:id="rId15"/>
    <p:sldId id="276" r:id="rId16"/>
    <p:sldId id="283" r:id="rId17"/>
    <p:sldId id="278" r:id="rId18"/>
    <p:sldId id="277" r:id="rId19"/>
    <p:sldId id="280" r:id="rId20"/>
    <p:sldId id="279" r:id="rId21"/>
    <p:sldId id="265" r:id="rId22"/>
    <p:sldId id="266" r:id="rId23"/>
    <p:sldId id="268" r:id="rId24"/>
    <p:sldId id="269" r:id="rId25"/>
    <p:sldId id="282" r:id="rId26"/>
    <p:sldId id="271" r:id="rId27"/>
    <p:sldId id="272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D84"/>
    <a:srgbClr val="9FC63B"/>
    <a:srgbClr val="006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C99A9-472A-4748-AA9F-BB1ECC3221F4}" v="294" dt="2022-11-02T08:48:31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3792" autoAdjust="0"/>
  </p:normalViewPr>
  <p:slideViewPr>
    <p:cSldViewPr snapToGrid="0">
      <p:cViewPr>
        <p:scale>
          <a:sx n="62" d="100"/>
          <a:sy n="62" d="100"/>
        </p:scale>
        <p:origin x="138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FAA05-23E6-4651-A00A-547DF524EC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559D9-8A37-45E5-AF87-2B6FC053258E}">
      <dgm:prSet custT="1"/>
      <dgm:spPr/>
      <dgm:t>
        <a:bodyPr/>
        <a:lstStyle/>
        <a:p>
          <a:r>
            <a:rPr lang="en-GB" sz="2000" dirty="0"/>
            <a:t>UK 2018/2019  data (DfE, 2021):</a:t>
          </a:r>
        </a:p>
        <a:p>
          <a:r>
            <a:rPr lang="en-GB" sz="2000" dirty="0"/>
            <a:t>7,894 </a:t>
          </a:r>
          <a:r>
            <a:rPr lang="en-GB" sz="2000" b="1" dirty="0"/>
            <a:t>permanent exclusions</a:t>
          </a:r>
          <a:endParaRPr lang="en-GB" sz="2000" dirty="0"/>
        </a:p>
        <a:p>
          <a:r>
            <a:rPr lang="en-GB" sz="2000" dirty="0"/>
            <a:t>438,265 </a:t>
          </a:r>
          <a:r>
            <a:rPr lang="en-GB" sz="2000" b="1" dirty="0"/>
            <a:t>fixed period exclusions</a:t>
          </a:r>
          <a:endParaRPr lang="en-US" sz="2000" dirty="0"/>
        </a:p>
      </dgm:t>
    </dgm:pt>
    <dgm:pt modelId="{991CDFA9-0D53-40E7-B9D9-822F6BA534DF}" type="parTrans" cxnId="{006C238D-1D0E-4612-A5B9-5A919DE960F6}">
      <dgm:prSet/>
      <dgm:spPr/>
      <dgm:t>
        <a:bodyPr/>
        <a:lstStyle/>
        <a:p>
          <a:endParaRPr lang="en-US"/>
        </a:p>
      </dgm:t>
    </dgm:pt>
    <dgm:pt modelId="{D86C2A20-6093-4927-965E-E8360F1EB729}" type="sibTrans" cxnId="{006C238D-1D0E-4612-A5B9-5A919DE960F6}">
      <dgm:prSet/>
      <dgm:spPr/>
      <dgm:t>
        <a:bodyPr/>
        <a:lstStyle/>
        <a:p>
          <a:endParaRPr lang="en-US"/>
        </a:p>
      </dgm:t>
    </dgm:pt>
    <dgm:pt modelId="{70051B61-6016-43D3-9ADC-7D228F2CEB9E}">
      <dgm:prSet custT="1"/>
      <dgm:spPr/>
      <dgm:t>
        <a:bodyPr/>
        <a:lstStyle/>
        <a:p>
          <a:r>
            <a:rPr lang="en-GB" sz="2000" dirty="0"/>
            <a:t>Main reason for exclusion: </a:t>
          </a:r>
          <a:r>
            <a:rPr lang="en-GB" sz="2000" b="1" dirty="0"/>
            <a:t>Persistent disruptive behaviour </a:t>
          </a:r>
          <a:r>
            <a:rPr lang="en-GB" sz="2000" dirty="0"/>
            <a:t>(35%)</a:t>
          </a:r>
          <a:endParaRPr lang="en-US" sz="2000" dirty="0"/>
        </a:p>
      </dgm:t>
    </dgm:pt>
    <dgm:pt modelId="{141EEAFB-E4BB-463D-A3E2-EB0A1CF3777D}" type="parTrans" cxnId="{F95CCA9D-D6FD-4F18-B6D2-0ABF8027C71F}">
      <dgm:prSet/>
      <dgm:spPr/>
      <dgm:t>
        <a:bodyPr/>
        <a:lstStyle/>
        <a:p>
          <a:endParaRPr lang="en-US"/>
        </a:p>
      </dgm:t>
    </dgm:pt>
    <dgm:pt modelId="{A4BB4CE3-0C59-4E2F-BC82-BA55B59C0B94}" type="sibTrans" cxnId="{F95CCA9D-D6FD-4F18-B6D2-0ABF8027C71F}">
      <dgm:prSet/>
      <dgm:spPr/>
      <dgm:t>
        <a:bodyPr/>
        <a:lstStyle/>
        <a:p>
          <a:endParaRPr lang="en-US"/>
        </a:p>
      </dgm:t>
    </dgm:pt>
    <dgm:pt modelId="{371B50FF-23C3-41A5-B0DC-53D065710A8B}">
      <dgm:prSet custT="1"/>
      <dgm:spPr/>
      <dgm:t>
        <a:bodyPr/>
        <a:lstStyle/>
        <a:p>
          <a:r>
            <a:rPr lang="en-US" sz="2000" dirty="0"/>
            <a:t>T</a:t>
          </a:r>
          <a:r>
            <a:rPr lang="en-GB" sz="2000" dirty="0"/>
            <a:t>impson Report (2019) stated need for </a:t>
          </a:r>
          <a:r>
            <a:rPr lang="en-GB" sz="2000" b="1" dirty="0"/>
            <a:t>effective and feasible interventions </a:t>
          </a:r>
          <a:r>
            <a:rPr lang="en-GB" sz="2000" dirty="0"/>
            <a:t>to </a:t>
          </a:r>
          <a:r>
            <a:rPr lang="en-GB" sz="2000" b="1" dirty="0"/>
            <a:t>prevent</a:t>
          </a:r>
          <a:r>
            <a:rPr lang="en-GB" sz="2000" dirty="0"/>
            <a:t> issues from escalating to exclusion (DfE, 2019a) </a:t>
          </a:r>
          <a:endParaRPr lang="en-US" sz="2000" dirty="0"/>
        </a:p>
      </dgm:t>
    </dgm:pt>
    <dgm:pt modelId="{FFC91445-40F0-44FA-AE09-5E8B8CE578C1}" type="parTrans" cxnId="{FA6E25B9-53F2-413B-BD33-4FE135BB9BEC}">
      <dgm:prSet/>
      <dgm:spPr/>
      <dgm:t>
        <a:bodyPr/>
        <a:lstStyle/>
        <a:p>
          <a:endParaRPr lang="en-US"/>
        </a:p>
      </dgm:t>
    </dgm:pt>
    <dgm:pt modelId="{A563C0F8-7879-4983-A6C9-649582151AE1}" type="sibTrans" cxnId="{FA6E25B9-53F2-413B-BD33-4FE135BB9BEC}">
      <dgm:prSet/>
      <dgm:spPr/>
      <dgm:t>
        <a:bodyPr/>
        <a:lstStyle/>
        <a:p>
          <a:endParaRPr lang="en-US"/>
        </a:p>
      </dgm:t>
    </dgm:pt>
    <dgm:pt modelId="{E22E0301-9245-4F46-BF93-7750A44EA451}" type="pres">
      <dgm:prSet presAssocID="{685FAA05-23E6-4651-A00A-547DF524EC34}" presName="vert0" presStyleCnt="0">
        <dgm:presLayoutVars>
          <dgm:dir/>
          <dgm:animOne val="branch"/>
          <dgm:animLvl val="lvl"/>
        </dgm:presLayoutVars>
      </dgm:prSet>
      <dgm:spPr/>
    </dgm:pt>
    <dgm:pt modelId="{F5917122-7C6F-439A-A720-24FBAC7DC314}" type="pres">
      <dgm:prSet presAssocID="{242559D9-8A37-45E5-AF87-2B6FC053258E}" presName="thickLine" presStyleLbl="alignNode1" presStyleIdx="0" presStyleCnt="3"/>
      <dgm:spPr/>
    </dgm:pt>
    <dgm:pt modelId="{A1043E05-A983-4DE7-A577-719390197CB0}" type="pres">
      <dgm:prSet presAssocID="{242559D9-8A37-45E5-AF87-2B6FC053258E}" presName="horz1" presStyleCnt="0"/>
      <dgm:spPr/>
    </dgm:pt>
    <dgm:pt modelId="{035CE5AD-9F8C-4400-A93F-D2BD91626B96}" type="pres">
      <dgm:prSet presAssocID="{242559D9-8A37-45E5-AF87-2B6FC053258E}" presName="tx1" presStyleLbl="revTx" presStyleIdx="0" presStyleCnt="3" custScaleY="31558" custLinFactNeighborX="-22" custLinFactNeighborY="-767"/>
      <dgm:spPr/>
    </dgm:pt>
    <dgm:pt modelId="{B380900B-9E07-4B1A-84EE-BB5B5880071E}" type="pres">
      <dgm:prSet presAssocID="{242559D9-8A37-45E5-AF87-2B6FC053258E}" presName="vert1" presStyleCnt="0"/>
      <dgm:spPr/>
    </dgm:pt>
    <dgm:pt modelId="{1655B278-2818-46EB-A3E7-6934DECA2F35}" type="pres">
      <dgm:prSet presAssocID="{70051B61-6016-43D3-9ADC-7D228F2CEB9E}" presName="thickLine" presStyleLbl="alignNode1" presStyleIdx="1" presStyleCnt="3"/>
      <dgm:spPr/>
    </dgm:pt>
    <dgm:pt modelId="{CEFB12CE-9EBE-47C2-8D11-F0AA8B2DA0F1}" type="pres">
      <dgm:prSet presAssocID="{70051B61-6016-43D3-9ADC-7D228F2CEB9E}" presName="horz1" presStyleCnt="0"/>
      <dgm:spPr/>
    </dgm:pt>
    <dgm:pt modelId="{A6F3F243-DF20-4FD7-878C-C2DE6DF7DF65}" type="pres">
      <dgm:prSet presAssocID="{70051B61-6016-43D3-9ADC-7D228F2CEB9E}" presName="tx1" presStyleLbl="revTx" presStyleIdx="1" presStyleCnt="3" custScaleY="22916"/>
      <dgm:spPr/>
    </dgm:pt>
    <dgm:pt modelId="{44A7ADD3-8B31-4E4C-AA56-2794EE1A22C4}" type="pres">
      <dgm:prSet presAssocID="{70051B61-6016-43D3-9ADC-7D228F2CEB9E}" presName="vert1" presStyleCnt="0"/>
      <dgm:spPr/>
    </dgm:pt>
    <dgm:pt modelId="{3B287466-6F0F-4435-A450-B9B57F03E87D}" type="pres">
      <dgm:prSet presAssocID="{371B50FF-23C3-41A5-B0DC-53D065710A8B}" presName="thickLine" presStyleLbl="alignNode1" presStyleIdx="2" presStyleCnt="3"/>
      <dgm:spPr/>
    </dgm:pt>
    <dgm:pt modelId="{6469A10E-BA36-4E07-8479-4D768E3BEA1C}" type="pres">
      <dgm:prSet presAssocID="{371B50FF-23C3-41A5-B0DC-53D065710A8B}" presName="horz1" presStyleCnt="0"/>
      <dgm:spPr/>
    </dgm:pt>
    <dgm:pt modelId="{282B5966-178F-4BE8-997D-C76BC8DCF831}" type="pres">
      <dgm:prSet presAssocID="{371B50FF-23C3-41A5-B0DC-53D065710A8B}" presName="tx1" presStyleLbl="revTx" presStyleIdx="2" presStyleCnt="3" custScaleY="33168"/>
      <dgm:spPr/>
    </dgm:pt>
    <dgm:pt modelId="{565A0E0D-C4E0-46DF-8A57-E24E0011DEDF}" type="pres">
      <dgm:prSet presAssocID="{371B50FF-23C3-41A5-B0DC-53D065710A8B}" presName="vert1" presStyleCnt="0"/>
      <dgm:spPr/>
    </dgm:pt>
  </dgm:ptLst>
  <dgm:cxnLst>
    <dgm:cxn modelId="{006C238D-1D0E-4612-A5B9-5A919DE960F6}" srcId="{685FAA05-23E6-4651-A00A-547DF524EC34}" destId="{242559D9-8A37-45E5-AF87-2B6FC053258E}" srcOrd="0" destOrd="0" parTransId="{991CDFA9-0D53-40E7-B9D9-822F6BA534DF}" sibTransId="{D86C2A20-6093-4927-965E-E8360F1EB729}"/>
    <dgm:cxn modelId="{F95CCA9D-D6FD-4F18-B6D2-0ABF8027C71F}" srcId="{685FAA05-23E6-4651-A00A-547DF524EC34}" destId="{70051B61-6016-43D3-9ADC-7D228F2CEB9E}" srcOrd="1" destOrd="0" parTransId="{141EEAFB-E4BB-463D-A3E2-EB0A1CF3777D}" sibTransId="{A4BB4CE3-0C59-4E2F-BC82-BA55B59C0B94}"/>
    <dgm:cxn modelId="{D86EAEAE-2546-429F-9E33-4E22C456A381}" type="presOf" srcId="{242559D9-8A37-45E5-AF87-2B6FC053258E}" destId="{035CE5AD-9F8C-4400-A93F-D2BD91626B96}" srcOrd="0" destOrd="0" presId="urn:microsoft.com/office/officeart/2008/layout/LinedList"/>
    <dgm:cxn modelId="{FA6E25B9-53F2-413B-BD33-4FE135BB9BEC}" srcId="{685FAA05-23E6-4651-A00A-547DF524EC34}" destId="{371B50FF-23C3-41A5-B0DC-53D065710A8B}" srcOrd="2" destOrd="0" parTransId="{FFC91445-40F0-44FA-AE09-5E8B8CE578C1}" sibTransId="{A563C0F8-7879-4983-A6C9-649582151AE1}"/>
    <dgm:cxn modelId="{DF2C22BE-D1DB-435C-9B9B-98DBA535E150}" type="presOf" srcId="{685FAA05-23E6-4651-A00A-547DF524EC34}" destId="{E22E0301-9245-4F46-BF93-7750A44EA451}" srcOrd="0" destOrd="0" presId="urn:microsoft.com/office/officeart/2008/layout/LinedList"/>
    <dgm:cxn modelId="{0E9877C7-D063-422C-A8BE-077C1F6776B3}" type="presOf" srcId="{70051B61-6016-43D3-9ADC-7D228F2CEB9E}" destId="{A6F3F243-DF20-4FD7-878C-C2DE6DF7DF65}" srcOrd="0" destOrd="0" presId="urn:microsoft.com/office/officeart/2008/layout/LinedList"/>
    <dgm:cxn modelId="{C2A591FC-5EEB-4D25-8742-23B14963F5D3}" type="presOf" srcId="{371B50FF-23C3-41A5-B0DC-53D065710A8B}" destId="{282B5966-178F-4BE8-997D-C76BC8DCF831}" srcOrd="0" destOrd="0" presId="urn:microsoft.com/office/officeart/2008/layout/LinedList"/>
    <dgm:cxn modelId="{430DC14A-78A5-4519-9ADF-A2ED9476F9DC}" type="presParOf" srcId="{E22E0301-9245-4F46-BF93-7750A44EA451}" destId="{F5917122-7C6F-439A-A720-24FBAC7DC314}" srcOrd="0" destOrd="0" presId="urn:microsoft.com/office/officeart/2008/layout/LinedList"/>
    <dgm:cxn modelId="{BC8CC970-14BE-41A0-9FE5-B30DF019F3D2}" type="presParOf" srcId="{E22E0301-9245-4F46-BF93-7750A44EA451}" destId="{A1043E05-A983-4DE7-A577-719390197CB0}" srcOrd="1" destOrd="0" presId="urn:microsoft.com/office/officeart/2008/layout/LinedList"/>
    <dgm:cxn modelId="{F86B657F-4DD2-4846-B63E-B9894765F150}" type="presParOf" srcId="{A1043E05-A983-4DE7-A577-719390197CB0}" destId="{035CE5AD-9F8C-4400-A93F-D2BD91626B96}" srcOrd="0" destOrd="0" presId="urn:microsoft.com/office/officeart/2008/layout/LinedList"/>
    <dgm:cxn modelId="{1F9BA1D6-AAFA-4897-B09B-A37F40F4C172}" type="presParOf" srcId="{A1043E05-A983-4DE7-A577-719390197CB0}" destId="{B380900B-9E07-4B1A-84EE-BB5B5880071E}" srcOrd="1" destOrd="0" presId="urn:microsoft.com/office/officeart/2008/layout/LinedList"/>
    <dgm:cxn modelId="{BEDDD4A0-A113-44DA-8D40-B002F1BB4784}" type="presParOf" srcId="{E22E0301-9245-4F46-BF93-7750A44EA451}" destId="{1655B278-2818-46EB-A3E7-6934DECA2F35}" srcOrd="2" destOrd="0" presId="urn:microsoft.com/office/officeart/2008/layout/LinedList"/>
    <dgm:cxn modelId="{8B381902-74EF-4454-A912-ADC7BE693B24}" type="presParOf" srcId="{E22E0301-9245-4F46-BF93-7750A44EA451}" destId="{CEFB12CE-9EBE-47C2-8D11-F0AA8B2DA0F1}" srcOrd="3" destOrd="0" presId="urn:microsoft.com/office/officeart/2008/layout/LinedList"/>
    <dgm:cxn modelId="{1A3FAD88-FFBC-4A5D-A89C-8B0E948425AA}" type="presParOf" srcId="{CEFB12CE-9EBE-47C2-8D11-F0AA8B2DA0F1}" destId="{A6F3F243-DF20-4FD7-878C-C2DE6DF7DF65}" srcOrd="0" destOrd="0" presId="urn:microsoft.com/office/officeart/2008/layout/LinedList"/>
    <dgm:cxn modelId="{1E6A81B5-B881-483B-ADD7-96334129A081}" type="presParOf" srcId="{CEFB12CE-9EBE-47C2-8D11-F0AA8B2DA0F1}" destId="{44A7ADD3-8B31-4E4C-AA56-2794EE1A22C4}" srcOrd="1" destOrd="0" presId="urn:microsoft.com/office/officeart/2008/layout/LinedList"/>
    <dgm:cxn modelId="{A6936642-F3D7-4C21-A4F4-A2EAB212B01D}" type="presParOf" srcId="{E22E0301-9245-4F46-BF93-7750A44EA451}" destId="{3B287466-6F0F-4435-A450-B9B57F03E87D}" srcOrd="4" destOrd="0" presId="urn:microsoft.com/office/officeart/2008/layout/LinedList"/>
    <dgm:cxn modelId="{F2AA48EC-9FEC-40D8-8351-72C76488232F}" type="presParOf" srcId="{E22E0301-9245-4F46-BF93-7750A44EA451}" destId="{6469A10E-BA36-4E07-8479-4D768E3BEA1C}" srcOrd="5" destOrd="0" presId="urn:microsoft.com/office/officeart/2008/layout/LinedList"/>
    <dgm:cxn modelId="{620F70F6-BB64-4B26-9902-9C43B62CF639}" type="presParOf" srcId="{6469A10E-BA36-4E07-8479-4D768E3BEA1C}" destId="{282B5966-178F-4BE8-997D-C76BC8DCF831}" srcOrd="0" destOrd="0" presId="urn:microsoft.com/office/officeart/2008/layout/LinedList"/>
    <dgm:cxn modelId="{32D0D908-2458-44F1-BA6C-052EC63268DE}" type="presParOf" srcId="{6469A10E-BA36-4E07-8479-4D768E3BEA1C}" destId="{565A0E0D-C4E0-46DF-8A57-E24E0011DE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17122-7C6F-439A-A720-24FBAC7DC314}">
      <dsp:nvSpPr>
        <dsp:cNvPr id="0" name=""/>
        <dsp:cNvSpPr/>
      </dsp:nvSpPr>
      <dsp:spPr>
        <a:xfrm>
          <a:off x="0" y="259329"/>
          <a:ext cx="3958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CE5AD-9F8C-4400-A93F-D2BD91626B96}">
      <dsp:nvSpPr>
        <dsp:cNvPr id="0" name=""/>
        <dsp:cNvSpPr/>
      </dsp:nvSpPr>
      <dsp:spPr>
        <a:xfrm>
          <a:off x="0" y="227391"/>
          <a:ext cx="3958549" cy="1314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UK 2018/2019  data (DfE, 2021):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7,894 </a:t>
          </a:r>
          <a:r>
            <a:rPr lang="en-GB" sz="2000" b="1" kern="1200" dirty="0"/>
            <a:t>permanent exclusions</a:t>
          </a:r>
          <a:endParaRPr lang="en-GB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438,265 </a:t>
          </a:r>
          <a:r>
            <a:rPr lang="en-GB" sz="2000" b="1" kern="1200" dirty="0"/>
            <a:t>fixed period exclusions</a:t>
          </a:r>
          <a:endParaRPr lang="en-US" sz="2000" kern="1200" dirty="0"/>
        </a:p>
      </dsp:txBody>
      <dsp:txXfrm>
        <a:off x="0" y="227391"/>
        <a:ext cx="3958549" cy="1314079"/>
      </dsp:txXfrm>
    </dsp:sp>
    <dsp:sp modelId="{1655B278-2818-46EB-A3E7-6934DECA2F35}">
      <dsp:nvSpPr>
        <dsp:cNvPr id="0" name=""/>
        <dsp:cNvSpPr/>
      </dsp:nvSpPr>
      <dsp:spPr>
        <a:xfrm>
          <a:off x="0" y="1573409"/>
          <a:ext cx="3958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3F243-DF20-4FD7-878C-C2DE6DF7DF65}">
      <dsp:nvSpPr>
        <dsp:cNvPr id="0" name=""/>
        <dsp:cNvSpPr/>
      </dsp:nvSpPr>
      <dsp:spPr>
        <a:xfrm>
          <a:off x="0" y="1573409"/>
          <a:ext cx="3958549" cy="95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Main reason for exclusion: </a:t>
          </a:r>
          <a:r>
            <a:rPr lang="en-GB" sz="2000" b="1" kern="1200" dirty="0"/>
            <a:t>Persistent disruptive behaviour </a:t>
          </a:r>
          <a:r>
            <a:rPr lang="en-GB" sz="2000" kern="1200" dirty="0"/>
            <a:t>(35%)</a:t>
          </a:r>
          <a:endParaRPr lang="en-US" sz="2000" kern="1200" dirty="0"/>
        </a:p>
      </dsp:txBody>
      <dsp:txXfrm>
        <a:off x="0" y="1573409"/>
        <a:ext cx="3958549" cy="954225"/>
      </dsp:txXfrm>
    </dsp:sp>
    <dsp:sp modelId="{3B287466-6F0F-4435-A450-B9B57F03E87D}">
      <dsp:nvSpPr>
        <dsp:cNvPr id="0" name=""/>
        <dsp:cNvSpPr/>
      </dsp:nvSpPr>
      <dsp:spPr>
        <a:xfrm>
          <a:off x="0" y="2527634"/>
          <a:ext cx="39585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B5966-178F-4BE8-997D-C76BC8DCF831}">
      <dsp:nvSpPr>
        <dsp:cNvPr id="0" name=""/>
        <dsp:cNvSpPr/>
      </dsp:nvSpPr>
      <dsp:spPr>
        <a:xfrm>
          <a:off x="0" y="2527634"/>
          <a:ext cx="3958549" cy="138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</a:t>
          </a:r>
          <a:r>
            <a:rPr lang="en-GB" sz="2000" kern="1200" dirty="0"/>
            <a:t>impson Report (2019) stated need for </a:t>
          </a:r>
          <a:r>
            <a:rPr lang="en-GB" sz="2000" b="1" kern="1200" dirty="0"/>
            <a:t>effective and feasible interventions </a:t>
          </a:r>
          <a:r>
            <a:rPr lang="en-GB" sz="2000" kern="1200" dirty="0"/>
            <a:t>to </a:t>
          </a:r>
          <a:r>
            <a:rPr lang="en-GB" sz="2000" b="1" kern="1200" dirty="0"/>
            <a:t>prevent</a:t>
          </a:r>
          <a:r>
            <a:rPr lang="en-GB" sz="2000" kern="1200" dirty="0"/>
            <a:t> issues from escalating to exclusion (DfE, 2019a) </a:t>
          </a:r>
          <a:endParaRPr lang="en-US" sz="2000" kern="1200" dirty="0"/>
        </a:p>
      </dsp:txBody>
      <dsp:txXfrm>
        <a:off x="0" y="2527634"/>
        <a:ext cx="3958549" cy="138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2373B-882F-42EA-B9EC-68ED24F91366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03678-A3D6-4178-87DE-DB782968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77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33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136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73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5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27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28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21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61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9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46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26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03678-A3D6-4178-87DE-DB7829681CB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4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4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69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685908" y="1599416"/>
            <a:ext cx="7773646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371819" y="2917558"/>
            <a:ext cx="6401826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Click to edit Master subtitle style</a:t>
            </a:r>
            <a:endParaRPr lang="en-GB" sz="280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75" y="4772026"/>
            <a:ext cx="2133942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3FF8B-3D7E-40A3-972F-2290F6E679E5}" type="datetimeFigureOut">
              <a:rPr lang="en-GB" sz="1800" smtClean="0"/>
              <a:pPr/>
              <a:t>02/11/2022</a:t>
            </a:fld>
            <a:endParaRPr lang="en-GB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4251" y="4772026"/>
            <a:ext cx="2133942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B5BB9-13EB-4BF4-AFFE-1FD7252BD932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908" y="1599416"/>
            <a:ext cx="7773646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71819" y="2917558"/>
            <a:ext cx="6401826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Click to edit Master subtitle style</a:t>
            </a:r>
            <a:endParaRPr lang="en-GB" sz="320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75" y="4772026"/>
            <a:ext cx="2133942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AC66C-F0BF-44A7-86C9-611CA48A43D7}" type="datetimeFigureOut">
              <a:rPr lang="en-GB" sz="1200" smtClean="0"/>
              <a:pPr/>
              <a:t>02/11/2022</a:t>
            </a:fld>
            <a:endParaRPr lang="en-GB" sz="12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4251" y="4772026"/>
            <a:ext cx="2133942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087-94BC-415C-8A96-1D40BD70811D}" type="slidenum">
              <a:rPr lang="en-GB" sz="1200" smtClean="0"/>
              <a:pPr/>
              <a:t>‹#›</a:t>
            </a:fld>
            <a:endParaRPr lang="en-GB" sz="120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" y="-1"/>
            <a:ext cx="9153139" cy="6863708"/>
          </a:xfrm>
          <a:prstGeom prst="rect">
            <a:avLst/>
          </a:prstGeom>
          <a:gradFill flip="none" rotWithShape="1">
            <a:gsLst>
              <a:gs pos="0">
                <a:srgbClr val="2C2D84"/>
              </a:gs>
              <a:gs pos="66000">
                <a:srgbClr val="2E83C5"/>
              </a:gs>
              <a:gs pos="100000">
                <a:srgbClr val="9FC63B"/>
              </a:gs>
              <a:gs pos="42000">
                <a:srgbClr val="006AB4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0" y="3004706"/>
            <a:ext cx="9153138" cy="3853294"/>
            <a:chOff x="1" y="1725401"/>
            <a:chExt cx="12191996" cy="5132596"/>
          </a:xfrm>
        </p:grpSpPr>
        <p:sp>
          <p:nvSpPr>
            <p:cNvPr id="12" name="Google Shape;12;p2"/>
            <p:cNvSpPr/>
            <p:nvPr userDrawn="1"/>
          </p:nvSpPr>
          <p:spPr>
            <a:xfrm rot="10800000" flipH="1">
              <a:off x="1" y="1725401"/>
              <a:ext cx="2743198" cy="1645203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 rot="10800000" flipH="1">
              <a:off x="1727199" y="5517695"/>
              <a:ext cx="7600947" cy="1340302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 userDrawn="1"/>
          </p:nvSpPr>
          <p:spPr>
            <a:xfrm rot="10800000" flipH="1">
              <a:off x="7753345" y="4255937"/>
              <a:ext cx="4438646" cy="1943757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;p2"/>
            <p:cNvSpPr/>
            <p:nvPr userDrawn="1"/>
          </p:nvSpPr>
          <p:spPr>
            <a:xfrm rot="10800000" flipH="1">
              <a:off x="10915648" y="2490041"/>
              <a:ext cx="1276349" cy="1384766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;p2"/>
            <p:cNvSpPr/>
            <p:nvPr userDrawn="1"/>
          </p:nvSpPr>
          <p:spPr>
            <a:xfrm rot="10800000" flipH="1">
              <a:off x="2730495" y="4531589"/>
              <a:ext cx="2381248" cy="1581685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;p2"/>
            <p:cNvSpPr/>
            <p:nvPr userDrawn="1"/>
          </p:nvSpPr>
          <p:spPr>
            <a:xfrm rot="10800000" flipH="1">
              <a:off x="11366499" y="3735061"/>
              <a:ext cx="825498" cy="1302188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513861" y="1"/>
            <a:ext cx="1427067" cy="1818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31521"/>
            <a:ext cx="3054043" cy="1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231262" y="6422073"/>
            <a:ext cx="8681485" cy="184297"/>
          </a:xfrm>
          <a:prstGeom prst="rect">
            <a:avLst/>
          </a:prstGeom>
          <a:gradFill>
            <a:gsLst>
              <a:gs pos="0">
                <a:srgbClr val="2C2D84"/>
              </a:gs>
              <a:gs pos="50000">
                <a:srgbClr val="006AB4"/>
              </a:gs>
              <a:gs pos="100000">
                <a:srgbClr val="9FC63B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7467" y="6110179"/>
            <a:ext cx="4396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+mn-lt"/>
              </a:rPr>
              <a:t>BUCKINGHAMSHIRE</a:t>
            </a:r>
            <a:r>
              <a:rPr lang="en-GB" sz="1200" baseline="0" dirty="0">
                <a:solidFill>
                  <a:schemeClr val="tx1"/>
                </a:solidFill>
                <a:latin typeface="+mn-lt"/>
              </a:rPr>
              <a:t> COUNCIL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11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9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4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9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5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5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8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2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8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446917" y="1941815"/>
            <a:ext cx="8121729" cy="2042059"/>
          </a:xfrm>
          <a:solidFill>
            <a:schemeClr val="bg1"/>
          </a:solidFill>
        </p:spPr>
        <p:txBody>
          <a:bodyPr anchor="b">
            <a:normAutofit fontScale="90000"/>
          </a:bodyPr>
          <a:lstStyle>
            <a:lvl1pPr algn="l">
              <a:defRPr sz="4800"/>
            </a:lvl1pPr>
          </a:lstStyle>
          <a:p>
            <a:pPr algn="ctr"/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Arial" charset="0"/>
              </a:rPr>
              <a:t>When Punishment doesn’t work, what does?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Arial" charset="0"/>
              </a:rPr>
            </a:b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Arial" charset="0"/>
              </a:rPr>
            </a:br>
            <a:r>
              <a:rPr kumimoji="0" lang="en-US" sz="2500" b="0" i="0" u="none" strike="noStrike" kern="1200" cap="all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cs typeface="Arial" charset="0"/>
              </a:rPr>
              <a:t>The Power of Relationship Building and Joint Problem-Solving for Secondary Students at risk of school exclusion</a:t>
            </a:r>
            <a:endParaRPr lang="en-GB" sz="25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4294967295"/>
          </p:nvPr>
        </p:nvSpPr>
        <p:spPr>
          <a:xfrm>
            <a:off x="446918" y="3983874"/>
            <a:ext cx="7888288" cy="1455737"/>
          </a:xfrm>
        </p:spPr>
        <p:txBody>
          <a:bodyPr>
            <a:normAutofit fontScale="85000" lnSpcReduction="20000"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>
              <a:solidFill>
                <a:schemeClr val="bg2"/>
              </a:solidFill>
            </a:endParaRPr>
          </a:p>
          <a:p>
            <a:r>
              <a:rPr lang="en-US" sz="2700" dirty="0">
                <a:solidFill>
                  <a:schemeClr val="bg2"/>
                </a:solidFill>
              </a:rPr>
              <a:t>Dr Enrique Childress</a:t>
            </a:r>
          </a:p>
          <a:p>
            <a:r>
              <a:rPr lang="en-US" sz="2700" dirty="0">
                <a:solidFill>
                  <a:schemeClr val="bg2"/>
                </a:solidFill>
              </a:rPr>
              <a:t>Buckinghamshire County Council</a:t>
            </a:r>
          </a:p>
          <a:p>
            <a:r>
              <a:rPr lang="en-US" sz="2700" dirty="0">
                <a:solidFill>
                  <a:schemeClr val="bg2"/>
                </a:solidFill>
              </a:rPr>
              <a:t>UCL Honorary Researcher </a:t>
            </a:r>
            <a:endParaRPr lang="en-GB" sz="2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9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D1C6B-1B55-4AE8-934F-629C1D3B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57" y="2960716"/>
            <a:ext cx="302725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Intervention Phase 1 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Collaborative assessment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4CB591CB-BC66-4D0F-8C95-33F75A316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126"/>
          <a:stretch/>
        </p:blipFill>
        <p:spPr>
          <a:xfrm>
            <a:off x="4441869" y="716375"/>
            <a:ext cx="4152000" cy="53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7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FEBB6-3312-4479-8189-5F04E7E0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57" y="2960716"/>
            <a:ext cx="3027251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Intervention Phase 2 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Collaborative Problem Solving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9BACAA-D7A6-4642-8626-C8A9672E1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" r="-2" b="-2"/>
          <a:stretch/>
        </p:blipFill>
        <p:spPr>
          <a:xfrm>
            <a:off x="4441869" y="716375"/>
            <a:ext cx="4152000" cy="53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6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C41E0C-0E12-4E89-8E79-5571AB36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3467"/>
            <a:ext cx="9144000" cy="744836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4148B-979C-48B9-AE5A-6B119B866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2" t="-531" r="4156" b="533"/>
          <a:stretch/>
        </p:blipFill>
        <p:spPr>
          <a:xfrm>
            <a:off x="0" y="1581437"/>
            <a:ext cx="9144000" cy="41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7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39ABB-0BFD-4EA1-B8D1-554A2C07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3467"/>
            <a:ext cx="9144000" cy="744836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Participants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F3B4626-8CDB-4B2E-AF19-FCA7A8D7D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7" r="475" b="1"/>
          <a:stretch/>
        </p:blipFill>
        <p:spPr>
          <a:xfrm>
            <a:off x="-14560" y="1892008"/>
            <a:ext cx="9144000" cy="35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73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C0F85-7A13-4F25-A46F-ACCA48F0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9143999" cy="744836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Impact on Externalising Behaviours</a:t>
            </a:r>
          </a:p>
        </p:txBody>
      </p:sp>
      <p:pic>
        <p:nvPicPr>
          <p:cNvPr id="4" name="Content Placeholder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3903E04-40F2-4092-8A88-4EAFB9459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350" y="1675227"/>
            <a:ext cx="795329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3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CC52-3228-4E4B-B266-71E91E05E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0917"/>
            <a:ext cx="9144000" cy="67881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School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5C7F4A-D0B4-48AA-9961-2DBAB6238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9837" y="1294544"/>
            <a:ext cx="3016473" cy="480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2EE4D4-881A-482A-9810-2A01AB928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8134"/>
            <a:ext cx="3322382" cy="4881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6220D-AD59-43CF-A3BF-5C2E217A9B84}"/>
              </a:ext>
            </a:extLst>
          </p:cNvPr>
          <p:cNvSpPr txBox="1"/>
          <p:nvPr/>
        </p:nvSpPr>
        <p:spPr>
          <a:xfrm>
            <a:off x="6730206" y="482885"/>
            <a:ext cx="2218585" cy="5621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11000"/>
              </a:lnSpc>
              <a:spcBef>
                <a:spcPts val="930"/>
              </a:spcBef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CE26AD-E3EC-4483-B1B1-139F6E7EB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554" y="1251011"/>
            <a:ext cx="3077446" cy="48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1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FFCD-1FD6-4D7A-B8AE-CADEB20A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8643"/>
            <a:ext cx="9144000" cy="92467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Meeting Behaviour Targets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578E1B-0F7D-449E-858C-E4CE69B89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42141"/>
            <a:ext cx="5270643" cy="237371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3F9A69-C9C5-412D-B006-8153F1B4C1C8}"/>
              </a:ext>
            </a:extLst>
          </p:cNvPr>
          <p:cNvSpPr txBox="1">
            <a:spLocks/>
          </p:cNvSpPr>
          <p:nvPr/>
        </p:nvSpPr>
        <p:spPr>
          <a:xfrm>
            <a:off x="5270643" y="2242141"/>
            <a:ext cx="3877757" cy="365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Target Monitoring Evaluation</a:t>
            </a:r>
          </a:p>
          <a:p>
            <a:r>
              <a:rPr lang="en-US" dirty="0"/>
              <a:t>All students improved compared to baseline on 100% of targets</a:t>
            </a:r>
          </a:p>
          <a:p>
            <a:r>
              <a:rPr lang="en-US" dirty="0"/>
              <a:t>45% of targets ‘some progress’</a:t>
            </a:r>
          </a:p>
          <a:p>
            <a:r>
              <a:rPr lang="en-US" dirty="0"/>
              <a:t>27% of targets ‘met’ at expected level</a:t>
            </a:r>
          </a:p>
          <a:p>
            <a:r>
              <a:rPr lang="en-US" dirty="0"/>
              <a:t>27% of targets exceeded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851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3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3C9C3-8F64-4991-8D2E-5E06AC38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525982"/>
            <a:ext cx="3212237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Impact on EFs</a:t>
            </a:r>
          </a:p>
        </p:txBody>
      </p:sp>
      <p:sp>
        <p:nvSpPr>
          <p:cNvPr id="54" name="Rectangle 3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85DF4-0F27-46F5-9970-3AD4CB9C8CD0}"/>
              </a:ext>
            </a:extLst>
          </p:cNvPr>
          <p:cNvSpPr txBox="1"/>
          <p:nvPr/>
        </p:nvSpPr>
        <p:spPr>
          <a:xfrm>
            <a:off x="-2" y="2390327"/>
            <a:ext cx="4272592" cy="2971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ts val="930"/>
              </a:spcBef>
            </a:pPr>
            <a:r>
              <a:rPr lang="en-US" sz="1900" b="1" dirty="0"/>
              <a:t>Clinical Category reduction </a:t>
            </a:r>
            <a:r>
              <a:rPr lang="en-US" sz="1900" dirty="0"/>
              <a:t>for every elevated score at pre-intervention. </a:t>
            </a:r>
          </a:p>
          <a:p>
            <a:pPr defTabSz="914400">
              <a:lnSpc>
                <a:spcPct val="90000"/>
              </a:lnSpc>
              <a:spcBef>
                <a:spcPts val="930"/>
              </a:spcBef>
            </a:pPr>
            <a:r>
              <a:rPr lang="en-US" sz="1900" dirty="0"/>
              <a:t>(other than S3 ERI – sig. reduction but not clinical descriptor reduction)</a:t>
            </a:r>
          </a:p>
          <a:p>
            <a:pPr indent="-228600" defTabSz="914400">
              <a:lnSpc>
                <a:spcPct val="90000"/>
              </a:lnSpc>
              <a:spcBef>
                <a:spcPts val="93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defTabSz="914400">
              <a:lnSpc>
                <a:spcPct val="90000"/>
              </a:lnSpc>
              <a:spcBef>
                <a:spcPts val="930"/>
              </a:spcBef>
            </a:pPr>
            <a:r>
              <a:rPr lang="en-US" sz="1900" dirty="0"/>
              <a:t>Indication of </a:t>
            </a:r>
            <a:r>
              <a:rPr lang="en-US" sz="1900" b="1" dirty="0"/>
              <a:t>initial impact on adaptive executive functioning</a:t>
            </a:r>
            <a:r>
              <a:rPr lang="en-US" sz="1900" dirty="0"/>
              <a:t> (Reliable Change Index)</a:t>
            </a:r>
            <a:r>
              <a:rPr lang="en-US" sz="1900" b="1" dirty="0"/>
              <a:t> </a:t>
            </a:r>
            <a:r>
              <a:rPr lang="en-US" sz="1900" dirty="0"/>
              <a:t>– with a more pronounced effect on teacher ratings which were also more elevated at pre-intervention. </a:t>
            </a:r>
          </a:p>
        </p:txBody>
      </p:sp>
      <p:sp>
        <p:nvSpPr>
          <p:cNvPr id="55" name="Rectangle 4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64A3344-DE68-479D-ABAD-9E238E5C0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" r="-2" b="-2"/>
          <a:stretch/>
        </p:blipFill>
        <p:spPr>
          <a:xfrm>
            <a:off x="4272592" y="854067"/>
            <a:ext cx="4638730" cy="490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15780-1541-4981-82DC-43B51F9D1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3467"/>
            <a:ext cx="9144000" cy="744836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Wider Impact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4D014-6ED3-4FF1-A471-2D6697D2B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848074"/>
            <a:ext cx="8178799" cy="40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8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D259A9-0DC9-41F9-BA2E-28C7D9B2D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423987"/>
            <a:ext cx="8667750" cy="4010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237EA-5CC1-4275-BD8B-40CFC9F993B0}"/>
              </a:ext>
            </a:extLst>
          </p:cNvPr>
          <p:cNvSpPr txBox="1"/>
          <p:nvPr/>
        </p:nvSpPr>
        <p:spPr>
          <a:xfrm>
            <a:off x="0" y="382071"/>
            <a:ext cx="9144000" cy="7848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Strengths</a:t>
            </a:r>
            <a:r>
              <a:rPr lang="en-GB" sz="4500" dirty="0"/>
              <a:t> 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D0493E5-734E-44BE-BB3D-9741823807F6}"/>
              </a:ext>
            </a:extLst>
          </p:cNvPr>
          <p:cNvSpPr/>
          <p:nvPr/>
        </p:nvSpPr>
        <p:spPr>
          <a:xfrm>
            <a:off x="1638301" y="4478892"/>
            <a:ext cx="5362574" cy="1381125"/>
          </a:xfrm>
          <a:prstGeom prst="wedgeEllipse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/>
              <a:t>‘the more it is done, the more sort of relationships will be formed’ </a:t>
            </a:r>
          </a:p>
          <a:p>
            <a:pPr algn="ctr"/>
            <a:r>
              <a:rPr lang="en-GB" i="1"/>
              <a:t>‘it really fosters a better sense of community’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596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5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3C8B3C-808A-4BFC-B1B1-D4226A853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8035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26981D-A4EC-4FB5-9521-E2D42C028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66" r="3" b="3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62" name="Freeform: Shape 6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7E495-EB77-417E-BCD9-8057121F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859536"/>
            <a:ext cx="3624601" cy="1243584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Outline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80244E-7E58-41CF-9140-217A92E3B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512611"/>
            <a:ext cx="3624602" cy="3664351"/>
          </a:xfrm>
        </p:spPr>
        <p:txBody>
          <a:bodyPr>
            <a:normAutofit/>
          </a:bodyPr>
          <a:lstStyle/>
          <a:p>
            <a:r>
              <a:rPr lang="en-GB" sz="2000" dirty="0"/>
              <a:t>The Context </a:t>
            </a:r>
          </a:p>
          <a:p>
            <a:r>
              <a:rPr lang="en-GB" sz="2000" dirty="0"/>
              <a:t>The Theory</a:t>
            </a:r>
          </a:p>
          <a:p>
            <a:r>
              <a:rPr lang="en-GB" sz="2000" dirty="0"/>
              <a:t>The Approach</a:t>
            </a:r>
          </a:p>
          <a:p>
            <a:r>
              <a:rPr lang="en-GB" sz="2000" dirty="0"/>
              <a:t>The Method</a:t>
            </a:r>
          </a:p>
          <a:p>
            <a:r>
              <a:rPr lang="en-GB" sz="2000" dirty="0"/>
              <a:t>The Results</a:t>
            </a:r>
          </a:p>
          <a:p>
            <a:r>
              <a:rPr lang="en-GB" sz="2000" dirty="0"/>
              <a:t>Implications</a:t>
            </a:r>
          </a:p>
          <a:p>
            <a:r>
              <a:rPr lang="en-GB" sz="2000" dirty="0"/>
              <a:t>Next Steps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4672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DF3CBD-E137-4008-8B2E-AA326EAF3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4" y="1391445"/>
            <a:ext cx="8782050" cy="3886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D861DB-E6CF-4042-9785-B8B42C3058C1}"/>
              </a:ext>
            </a:extLst>
          </p:cNvPr>
          <p:cNvSpPr txBox="1"/>
          <p:nvPr/>
        </p:nvSpPr>
        <p:spPr>
          <a:xfrm>
            <a:off x="0" y="456247"/>
            <a:ext cx="91439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Implementation Barriers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90759A25-2A75-49EF-AA8C-967D57C90AA6}"/>
              </a:ext>
            </a:extLst>
          </p:cNvPr>
          <p:cNvSpPr/>
          <p:nvPr/>
        </p:nvSpPr>
        <p:spPr>
          <a:xfrm>
            <a:off x="2280863" y="4435992"/>
            <a:ext cx="5198724" cy="168330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It’s time I think.. Time is the biggest thing’</a:t>
            </a:r>
          </a:p>
          <a:p>
            <a:pPr algn="ctr"/>
            <a:r>
              <a:rPr lang="en-GB" dirty="0"/>
              <a:t>‘it takes time and patience, mostly time’</a:t>
            </a:r>
          </a:p>
        </p:txBody>
      </p:sp>
    </p:spTree>
    <p:extLst>
      <p:ext uri="{BB962C8B-B14F-4D97-AF65-F5344CB8AC3E}">
        <p14:creationId xmlns:p14="http://schemas.microsoft.com/office/powerpoint/2010/main" val="113427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EB3D-AD07-4E55-A287-7D4DE463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9085"/>
            <a:ext cx="9144000" cy="904159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+mn-lt"/>
              </a:rPr>
              <a:t>Summary of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10FA9-648F-413F-BF66-373C3AC9E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1808252"/>
            <a:ext cx="3164440" cy="3965825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Externalizing behaviours </a:t>
            </a:r>
            <a:r>
              <a:rPr lang="en-US" sz="2000" dirty="0"/>
              <a:t> Quantitative + Qualitative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Adaptive executive functioning skills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Targeted ‘unsolved problems</a:t>
            </a:r>
            <a:r>
              <a:rPr lang="en-US" sz="2000" dirty="0"/>
              <a:t>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Qualitative Impact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/>
              <a:t>Teachers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/>
              <a:t>Relationship</a:t>
            </a:r>
            <a:r>
              <a:rPr lang="en-US" sz="1900" dirty="0"/>
              <a:t>s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/>
              <a:t>Students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57BFC3-0BF3-4C07-8B40-C5302C117314}"/>
              </a:ext>
            </a:extLst>
          </p:cNvPr>
          <p:cNvSpPr txBox="1">
            <a:spLocks/>
          </p:cNvSpPr>
          <p:nvPr/>
        </p:nvSpPr>
        <p:spPr>
          <a:xfrm>
            <a:off x="4572000" y="2732925"/>
            <a:ext cx="3164440" cy="2352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Intervention strengths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/>
              <a:t>Empowerment/Ownership</a:t>
            </a:r>
            <a:r>
              <a:rPr lang="en-US" sz="19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/>
              <a:t>Teacher upskilling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/>
              <a:t>Relationships</a:t>
            </a:r>
            <a:r>
              <a:rPr lang="en-US" sz="19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/>
              <a:t>Time/Space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Barriers</a:t>
            </a:r>
            <a:endParaRPr lang="en-U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/>
              <a:t>Systems &amp; Structures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/>
              <a:t>Status Quo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b="1" dirty="0"/>
              <a:t>Resource Constraints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260933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10FA9-648F-413F-BF66-373C3AC9E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854" y="1674688"/>
            <a:ext cx="8525192" cy="435624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Extends CPS evidence base and applicability &amp; generalizability to UK secondary school context for reduction of externalizing behaviours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Highlights the holistic and wide ranging positive impact and strengths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Initial indications to the enhancement of adaptive executive functioning skills (further research needed)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Highlights the implementation barriers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Continues to highlight importance of empathic relationships and relational approaches</a:t>
            </a:r>
          </a:p>
          <a:p>
            <a:endParaRPr lang="en-GB" sz="11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FE04A7-FF7B-4601-9EC9-B6BBB4E5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9085"/>
            <a:ext cx="9144000" cy="904159"/>
          </a:xfrm>
          <a:solidFill>
            <a:srgbClr val="FFC000"/>
          </a:solidFill>
        </p:spPr>
        <p:txBody>
          <a:bodyPr anchor="ctr"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+mn-lt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9943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587C43C3-17CC-4091-97FE-C4524FB3A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71" b="1773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6CF82-D76E-409C-85B0-1AE552D80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6" y="3752850"/>
            <a:ext cx="8371080" cy="281233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Replicability across a larger sample across schools and key stages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Broadening our understanding of the role of EFs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Maintenance and follow up designs to inform implementation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900" dirty="0"/>
              <a:t>Exploring the factors highlighted in the qualitative data which have not been studied yet (e.g. teacher change)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29541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9A7D-DFE5-4A6C-872C-EDB3F0D4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8" y="3752849"/>
            <a:ext cx="2807228" cy="2452687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latin typeface="+mn-lt"/>
              </a:rPr>
              <a:t>Implications for practice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F4EFF9-0C3E-46A5-9590-3AFC88365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5" r="10857" b="-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ECD6-B918-47E7-94A1-14C30F535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587" y="3534309"/>
            <a:ext cx="6236413" cy="3071973"/>
          </a:xfrm>
        </p:spPr>
        <p:txBody>
          <a:bodyPr anchor="ctr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Advocate for proactive discipline models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Helps EPs reframe behaviour as unmet needs and shift the language and narrative when consulting with schools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Upskilling teachers and mentors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Helps us consider implementation barriers when consulting with schools</a:t>
            </a:r>
            <a:endParaRPr lang="en-GB" sz="2200" dirty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174266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2380868"/>
            <a:ext cx="8986749" cy="2087795"/>
            <a:chOff x="143163" y="5763486"/>
            <a:chExt cx="11982332" cy="73955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2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9DF81-1E62-40C5-853D-942FD763A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9" r="8738" b="2"/>
          <a:stretch/>
        </p:blipFill>
        <p:spPr>
          <a:xfrm>
            <a:off x="628650" y="704765"/>
            <a:ext cx="7971282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44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F92372-4AB1-49C6-BE4C-E74795EA3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25" b="965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4959BD-DDDE-9DE6-D418-AC5CE276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3752850"/>
            <a:ext cx="8340257" cy="24526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Contact</a:t>
            </a:r>
          </a:p>
          <a:p>
            <a:pPr marL="0" indent="0" algn="ctr">
              <a:buNone/>
            </a:pPr>
            <a:r>
              <a:rPr lang="en-US" sz="1600" dirty="0"/>
              <a:t>Enrique.Childress@buckscc.gov.uk</a:t>
            </a:r>
          </a:p>
        </p:txBody>
      </p:sp>
    </p:spTree>
    <p:extLst>
      <p:ext uri="{BB962C8B-B14F-4D97-AF65-F5344CB8AC3E}">
        <p14:creationId xmlns:p14="http://schemas.microsoft.com/office/powerpoint/2010/main" val="185032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7E495-EB77-417E-BCD9-8057121F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959556" cy="1128068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latin typeface="+mn-lt"/>
              </a:rPr>
              <a:t>The Context</a:t>
            </a:r>
          </a:p>
        </p:txBody>
      </p:sp>
      <p:grpSp>
        <p:nvGrpSpPr>
          <p:cNvPr id="39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40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123821"/>
            <a:ext cx="37313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28B67195-5CD2-9BED-5604-A46ABD18D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32232"/>
              </p:ext>
            </p:extLst>
          </p:nvPr>
        </p:nvGraphicFramePr>
        <p:xfrm>
          <a:off x="443039" y="2178685"/>
          <a:ext cx="3958549" cy="4168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7447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690F5-BA0B-44DC-A4F0-90FE1DDC4C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2567" y="1276475"/>
            <a:ext cx="3298075" cy="1129590"/>
          </a:xfrm>
          <a:prstGeom prst="rect">
            <a:avLst/>
          </a:prstGeom>
        </p:spPr>
      </p:pic>
      <p:sp>
        <p:nvSpPr>
          <p:cNvPr id="45" name="Rectangle 2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05479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93BBB-6E7B-4FEC-A1DD-A4D2F5750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2567" y="3953544"/>
            <a:ext cx="3296677" cy="20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C5A91-07C9-4EF9-BE53-0C7AB22BDF85}"/>
              </a:ext>
            </a:extLst>
          </p:cNvPr>
          <p:cNvSpPr txBox="1"/>
          <p:nvPr/>
        </p:nvSpPr>
        <p:spPr>
          <a:xfrm>
            <a:off x="442170" y="856180"/>
            <a:ext cx="342043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ea typeface="+mj-ea"/>
                <a:cs typeface="+mj-cs"/>
              </a:rPr>
              <a:t>Aims</a:t>
            </a:r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D8088-7426-4666-A41B-01A819E58C71}"/>
              </a:ext>
            </a:extLst>
          </p:cNvPr>
          <p:cNvSpPr txBox="1"/>
          <p:nvPr/>
        </p:nvSpPr>
        <p:spPr>
          <a:xfrm>
            <a:off x="443039" y="2548196"/>
            <a:ext cx="3419569" cy="3761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Identify whether a </a:t>
            </a:r>
            <a:r>
              <a:rPr lang="en-US" sz="2000" b="1" dirty="0"/>
              <a:t>relationship-oriented, problem-solving. proactive intervention </a:t>
            </a:r>
            <a:r>
              <a:rPr lang="en-US" sz="2000" dirty="0"/>
              <a:t>is effective at:</a:t>
            </a: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Reducing </a:t>
            </a:r>
            <a:r>
              <a:rPr lang="en-US" sz="2000" b="1" dirty="0"/>
              <a:t>externalising behaviours </a:t>
            </a:r>
          </a:p>
          <a:p>
            <a:pPr marL="4572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Enhancing the adaptive </a:t>
            </a:r>
            <a:r>
              <a:rPr lang="en-US" sz="2000" b="1" dirty="0"/>
              <a:t>executive functioning skills </a:t>
            </a:r>
          </a:p>
          <a:p>
            <a:pPr marL="457200" indent="-342900" defTabSz="9144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Understand </a:t>
            </a:r>
            <a:r>
              <a:rPr lang="en-US" sz="2000" b="1" dirty="0"/>
              <a:t>wider impact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For </a:t>
            </a:r>
            <a:r>
              <a:rPr lang="en-US" sz="2000" b="1" dirty="0"/>
              <a:t>students at risk of school exclusion </a:t>
            </a:r>
            <a:r>
              <a:rPr lang="en-US" sz="2000" dirty="0"/>
              <a:t>in an inner </a:t>
            </a:r>
            <a:r>
              <a:rPr lang="en-US" sz="2000" b="1" dirty="0"/>
              <a:t>London mainstream secondary </a:t>
            </a:r>
            <a:r>
              <a:rPr lang="en-US" sz="2000" dirty="0"/>
              <a:t>school.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E7C6F0-24AD-4C24-AB65-84BC90567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0" r="51080" b="2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3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43531-8D5C-43E9-B11B-749A6C65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873940"/>
            <a:ext cx="3789277" cy="1035781"/>
          </a:xfrm>
        </p:spPr>
        <p:txBody>
          <a:bodyPr anchor="ctr">
            <a:noAutofit/>
          </a:bodyPr>
          <a:lstStyle/>
          <a:p>
            <a:r>
              <a:rPr lang="en-GB" sz="3500" b="1" dirty="0">
                <a:latin typeface="+mn-lt"/>
              </a:rPr>
              <a:t>Why Executive Functioning Skills (EFs)?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1C141-5DB4-438E-9BF3-8F0807E14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55526"/>
            <a:ext cx="5004772" cy="4036711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Multi-dimensional </a:t>
            </a:r>
            <a:r>
              <a:rPr lang="en-US" sz="2000" dirty="0"/>
              <a:t>construct of skills that directs </a:t>
            </a:r>
            <a:r>
              <a:rPr lang="en-US" sz="2000" b="1" dirty="0"/>
              <a:t>cognition/behaviour </a:t>
            </a:r>
            <a:r>
              <a:rPr lang="en-US" sz="2000" dirty="0"/>
              <a:t>(Diamond &amp; Ling, 2020, Jurado &amp; Rosselli, 2007)</a:t>
            </a:r>
          </a:p>
          <a:p>
            <a:r>
              <a:rPr lang="en-US" sz="2000" b="1" dirty="0"/>
              <a:t>Linked to behavioural difficulties </a:t>
            </a:r>
            <a:r>
              <a:rPr lang="en-US" sz="2000" dirty="0"/>
              <a:t>(Weyandt et al., 2014)</a:t>
            </a:r>
          </a:p>
          <a:p>
            <a:r>
              <a:rPr lang="en-US" sz="2000" b="1" dirty="0"/>
              <a:t>Shifts focus </a:t>
            </a:r>
            <a:r>
              <a:rPr lang="en-US" sz="2000" dirty="0"/>
              <a:t>from problem behaviour to skills that may underpin them</a:t>
            </a:r>
          </a:p>
          <a:p>
            <a:r>
              <a:rPr lang="en-US" sz="2000" b="1" dirty="0"/>
              <a:t>Trainable</a:t>
            </a:r>
            <a:r>
              <a:rPr lang="en-US" sz="2000" dirty="0"/>
              <a:t> with real-world challenge and </a:t>
            </a:r>
            <a:r>
              <a:rPr lang="en-US" sz="2000" b="1" dirty="0"/>
              <a:t>suppressed</a:t>
            </a:r>
            <a:r>
              <a:rPr lang="en-US" sz="2000" dirty="0"/>
              <a:t> by stress &amp; negative emotions                                                                                                                                                                                                                                     (Diamond, 2013; Diamond &amp; Ling, 2016)</a:t>
            </a:r>
            <a:endParaRPr lang="en-GB" sz="2000" dirty="0"/>
          </a:p>
          <a:p>
            <a:endParaRPr lang="en-GB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4B343E3-FE4B-4536-A8BA-91CA1BD4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731" y="1492648"/>
            <a:ext cx="3466071" cy="387270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8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25450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7224" y="608401"/>
            <a:ext cx="3478126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2F6D018-8543-47F9-9EC6-00585A69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29" y="430541"/>
            <a:ext cx="2862072" cy="193807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Why Secondary Students?</a:t>
            </a:r>
            <a:br>
              <a:rPr lang="en-GB" sz="3400" dirty="0"/>
            </a:br>
            <a:endParaRPr lang="en-GB" sz="34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6190DC6-9D57-4494-848F-054BD608C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17" y="1777429"/>
            <a:ext cx="4742177" cy="49829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Adolescent brain development – prefrontal cortex (Blakemore, 2019)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GB" sz="2000" b="1" dirty="0"/>
              <a:t>Age 14 </a:t>
            </a:r>
            <a:r>
              <a:rPr lang="en-GB" sz="2000" dirty="0"/>
              <a:t>- peak age for both fixed-term and permanent exclusions (DfE, 2021).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Very little research (Alexander &amp; </a:t>
            </a:r>
            <a:r>
              <a:rPr lang="en-US" sz="2000" dirty="0" err="1"/>
              <a:t>Baggetta</a:t>
            </a:r>
            <a:r>
              <a:rPr lang="en-US" sz="2000" dirty="0"/>
              <a:t>, 2019)</a:t>
            </a:r>
          </a:p>
          <a:p>
            <a:endParaRPr lang="en-US" sz="2000" dirty="0"/>
          </a:p>
          <a:p>
            <a:r>
              <a:rPr lang="en-GB" sz="2100" dirty="0"/>
              <a:t>In adolescence, what works:</a:t>
            </a:r>
          </a:p>
          <a:p>
            <a:pPr lvl="1"/>
            <a:r>
              <a:rPr lang="en-GB" sz="2100" dirty="0"/>
              <a:t>empowerment </a:t>
            </a:r>
          </a:p>
          <a:p>
            <a:pPr lvl="1"/>
            <a:r>
              <a:rPr lang="en-GB" sz="2100" dirty="0"/>
              <a:t>training of executive functions</a:t>
            </a:r>
          </a:p>
          <a:p>
            <a:pPr lvl="1"/>
            <a:r>
              <a:rPr lang="en-GB" sz="2100" dirty="0"/>
              <a:t>building self efficacy</a:t>
            </a:r>
          </a:p>
          <a:p>
            <a:pPr marL="457200" lvl="1" indent="0">
              <a:buNone/>
            </a:pPr>
            <a:r>
              <a:rPr lang="en-GB" sz="2100" dirty="0"/>
              <a:t>(Yaeger et al., 2017)</a:t>
            </a:r>
          </a:p>
          <a:p>
            <a:endParaRPr lang="en-GB" sz="1300" dirty="0"/>
          </a:p>
          <a:p>
            <a:endParaRPr lang="en-GB" sz="13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9C547B-0CBB-4BF2-AE8D-9207730AA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224" y="1176356"/>
            <a:ext cx="3478126" cy="46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6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DE50A-AED5-48F2-83AE-E18010F0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959556" cy="1128068"/>
          </a:xfrm>
        </p:spPr>
        <p:txBody>
          <a:bodyPr anchor="ctr">
            <a:normAutofit fontScale="90000"/>
          </a:bodyPr>
          <a:lstStyle/>
          <a:p>
            <a:r>
              <a:rPr lang="en-US" sz="3100" b="1" dirty="0">
                <a:latin typeface="+mn-lt"/>
              </a:rPr>
              <a:t>Why a Proactive, Relationship based, Problem-Solving approach?</a:t>
            </a:r>
            <a:br>
              <a:rPr lang="en-GB" sz="1900" dirty="0"/>
            </a:br>
            <a:endParaRPr lang="en-GB" sz="19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123821"/>
            <a:ext cx="37313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81AB-2675-43AC-98AA-40727B71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2330505"/>
            <a:ext cx="4321608" cy="4526860"/>
          </a:xfrm>
        </p:spPr>
        <p:txBody>
          <a:bodyPr anchor="ctr">
            <a:normAutofit/>
          </a:bodyPr>
          <a:lstStyle/>
          <a:p>
            <a:r>
              <a:rPr lang="en-US" sz="1900" b="1"/>
              <a:t>Proactive</a:t>
            </a:r>
            <a:r>
              <a:rPr lang="en-US" sz="1900"/>
              <a:t> – skill-building during non-reactive state (Siegel &amp; Bryson, 2012).</a:t>
            </a:r>
          </a:p>
          <a:p>
            <a:endParaRPr lang="en-US" sz="1900"/>
          </a:p>
          <a:p>
            <a:r>
              <a:rPr lang="en-US" sz="1900" b="1"/>
              <a:t>Relationship-Based</a:t>
            </a:r>
            <a:r>
              <a:rPr lang="en-US" sz="1900"/>
              <a:t> – positive feelings improve EFs (Diamond &amp; Ling, 2016) and good relationship fuel intrinsic motivation (Ryan &amp; Deci, 2010)</a:t>
            </a:r>
          </a:p>
          <a:p>
            <a:pPr marL="0" indent="0">
              <a:buNone/>
            </a:pPr>
            <a:endParaRPr lang="en-US" sz="1900"/>
          </a:p>
          <a:p>
            <a:r>
              <a:rPr lang="en-US" sz="1900" b="1"/>
              <a:t>Problem-Solving – </a:t>
            </a:r>
            <a:r>
              <a:rPr lang="en-US" sz="1900"/>
              <a:t>social problem-solving interventions linked to improved behaviour (Merrill et el., 2017) + link between executive functioning and problem solving</a:t>
            </a:r>
            <a:endParaRPr lang="en-GB" sz="1900"/>
          </a:p>
          <a:p>
            <a:endParaRPr lang="en-GB" sz="1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7447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88EF7-22C9-4E66-8B3F-D2CFE8674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567" y="1342436"/>
            <a:ext cx="3298075" cy="99766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05479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36431-D842-4098-8412-F40D3C188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567" y="4042371"/>
            <a:ext cx="3296677" cy="18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8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DE50A-AED5-48F2-83AE-E18010F0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525982"/>
            <a:ext cx="3212237" cy="1200361"/>
          </a:xfrm>
        </p:spPr>
        <p:txBody>
          <a:bodyPr anchor="b">
            <a:normAutofit fontScale="90000"/>
          </a:bodyPr>
          <a:lstStyle/>
          <a:p>
            <a:r>
              <a:rPr lang="en-GB" sz="3100" b="1" dirty="0">
                <a:latin typeface="+mn-lt"/>
              </a:rPr>
              <a:t>Why Collaborative and Proactive Solutions </a:t>
            </a:r>
            <a:br>
              <a:rPr lang="en-GB" sz="2600" b="1" dirty="0"/>
            </a:br>
            <a:r>
              <a:rPr lang="en-GB" sz="2600" dirty="0"/>
              <a:t>(Greene, 2013)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81AB-2675-43AC-98AA-40727B71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76" y="2758228"/>
            <a:ext cx="3937200" cy="3511943"/>
          </a:xfrm>
        </p:spPr>
        <p:txBody>
          <a:bodyPr anchor="ctr">
            <a:normAutofit/>
          </a:bodyPr>
          <a:lstStyle/>
          <a:p>
            <a:r>
              <a:rPr lang="en-GB" sz="2000" dirty="0"/>
              <a:t>US evidence base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Emphasis on working upstream – focusing on skill development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Proactive not reactive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Collaborative not unilateral problem solving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BCB91-066F-428C-9D9C-79C2B6245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3" r="4264" b="1"/>
          <a:stretch/>
        </p:blipFill>
        <p:spPr>
          <a:xfrm>
            <a:off x="4490803" y="650494"/>
            <a:ext cx="4221014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2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DE50A-AED5-48F2-83AE-E18010F0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21" y="661841"/>
            <a:ext cx="3420438" cy="1128068"/>
          </a:xfrm>
        </p:spPr>
        <p:txBody>
          <a:bodyPr anchor="ctr">
            <a:normAutofit fontScale="90000"/>
          </a:bodyPr>
          <a:lstStyle/>
          <a:p>
            <a:r>
              <a:rPr lang="en-GB" sz="3100" b="1" dirty="0">
                <a:latin typeface="+mn-lt"/>
              </a:rPr>
              <a:t>Why Collaborative and Proactive Solutions </a:t>
            </a:r>
            <a:br>
              <a:rPr lang="en-GB" sz="2500" b="1" dirty="0"/>
            </a:br>
            <a:r>
              <a:rPr lang="en-GB" sz="2500" dirty="0"/>
              <a:t>(Greene, 2013)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81AB-2675-43AC-98AA-40727B715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05" y="1937896"/>
            <a:ext cx="4144851" cy="4972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2000" b="1" dirty="0"/>
              <a:t>Guiding Principles </a:t>
            </a:r>
          </a:p>
          <a:p>
            <a:r>
              <a:rPr lang="en-GB" sz="2000" b="1" dirty="0"/>
              <a:t>Why are they challenging? </a:t>
            </a:r>
          </a:p>
          <a:p>
            <a:pPr marL="0" indent="0">
              <a:buNone/>
            </a:pPr>
            <a:r>
              <a:rPr lang="en-GB" sz="2000" dirty="0"/>
              <a:t>Lack of skills </a:t>
            </a:r>
          </a:p>
          <a:p>
            <a:r>
              <a:rPr lang="en-GB" sz="2000" b="1" dirty="0"/>
              <a:t>When are they challenging?</a:t>
            </a:r>
          </a:p>
          <a:p>
            <a:pPr marL="0" indent="0">
              <a:buNone/>
            </a:pPr>
            <a:r>
              <a:rPr lang="en-GB" sz="2000" dirty="0"/>
              <a:t>When expectations outstrip skills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So… we collaboratively modify expectations till we upskill at problem solving</a:t>
            </a:r>
          </a:p>
          <a:p>
            <a:r>
              <a:rPr lang="en-GB" sz="2000" dirty="0"/>
              <a:t>Understanding first – through the prism of lagging skills and unsolved problems</a:t>
            </a:r>
          </a:p>
          <a:p>
            <a:pPr marL="0" indent="0">
              <a:buNone/>
            </a:pPr>
            <a:endParaRPr lang="en-GB" sz="1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BCB91-066F-428C-9D9C-79C2B6245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30" r="4829" b="-1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4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e3e877-3df2-4825-b33a-d35bc5ed89a2" xsi:nil="true"/>
    <lcf76f155ced4ddcb4097134ff3c332f xmlns="2c3bd3ee-a536-4bf4-a64d-170a7ba03f4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07A33B2631C649AC23F72422546E56" ma:contentTypeVersion="15" ma:contentTypeDescription="Create a new document." ma:contentTypeScope="" ma:versionID="f82d286e2c898a5d45b1115f9c448d84">
  <xsd:schema xmlns:xsd="http://www.w3.org/2001/XMLSchema" xmlns:xs="http://www.w3.org/2001/XMLSchema" xmlns:p="http://schemas.microsoft.com/office/2006/metadata/properties" xmlns:ns2="2c3bd3ee-a536-4bf4-a64d-170a7ba03f4c" xmlns:ns3="9ae3e877-3df2-4825-b33a-d35bc5ed89a2" targetNamespace="http://schemas.microsoft.com/office/2006/metadata/properties" ma:root="true" ma:fieldsID="cbae92cb007cae40ac69d8493c671a93" ns2:_="" ns3:_="">
    <xsd:import namespace="2c3bd3ee-a536-4bf4-a64d-170a7ba03f4c"/>
    <xsd:import namespace="9ae3e877-3df2-4825-b33a-d35bc5ed89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bd3ee-a536-4bf4-a64d-170a7ba03f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b4d032c-db19-4194-870d-d175fb5cbb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3e877-3df2-4825-b33a-d35bc5ed89a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783b7b7-6e16-4aa7-b61d-1f254c74a4c5}" ma:internalName="TaxCatchAll" ma:showField="CatchAllData" ma:web="9ae3e877-3df2-4825-b33a-d35bc5ed89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B4D2B-0768-4C28-AB3E-6D7E3AB69038}">
  <ds:schemaRefs>
    <ds:schemaRef ds:uri="http://schemas.microsoft.com/office/2006/metadata/properties"/>
    <ds:schemaRef ds:uri="http://schemas.microsoft.com/office/infopath/2007/PartnerControls"/>
    <ds:schemaRef ds:uri="9ae3e877-3df2-4825-b33a-d35bc5ed89a2"/>
    <ds:schemaRef ds:uri="2c3bd3ee-a536-4bf4-a64d-170a7ba03f4c"/>
  </ds:schemaRefs>
</ds:datastoreItem>
</file>

<file path=customXml/itemProps2.xml><?xml version="1.0" encoding="utf-8"?>
<ds:datastoreItem xmlns:ds="http://schemas.openxmlformats.org/officeDocument/2006/customXml" ds:itemID="{F6C1D87C-8A04-427B-A5D5-12AF5FFC02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976CD4-8CED-465A-AEE5-39919F7E71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3bd3ee-a536-4bf4-a64d-170a7ba03f4c"/>
    <ds:schemaRef ds:uri="9ae3e877-3df2-4825-b33a-d35bc5ed89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5909</TotalTime>
  <Words>814</Words>
  <Application>Microsoft Office PowerPoint</Application>
  <PresentationFormat>On-screen Show (4:3)</PresentationFormat>
  <Paragraphs>144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When Punishment doesn’t work, what does?  The Power of Relationship Building and Joint Problem-Solving for Secondary Students at risk of school exclusion</vt:lpstr>
      <vt:lpstr>Outline </vt:lpstr>
      <vt:lpstr>The Context</vt:lpstr>
      <vt:lpstr>PowerPoint Presentation</vt:lpstr>
      <vt:lpstr>Why Executive Functioning Skills (EFs)?</vt:lpstr>
      <vt:lpstr>Why Secondary Students? </vt:lpstr>
      <vt:lpstr>Why a Proactive, Relationship based, Problem-Solving approach? </vt:lpstr>
      <vt:lpstr>Why Collaborative and Proactive Solutions  (Greene, 2013)</vt:lpstr>
      <vt:lpstr>Why Collaborative and Proactive Solutions  (Greene, 2013)</vt:lpstr>
      <vt:lpstr>Intervention Phase 1  Collaborative assessment </vt:lpstr>
      <vt:lpstr>Intervention Phase 2 Collaborative Problem Solving  </vt:lpstr>
      <vt:lpstr>Method</vt:lpstr>
      <vt:lpstr>Participants</vt:lpstr>
      <vt:lpstr>Impact on Externalising Behaviours</vt:lpstr>
      <vt:lpstr>School Data</vt:lpstr>
      <vt:lpstr>Meeting Behaviour Targets</vt:lpstr>
      <vt:lpstr>Impact on EFs</vt:lpstr>
      <vt:lpstr>Wider Impact</vt:lpstr>
      <vt:lpstr>PowerPoint Presentation</vt:lpstr>
      <vt:lpstr>PowerPoint Presentation</vt:lpstr>
      <vt:lpstr>Summary of Findings</vt:lpstr>
      <vt:lpstr>Conclusions</vt:lpstr>
      <vt:lpstr>PowerPoint Presentation</vt:lpstr>
      <vt:lpstr>Implications for practice </vt:lpstr>
      <vt:lpstr>PowerPoint Presentation</vt:lpstr>
      <vt:lpstr>PowerPoint Presentation</vt:lpstr>
    </vt:vector>
  </TitlesOfParts>
  <Company>Registered 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Percival</dc:creator>
  <cp:lastModifiedBy>Enrique Childress</cp:lastModifiedBy>
  <cp:revision>28</cp:revision>
  <dcterms:created xsi:type="dcterms:W3CDTF">2019-11-21T13:50:48Z</dcterms:created>
  <dcterms:modified xsi:type="dcterms:W3CDTF">2022-11-02T08:49:15Z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0x0101000307A33B2631C649AC23F72422546E56</vt:lpwstr>
  </property>
  <property fmtid="{D5CDD505-2E9C-101B-9397-08002B2CF9AE}" pid="3" name="Order">
    <vt:r8>8896800</vt:r8>
  </property>
</Properties>
</file>