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0" r:id="rId1"/>
  </p:sldMasterIdLst>
  <p:sldIdLst>
    <p:sldId id="256" r:id="rId2"/>
    <p:sldId id="258" r:id="rId3"/>
    <p:sldId id="299" r:id="rId4"/>
    <p:sldId id="279" r:id="rId5"/>
    <p:sldId id="339" r:id="rId6"/>
    <p:sldId id="342" r:id="rId7"/>
    <p:sldId id="340" r:id="rId8"/>
    <p:sldId id="352" r:id="rId9"/>
    <p:sldId id="280" r:id="rId10"/>
    <p:sldId id="353" r:id="rId11"/>
    <p:sldId id="362" r:id="rId12"/>
    <p:sldId id="357" r:id="rId13"/>
    <p:sldId id="358" r:id="rId14"/>
    <p:sldId id="359" r:id="rId15"/>
    <p:sldId id="360" r:id="rId16"/>
    <p:sldId id="257" r:id="rId17"/>
    <p:sldId id="346" r:id="rId18"/>
    <p:sldId id="347" r:id="rId19"/>
    <p:sldId id="354" r:id="rId20"/>
    <p:sldId id="355" r:id="rId21"/>
    <p:sldId id="356" r:id="rId22"/>
    <p:sldId id="345" r:id="rId23"/>
    <p:sldId id="361" r:id="rId24"/>
    <p:sldId id="348" r:id="rId25"/>
    <p:sldId id="364" r:id="rId26"/>
    <p:sldId id="343" r:id="rId27"/>
    <p:sldId id="365" r:id="rId28"/>
    <p:sldId id="34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31"/>
    <p:restoredTop sz="95037"/>
  </p:normalViewPr>
  <p:slideViewPr>
    <p:cSldViewPr snapToGrid="0" snapToObjects="1">
      <p:cViewPr>
        <p:scale>
          <a:sx n="59" d="100"/>
          <a:sy n="59" d="100"/>
        </p:scale>
        <p:origin x="2248" y="79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56747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150081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00909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885247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3895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3903841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002492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80156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52028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B540F-ECEA-4C4D-B490-B6F254096E04}" type="datetimeFigureOut">
              <a:rPr lang="en-GB" smtClean="0"/>
              <a:t>05/11/2022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110887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0B540F-ECEA-4C4D-B490-B6F254096E04}"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117830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0B540F-ECEA-4C4D-B490-B6F254096E04}" type="datetimeFigureOut">
              <a:rPr lang="en-GB" smtClean="0"/>
              <a:t>05/11/2022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01713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0B540F-ECEA-4C4D-B490-B6F254096E04}" type="datetimeFigureOut">
              <a:rPr lang="en-GB" smtClean="0"/>
              <a:t>05/11/2022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1236027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B540F-ECEA-4C4D-B490-B6F254096E04}" type="datetimeFigureOut">
              <a:rPr lang="en-GB" smtClean="0"/>
              <a:t>05/11/2022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35396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0B540F-ECEA-4C4D-B490-B6F254096E04}"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241986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30B540F-ECEA-4C4D-B490-B6F254096E04}" type="datetimeFigureOut">
              <a:rPr lang="en-GB" smtClean="0"/>
              <a:t>05/11/2022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7BE5E4-ADB1-A443-AC37-D96778281FF5}" type="slidenum">
              <a:rPr lang="en-GB" smtClean="0"/>
              <a:t>‹#›</a:t>
            </a:fld>
            <a:endParaRPr lang="en-GB"/>
          </a:p>
        </p:txBody>
      </p:sp>
    </p:spTree>
    <p:extLst>
      <p:ext uri="{BB962C8B-B14F-4D97-AF65-F5344CB8AC3E}">
        <p14:creationId xmlns:p14="http://schemas.microsoft.com/office/powerpoint/2010/main" val="1863577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0B540F-ECEA-4C4D-B490-B6F254096E04}" type="datetimeFigureOut">
              <a:rPr lang="en-GB" smtClean="0"/>
              <a:t>05/11/2022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77BE5E4-ADB1-A443-AC37-D96778281FF5}" type="slidenum">
              <a:rPr lang="en-GB" smtClean="0"/>
              <a:t>‹#›</a:t>
            </a:fld>
            <a:endParaRPr lang="en-GB"/>
          </a:p>
        </p:txBody>
      </p:sp>
    </p:spTree>
    <p:extLst>
      <p:ext uri="{BB962C8B-B14F-4D97-AF65-F5344CB8AC3E}">
        <p14:creationId xmlns:p14="http://schemas.microsoft.com/office/powerpoint/2010/main" val="3022164815"/>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parallelparliament.co.uk/mp/matt-hancock/bill/2021-22/dyslexiascreen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es.com/magazine/archive/council-attacked-saying-dyslexia-questionabl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guardian.com/news/series/the-long-read"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theguardian.com/news/2020/sep/17/battle-over-dyslexia-warwickshire-staffordshir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477CE-4A98-0443-8B06-69635AB50395}"/>
              </a:ext>
            </a:extLst>
          </p:cNvPr>
          <p:cNvSpPr>
            <a:spLocks noGrp="1"/>
          </p:cNvSpPr>
          <p:nvPr>
            <p:ph type="ctrTitle"/>
          </p:nvPr>
        </p:nvSpPr>
        <p:spPr>
          <a:xfrm>
            <a:off x="1876425" y="1122363"/>
            <a:ext cx="6875690" cy="1555523"/>
          </a:xfrm>
        </p:spPr>
        <p:txBody>
          <a:bodyPr>
            <a:normAutofit/>
          </a:bodyPr>
          <a:lstStyle/>
          <a:p>
            <a:r>
              <a:rPr lang="en-GB" dirty="0"/>
              <a:t>AEP Conference 2022</a:t>
            </a:r>
          </a:p>
        </p:txBody>
      </p:sp>
      <p:sp>
        <p:nvSpPr>
          <p:cNvPr id="3" name="Subtitle 2">
            <a:extLst>
              <a:ext uri="{FF2B5EF4-FFF2-40B4-BE49-F238E27FC236}">
                <a16:creationId xmlns:a16="http://schemas.microsoft.com/office/drawing/2014/main" id="{F5E7202B-C6AD-D34B-983F-0F134B0FF3A9}"/>
              </a:ext>
            </a:extLst>
          </p:cNvPr>
          <p:cNvSpPr>
            <a:spLocks noGrp="1"/>
          </p:cNvSpPr>
          <p:nvPr>
            <p:ph type="subTitle" idx="1"/>
          </p:nvPr>
        </p:nvSpPr>
        <p:spPr>
          <a:xfrm>
            <a:off x="1349829" y="2687642"/>
            <a:ext cx="7924799" cy="1655762"/>
          </a:xfrm>
        </p:spPr>
        <p:txBody>
          <a:bodyPr>
            <a:noAutofit/>
          </a:bodyPr>
          <a:lstStyle/>
          <a:p>
            <a:pPr algn="ctr"/>
            <a:r>
              <a:rPr lang="en-GB" sz="2800" b="1" dirty="0">
                <a:solidFill>
                  <a:schemeClr val="tx1"/>
                </a:solidFill>
              </a:rPr>
              <a:t>Reasserting professional control over the understanding, assessment and intervention approaches to children’s literacy difficulties:  time for a paradigm change</a:t>
            </a:r>
          </a:p>
          <a:p>
            <a:pPr algn="ctr"/>
            <a:endParaRPr lang="en-GB" sz="2400" b="1" dirty="0">
              <a:solidFill>
                <a:schemeClr val="tx1"/>
              </a:solidFill>
            </a:endParaRPr>
          </a:p>
          <a:p>
            <a:pPr algn="ctr"/>
            <a:r>
              <a:rPr lang="en-GB" sz="2400" b="1" dirty="0">
                <a:solidFill>
                  <a:schemeClr val="tx1"/>
                </a:solidFill>
              </a:rPr>
              <a:t>Professor Vivian Hill, UCL Institute of Education</a:t>
            </a:r>
          </a:p>
        </p:txBody>
      </p:sp>
    </p:spTree>
    <p:extLst>
      <p:ext uri="{BB962C8B-B14F-4D97-AF65-F5344CB8AC3E}">
        <p14:creationId xmlns:p14="http://schemas.microsoft.com/office/powerpoint/2010/main" val="2134796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9530C-0032-634C-AF77-C82E3B83B70A}"/>
              </a:ext>
            </a:extLst>
          </p:cNvPr>
          <p:cNvSpPr>
            <a:spLocks noGrp="1"/>
          </p:cNvSpPr>
          <p:nvPr>
            <p:ph type="title"/>
          </p:nvPr>
        </p:nvSpPr>
        <p:spPr/>
        <p:txBody>
          <a:bodyPr/>
          <a:lstStyle/>
          <a:p>
            <a:r>
              <a:rPr lang="en-GB" b="1" dirty="0"/>
              <a:t>The Power of Lobby Groups</a:t>
            </a:r>
          </a:p>
        </p:txBody>
      </p:sp>
      <p:sp>
        <p:nvSpPr>
          <p:cNvPr id="3" name="Content Placeholder 2">
            <a:extLst>
              <a:ext uri="{FF2B5EF4-FFF2-40B4-BE49-F238E27FC236}">
                <a16:creationId xmlns:a16="http://schemas.microsoft.com/office/drawing/2014/main" id="{52215674-CEA4-C14F-84C3-83C2FC0ED136}"/>
              </a:ext>
            </a:extLst>
          </p:cNvPr>
          <p:cNvSpPr>
            <a:spLocks noGrp="1"/>
          </p:cNvSpPr>
          <p:nvPr>
            <p:ph idx="1"/>
          </p:nvPr>
        </p:nvSpPr>
        <p:spPr>
          <a:xfrm>
            <a:off x="677333" y="1567543"/>
            <a:ext cx="9642324" cy="5464628"/>
          </a:xfrm>
        </p:spPr>
        <p:txBody>
          <a:bodyPr>
            <a:normAutofit/>
          </a:bodyPr>
          <a:lstStyle/>
          <a:p>
            <a:pPr marL="0" indent="0">
              <a:buNone/>
            </a:pPr>
            <a:r>
              <a:rPr lang="en-GB" sz="3900" dirty="0"/>
              <a:t>“</a:t>
            </a:r>
            <a:r>
              <a:rPr lang="en-GB" sz="3900" i="1" dirty="0"/>
              <a:t>charity discourse dominates the discussion about dyslexia in the media and … have the power to construct their own truth and knowledge about dyslexia because they have positioned themselves within society to have an authoritative voice on dyslexia</a:t>
            </a:r>
            <a:r>
              <a:rPr lang="en-GB" sz="3900" dirty="0"/>
              <a:t>”  </a:t>
            </a:r>
            <a:r>
              <a:rPr lang="en-GB" sz="3900" dirty="0" err="1"/>
              <a:t>Simblett</a:t>
            </a:r>
            <a:r>
              <a:rPr lang="en-GB" sz="3900" dirty="0"/>
              <a:t> (2021)</a:t>
            </a:r>
          </a:p>
          <a:p>
            <a:endParaRPr lang="en-GB" sz="2400" dirty="0"/>
          </a:p>
          <a:p>
            <a:r>
              <a:rPr lang="en-GB" sz="2400" dirty="0"/>
              <a:t> </a:t>
            </a:r>
          </a:p>
        </p:txBody>
      </p:sp>
    </p:spTree>
    <p:extLst>
      <p:ext uri="{BB962C8B-B14F-4D97-AF65-F5344CB8AC3E}">
        <p14:creationId xmlns:p14="http://schemas.microsoft.com/office/powerpoint/2010/main" val="86604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D00954-62B1-9145-BF35-1DDD11A123D5}"/>
              </a:ext>
            </a:extLst>
          </p:cNvPr>
          <p:cNvSpPr>
            <a:spLocks noGrp="1"/>
          </p:cNvSpPr>
          <p:nvPr>
            <p:ph idx="1"/>
          </p:nvPr>
        </p:nvSpPr>
        <p:spPr>
          <a:xfrm>
            <a:off x="544286" y="914399"/>
            <a:ext cx="9557657" cy="5126963"/>
          </a:xfrm>
        </p:spPr>
        <p:txBody>
          <a:bodyPr>
            <a:normAutofit lnSpcReduction="10000"/>
          </a:bodyPr>
          <a:lstStyle/>
          <a:p>
            <a:pPr marL="0" indent="0">
              <a:buNone/>
            </a:pPr>
            <a:r>
              <a:rPr lang="en-GB" sz="3200" i="1" dirty="0"/>
              <a:t>“The Government decided to spend time and money looking specifically at dyslexia because of the strength of the dyslexia lobby, rather than because of any pre-existing, well researched, well defined problem…We recommend that the Government be more independently minded: it should prioritise its efforts on the basis of research, rather than commissioning research on the basis of the priorities of lobby groups”</a:t>
            </a:r>
            <a:r>
              <a:rPr lang="en-GB" sz="3200" dirty="0"/>
              <a:t> </a:t>
            </a:r>
          </a:p>
          <a:p>
            <a:pPr marL="0" indent="0">
              <a:buNone/>
            </a:pPr>
            <a:r>
              <a:rPr lang="en-GB" sz="3200" dirty="0"/>
              <a:t>House of Commons Science and Technology Committee, (2009). </a:t>
            </a:r>
          </a:p>
          <a:p>
            <a:endParaRPr lang="en-GB" dirty="0"/>
          </a:p>
        </p:txBody>
      </p:sp>
    </p:spTree>
    <p:extLst>
      <p:ext uri="{BB962C8B-B14F-4D97-AF65-F5344CB8AC3E}">
        <p14:creationId xmlns:p14="http://schemas.microsoft.com/office/powerpoint/2010/main" val="20433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24D3E-F4AB-0A4B-88A8-7158D1EAF4F8}"/>
              </a:ext>
            </a:extLst>
          </p:cNvPr>
          <p:cNvSpPr>
            <a:spLocks noGrp="1"/>
          </p:cNvSpPr>
          <p:nvPr>
            <p:ph type="title"/>
          </p:nvPr>
        </p:nvSpPr>
        <p:spPr/>
        <p:txBody>
          <a:bodyPr/>
          <a:lstStyle/>
          <a:p>
            <a:r>
              <a:rPr lang="en-GB" b="1" dirty="0"/>
              <a:t>Current Theory and Research Evidence</a:t>
            </a:r>
          </a:p>
        </p:txBody>
      </p:sp>
      <p:sp>
        <p:nvSpPr>
          <p:cNvPr id="3" name="Content Placeholder 2">
            <a:extLst>
              <a:ext uri="{FF2B5EF4-FFF2-40B4-BE49-F238E27FC236}">
                <a16:creationId xmlns:a16="http://schemas.microsoft.com/office/drawing/2014/main" id="{96B93C28-3E05-4B47-BA22-ABD92F609094}"/>
              </a:ext>
            </a:extLst>
          </p:cNvPr>
          <p:cNvSpPr>
            <a:spLocks noGrp="1"/>
          </p:cNvSpPr>
          <p:nvPr>
            <p:ph idx="1"/>
          </p:nvPr>
        </p:nvSpPr>
        <p:spPr>
          <a:xfrm>
            <a:off x="677334" y="1328057"/>
            <a:ext cx="9620552" cy="4898572"/>
          </a:xfrm>
        </p:spPr>
        <p:txBody>
          <a:bodyPr>
            <a:normAutofit/>
          </a:bodyPr>
          <a:lstStyle/>
          <a:p>
            <a:r>
              <a:rPr lang="en-GB" sz="2800" dirty="0"/>
              <a:t>Despite a substantial and continuing body of research there is, as yet, no scientific consensus about the nature or causes of literacy difficulties (Elliott and </a:t>
            </a:r>
            <a:r>
              <a:rPr lang="en-GB" sz="2800" dirty="0" err="1"/>
              <a:t>Grigorenko</a:t>
            </a:r>
            <a:r>
              <a:rPr lang="en-GB" sz="2800" dirty="0"/>
              <a:t> 2014). </a:t>
            </a:r>
          </a:p>
          <a:p>
            <a:r>
              <a:rPr lang="en-GB" altLang="en-US" sz="2800" dirty="0">
                <a:solidFill>
                  <a:schemeClr val="tx1"/>
                </a:solidFill>
                <a:ea typeface="Calibri" panose="020F0502020204030204" pitchFamily="34" charset="0"/>
                <a:cs typeface="Times New Roman" panose="02020603050405020304" pitchFamily="18" charset="0"/>
              </a:rPr>
              <a:t>We do not have consensus about unambiguous, scientifically validated means of discriminating between those for whom acquiring proficiency in literacy is problematic and a discrete subgroup who might be confidently described as dyslexic (Stanovich 1994, Elliott and </a:t>
            </a:r>
            <a:r>
              <a:rPr lang="en-GB" altLang="en-US" sz="2800" dirty="0" err="1">
                <a:solidFill>
                  <a:schemeClr val="tx1"/>
                </a:solidFill>
                <a:ea typeface="Calibri" panose="020F0502020204030204" pitchFamily="34" charset="0"/>
                <a:cs typeface="Times New Roman" panose="02020603050405020304" pitchFamily="18" charset="0"/>
              </a:rPr>
              <a:t>Grigorenko</a:t>
            </a:r>
            <a:r>
              <a:rPr lang="en-GB" altLang="en-US" sz="2800" dirty="0">
                <a:solidFill>
                  <a:schemeClr val="tx1"/>
                </a:solidFill>
                <a:ea typeface="Calibri" panose="020F0502020204030204" pitchFamily="34" charset="0"/>
                <a:cs typeface="Times New Roman" panose="02020603050405020304" pitchFamily="18" charset="0"/>
              </a:rPr>
              <a:t> 2014, </a:t>
            </a:r>
            <a:r>
              <a:rPr lang="en-GB" altLang="en-US" sz="2800" dirty="0" err="1">
                <a:solidFill>
                  <a:schemeClr val="tx1"/>
                </a:solidFill>
                <a:ea typeface="Calibri" panose="020F0502020204030204" pitchFamily="34" charset="0"/>
                <a:cs typeface="Times New Roman" panose="02020603050405020304" pitchFamily="18" charset="0"/>
              </a:rPr>
              <a:t>Sadusky</a:t>
            </a:r>
            <a:r>
              <a:rPr lang="en-GB" altLang="en-US" sz="2800" dirty="0">
                <a:solidFill>
                  <a:schemeClr val="tx1"/>
                </a:solidFill>
                <a:ea typeface="Calibri" panose="020F0502020204030204" pitchFamily="34" charset="0"/>
                <a:cs typeface="Times New Roman" panose="02020603050405020304" pitchFamily="18" charset="0"/>
              </a:rPr>
              <a:t>, Berger et al. 2022). </a:t>
            </a:r>
            <a:endParaRPr lang="en-GB" altLang="en-US" sz="4000" dirty="0">
              <a:solidFill>
                <a:schemeClr val="tx1"/>
              </a:solidFill>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545167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289477" y="1043905"/>
            <a:ext cx="11224260" cy="12834283"/>
          </a:xfrm>
          <a:prstGeom prst="rect">
            <a:avLst/>
          </a:prstGeom>
          <a:noFill/>
        </p:spPr>
        <p:txBody>
          <a:bodyPr wrap="square" rtlCol="0">
            <a:spAutoFit/>
          </a:bodyPr>
          <a:lstStyle/>
          <a:p>
            <a:r>
              <a:rPr lang="en-GB" sz="3200" dirty="0">
                <a:cs typeface="Arial" panose="020B0604020202020204" pitchFamily="34" charset="0"/>
              </a:rPr>
              <a:t>The dyslexia debate is a long standing highly charged area of controversy in the profession and within society. Despite clarity about the issues with the term it is proving hard to effect change. </a:t>
            </a:r>
          </a:p>
          <a:p>
            <a:endParaRPr lang="en-GB" sz="2800" i="1" dirty="0">
              <a:cs typeface="Arial" panose="020B0604020202020204" pitchFamily="34" charset="0"/>
            </a:endParaRPr>
          </a:p>
          <a:p>
            <a:r>
              <a:rPr lang="en-GB" sz="3200" i="1" dirty="0">
                <a:cs typeface="Arial" panose="020B0604020202020204" pitchFamily="34" charset="0"/>
              </a:rPr>
              <a:t>“There is no point trying to define dyslexia until it is clear what is the basic construct or concept to be investigated. The definition of the concept comes first and the word follows, not the other way around” </a:t>
            </a:r>
            <a:endParaRPr lang="en-GB" sz="3200" dirty="0">
              <a:cs typeface="Arial" panose="020B0604020202020204" pitchFamily="34" charset="0"/>
            </a:endParaRPr>
          </a:p>
          <a:p>
            <a:r>
              <a:rPr lang="en-GB" sz="3200" i="1" dirty="0">
                <a:cs typeface="Arial" panose="020B0604020202020204" pitchFamily="34" charset="0"/>
              </a:rPr>
              <a:t>Rutter (1998) </a:t>
            </a:r>
          </a:p>
          <a:p>
            <a:endParaRPr lang="en-GB" sz="3200" dirty="0"/>
          </a:p>
          <a:p>
            <a:endParaRPr lang="en-GB" sz="3200" dirty="0"/>
          </a:p>
          <a:p>
            <a:endParaRPr lang="en-GB" sz="2800" dirty="0"/>
          </a:p>
          <a:p>
            <a:endParaRPr lang="en-GB" sz="2800" dirty="0"/>
          </a:p>
          <a:p>
            <a:endParaRPr lang="en-GB" sz="2800" dirty="0"/>
          </a:p>
          <a:p>
            <a:endParaRPr lang="en-GB" sz="2800" dirty="0"/>
          </a:p>
          <a:p>
            <a:endParaRPr lang="en-GB" sz="2800" dirty="0"/>
          </a:p>
          <a:p>
            <a:endParaRPr lang="en-GB" sz="2800" dirty="0"/>
          </a:p>
          <a:p>
            <a:r>
              <a:rPr lang="en-GB" sz="2800" dirty="0"/>
              <a:t> </a:t>
            </a:r>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p:txBody>
      </p:sp>
    </p:spTree>
    <p:extLst>
      <p:ext uri="{BB962C8B-B14F-4D97-AF65-F5344CB8AC3E}">
        <p14:creationId xmlns:p14="http://schemas.microsoft.com/office/powerpoint/2010/main" val="190347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180622" y="653143"/>
            <a:ext cx="11096978" cy="12034064"/>
          </a:xfrm>
          <a:prstGeom prst="rect">
            <a:avLst/>
          </a:prstGeom>
          <a:noFill/>
        </p:spPr>
        <p:txBody>
          <a:bodyPr wrap="square" rtlCol="0">
            <a:spAutoFit/>
          </a:bodyPr>
          <a:lstStyle/>
          <a:p>
            <a:r>
              <a:rPr lang="en-GB" sz="3200" dirty="0">
                <a:cs typeface="Arial" panose="020B0604020202020204" pitchFamily="34" charset="0"/>
              </a:rPr>
              <a:t>For a word to be used for a scientific concept, it must satisfy certain criteria: </a:t>
            </a:r>
          </a:p>
          <a:p>
            <a:endParaRPr lang="en-GB" sz="3200" dirty="0">
              <a:cs typeface="Arial" panose="020B0604020202020204" pitchFamily="34" charset="0"/>
            </a:endParaRPr>
          </a:p>
          <a:p>
            <a:r>
              <a:rPr lang="en-GB" sz="3200" dirty="0" err="1">
                <a:cs typeface="Arial" panose="020B0604020202020204" pitchFamily="34" charset="0"/>
              </a:rPr>
              <a:t>Stanovitch</a:t>
            </a:r>
            <a:r>
              <a:rPr lang="en-GB" sz="3200" dirty="0">
                <a:cs typeface="Arial" panose="020B0604020202020204" pitchFamily="34" charset="0"/>
              </a:rPr>
              <a:t> (1996) proposes a well defined biologically based condition should have (</a:t>
            </a:r>
            <a:r>
              <a:rPr lang="en-GB" sz="3200" dirty="0" err="1">
                <a:cs typeface="Arial" panose="020B0604020202020204" pitchFamily="34" charset="0"/>
              </a:rPr>
              <a:t>i</a:t>
            </a:r>
            <a:r>
              <a:rPr lang="en-GB" sz="3200" dirty="0">
                <a:cs typeface="Arial" panose="020B0604020202020204" pitchFamily="34" charset="0"/>
              </a:rPr>
              <a:t>) distinct phenotypic patterns, (ii) distinct heritability patterns and (iii) distinct neuroanatomical characteristics. </a:t>
            </a:r>
          </a:p>
          <a:p>
            <a:endParaRPr lang="en-GB" sz="3200" dirty="0">
              <a:cs typeface="Arial" panose="020B0604020202020204" pitchFamily="34" charset="0"/>
            </a:endParaRPr>
          </a:p>
          <a:p>
            <a:r>
              <a:rPr lang="en-GB" sz="3200" dirty="0" err="1">
                <a:cs typeface="Arial" panose="020B0604020202020204" pitchFamily="34" charset="0"/>
              </a:rPr>
              <a:t>Pumfrey</a:t>
            </a:r>
            <a:r>
              <a:rPr lang="en-GB" sz="3200" dirty="0">
                <a:cs typeface="Arial" panose="020B0604020202020204" pitchFamily="34" charset="0"/>
              </a:rPr>
              <a:t> and Reason (1991) A labelling condition requires a distinct aetiology, identifying characteristics, prognosis and response to intervention. </a:t>
            </a:r>
          </a:p>
          <a:p>
            <a:endParaRPr lang="en-GB" sz="3200" dirty="0"/>
          </a:p>
          <a:p>
            <a:endParaRPr lang="en-GB" sz="2800" dirty="0"/>
          </a:p>
          <a:p>
            <a:endParaRPr lang="en-GB" sz="2800" dirty="0"/>
          </a:p>
          <a:p>
            <a:endParaRPr lang="en-GB" sz="2800" dirty="0"/>
          </a:p>
          <a:p>
            <a:endParaRPr lang="en-GB" sz="2800" dirty="0"/>
          </a:p>
          <a:p>
            <a:endParaRPr lang="en-GB" sz="2800" dirty="0"/>
          </a:p>
          <a:p>
            <a:endParaRPr lang="en-GB" sz="2800" dirty="0"/>
          </a:p>
          <a:p>
            <a:r>
              <a:rPr lang="en-GB" sz="2800" dirty="0"/>
              <a:t> </a:t>
            </a:r>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p:txBody>
      </p:sp>
    </p:spTree>
    <p:extLst>
      <p:ext uri="{BB962C8B-B14F-4D97-AF65-F5344CB8AC3E}">
        <p14:creationId xmlns:p14="http://schemas.microsoft.com/office/powerpoint/2010/main" val="43917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180622" y="216589"/>
            <a:ext cx="11249378" cy="13203615"/>
          </a:xfrm>
          <a:prstGeom prst="rect">
            <a:avLst/>
          </a:prstGeom>
          <a:noFill/>
        </p:spPr>
        <p:txBody>
          <a:bodyPr wrap="square" rtlCol="0">
            <a:spAutoFit/>
          </a:bodyPr>
          <a:lstStyle/>
          <a:p>
            <a:r>
              <a:rPr lang="en-GB" sz="3200" dirty="0">
                <a:cs typeface="Arial" panose="020B0604020202020204" pitchFamily="34" charset="0"/>
              </a:rPr>
              <a:t>Miles (1995) it is impossible to give one authoritative theoretical definition to such a complex and multifaceted condition. </a:t>
            </a:r>
          </a:p>
          <a:p>
            <a:endParaRPr lang="en-GB" sz="1600" dirty="0">
              <a:cs typeface="Arial" panose="020B0604020202020204" pitchFamily="34" charset="0"/>
            </a:endParaRPr>
          </a:p>
          <a:p>
            <a:r>
              <a:rPr lang="en-GB" sz="3200" dirty="0">
                <a:cs typeface="Arial" panose="020B0604020202020204" pitchFamily="34" charset="0"/>
              </a:rPr>
              <a:t>The BPS 1999 definition- dyslexia retained as a widely used word: </a:t>
            </a:r>
          </a:p>
          <a:p>
            <a:r>
              <a:rPr lang="en-GB" sz="3200" i="1" dirty="0">
                <a:cs typeface="Arial" panose="020B0604020202020204" pitchFamily="34" charset="0"/>
              </a:rPr>
              <a:t>“Dyslexia is evident when accurate and fluent word reading and/or spelling develops very incompletely or with great difficulty. This focuses on literacy learning at the ‘word’ level and implies that the problem is severe and persistent despite appropriate learning opportunities” </a:t>
            </a:r>
          </a:p>
          <a:p>
            <a:endParaRPr lang="en-GB" sz="3200" i="1" dirty="0">
              <a:latin typeface="Arial" panose="020B0604020202020204" pitchFamily="34" charset="0"/>
              <a:cs typeface="Arial" panose="020B0604020202020204" pitchFamily="34" charset="0"/>
            </a:endParaRPr>
          </a:p>
          <a:p>
            <a:r>
              <a:rPr lang="en-GB" sz="3200" b="1" dirty="0">
                <a:cs typeface="Arial" panose="020B0604020202020204" pitchFamily="34" charset="0"/>
              </a:rPr>
              <a:t>Maintaining the word dyslexia is not sustainable if we are to effect change.</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p:txBody>
      </p:sp>
    </p:spTree>
    <p:extLst>
      <p:ext uri="{BB962C8B-B14F-4D97-AF65-F5344CB8AC3E}">
        <p14:creationId xmlns:p14="http://schemas.microsoft.com/office/powerpoint/2010/main" val="2541680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38AFB-A63E-564A-A709-A0D04DDB5E0C}"/>
              </a:ext>
            </a:extLst>
          </p:cNvPr>
          <p:cNvSpPr>
            <a:spLocks noGrp="1"/>
          </p:cNvSpPr>
          <p:nvPr>
            <p:ph idx="1"/>
          </p:nvPr>
        </p:nvSpPr>
        <p:spPr>
          <a:xfrm>
            <a:off x="391887" y="566057"/>
            <a:ext cx="9993084" cy="5965372"/>
          </a:xfrm>
        </p:spPr>
        <p:txBody>
          <a:bodyPr>
            <a:normAutofit fontScale="92500" lnSpcReduction="10000"/>
          </a:bodyPr>
          <a:lstStyle/>
          <a:p>
            <a:pPr marL="0" indent="0">
              <a:buNone/>
            </a:pPr>
            <a:r>
              <a:rPr lang="en-GB" sz="3200" b="1" dirty="0">
                <a:solidFill>
                  <a:srgbClr val="92D050"/>
                </a:solidFill>
              </a:rPr>
              <a:t>Time for Paradigm change…</a:t>
            </a:r>
          </a:p>
          <a:p>
            <a:pPr marL="360000" indent="-360000"/>
            <a:r>
              <a:rPr lang="en-GB" sz="2800" dirty="0">
                <a:solidFill>
                  <a:schemeClr val="tx1"/>
                </a:solidFill>
              </a:rPr>
              <a:t>Influence the factors considered to effect behavioural functioning;</a:t>
            </a:r>
          </a:p>
          <a:p>
            <a:pPr marL="360000" indent="-360000"/>
            <a:r>
              <a:rPr lang="en-GB" sz="2800" dirty="0">
                <a:solidFill>
                  <a:schemeClr val="tx1"/>
                </a:solidFill>
              </a:rPr>
              <a:t>Influence what is considered adaptive and maladaptive;</a:t>
            </a:r>
          </a:p>
          <a:p>
            <a:pPr marL="360000" indent="-360000"/>
            <a:r>
              <a:rPr lang="en-GB" sz="2800" dirty="0">
                <a:solidFill>
                  <a:schemeClr val="tx1"/>
                </a:solidFill>
              </a:rPr>
              <a:t>Influence what is considered to be an appropriate foci for intervention.</a:t>
            </a:r>
          </a:p>
          <a:p>
            <a:pPr marL="360000" indent="-360000"/>
            <a:endParaRPr lang="en-GB" sz="2800" dirty="0"/>
          </a:p>
          <a:p>
            <a:pPr marL="0" indent="0">
              <a:buNone/>
            </a:pPr>
            <a:r>
              <a:rPr lang="en-GB" sz="3200" dirty="0">
                <a:solidFill>
                  <a:srgbClr val="92D050"/>
                </a:solidFill>
              </a:rPr>
              <a:t>Paradigm change</a:t>
            </a:r>
          </a:p>
          <a:p>
            <a:pPr marL="0" indent="0">
              <a:buNone/>
            </a:pPr>
            <a:r>
              <a:rPr lang="en-GB" sz="2800" dirty="0">
                <a:solidFill>
                  <a:schemeClr val="tx1"/>
                </a:solidFill>
              </a:rPr>
              <a:t>Kuhn (1970) in The Structure of Scientific Revolutions described how science progresses through alternating periods of stability, when an existing model of reality dominates for a protracted period, followed by revolution, when the model or reality itself undergoes sudden drastic change. It is time for change.</a:t>
            </a:r>
            <a:endParaRPr lang="en-GB" sz="1200" dirty="0">
              <a:solidFill>
                <a:schemeClr val="tx1"/>
              </a:solidFill>
            </a:endParaRPr>
          </a:p>
        </p:txBody>
      </p:sp>
    </p:spTree>
    <p:extLst>
      <p:ext uri="{BB962C8B-B14F-4D97-AF65-F5344CB8AC3E}">
        <p14:creationId xmlns:p14="http://schemas.microsoft.com/office/powerpoint/2010/main" val="2111540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8FE4C-A58E-E14B-A143-244E19A14B48}"/>
              </a:ext>
            </a:extLst>
          </p:cNvPr>
          <p:cNvSpPr>
            <a:spLocks noGrp="1"/>
          </p:cNvSpPr>
          <p:nvPr>
            <p:ph type="title"/>
          </p:nvPr>
        </p:nvSpPr>
        <p:spPr/>
        <p:txBody>
          <a:bodyPr/>
          <a:lstStyle/>
          <a:p>
            <a:r>
              <a:rPr lang="en-GB" b="1" dirty="0"/>
              <a:t>Philosophical Orientations </a:t>
            </a:r>
          </a:p>
        </p:txBody>
      </p:sp>
      <p:sp>
        <p:nvSpPr>
          <p:cNvPr id="3" name="Content Placeholder 2">
            <a:extLst>
              <a:ext uri="{FF2B5EF4-FFF2-40B4-BE49-F238E27FC236}">
                <a16:creationId xmlns:a16="http://schemas.microsoft.com/office/drawing/2014/main" id="{CC18B901-CA38-C74B-80AF-1B48F78845CD}"/>
              </a:ext>
            </a:extLst>
          </p:cNvPr>
          <p:cNvSpPr>
            <a:spLocks noGrp="1"/>
          </p:cNvSpPr>
          <p:nvPr>
            <p:ph idx="1"/>
          </p:nvPr>
        </p:nvSpPr>
        <p:spPr>
          <a:xfrm>
            <a:off x="370114" y="1436914"/>
            <a:ext cx="9535886" cy="5116285"/>
          </a:xfrm>
        </p:spPr>
        <p:txBody>
          <a:bodyPr>
            <a:normAutofit lnSpcReduction="10000"/>
          </a:bodyPr>
          <a:lstStyle/>
          <a:p>
            <a:r>
              <a:rPr lang="en-GB" sz="3200" dirty="0"/>
              <a:t>From deterministic orientations: based on the assumptions that the behaviour is governed by internal or external forces over which we have no control, and consequently behaviour is predictable. </a:t>
            </a:r>
          </a:p>
          <a:p>
            <a:endParaRPr lang="en-GB" sz="3200" dirty="0"/>
          </a:p>
          <a:p>
            <a:r>
              <a:rPr lang="en-GB" sz="3200" dirty="0"/>
              <a:t>To probabilistic orientations: based on  hypotheses that are designed to be evaluated in terms of the probability of it being correct, rather than in terms of its being true or false.</a:t>
            </a:r>
          </a:p>
        </p:txBody>
      </p:sp>
    </p:spTree>
    <p:extLst>
      <p:ext uri="{BB962C8B-B14F-4D97-AF65-F5344CB8AC3E}">
        <p14:creationId xmlns:p14="http://schemas.microsoft.com/office/powerpoint/2010/main" val="363088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9E159-11BB-A747-8FB9-BA43BD51C90D}"/>
              </a:ext>
            </a:extLst>
          </p:cNvPr>
          <p:cNvSpPr>
            <a:spLocks noGrp="1"/>
          </p:cNvSpPr>
          <p:nvPr>
            <p:ph type="title"/>
          </p:nvPr>
        </p:nvSpPr>
        <p:spPr>
          <a:xfrm>
            <a:off x="677334" y="304806"/>
            <a:ext cx="8596668" cy="1320800"/>
          </a:xfrm>
        </p:spPr>
        <p:txBody>
          <a:bodyPr/>
          <a:lstStyle/>
          <a:p>
            <a:r>
              <a:rPr lang="en-GB" b="1" dirty="0"/>
              <a:t>Social Justice</a:t>
            </a:r>
          </a:p>
        </p:txBody>
      </p:sp>
      <p:sp>
        <p:nvSpPr>
          <p:cNvPr id="3" name="Content Placeholder 2">
            <a:extLst>
              <a:ext uri="{FF2B5EF4-FFF2-40B4-BE49-F238E27FC236}">
                <a16:creationId xmlns:a16="http://schemas.microsoft.com/office/drawing/2014/main" id="{040654CC-4A7E-B941-BC5A-DF57909B05F1}"/>
              </a:ext>
            </a:extLst>
          </p:cNvPr>
          <p:cNvSpPr>
            <a:spLocks noGrp="1"/>
          </p:cNvSpPr>
          <p:nvPr>
            <p:ph idx="1"/>
          </p:nvPr>
        </p:nvSpPr>
        <p:spPr>
          <a:xfrm>
            <a:off x="370115" y="1023265"/>
            <a:ext cx="11103428" cy="4833256"/>
          </a:xfrm>
        </p:spPr>
        <p:txBody>
          <a:bodyPr>
            <a:noAutofit/>
          </a:bodyPr>
          <a:lstStyle/>
          <a:p>
            <a:r>
              <a:rPr lang="en-GB" sz="3200" dirty="0">
                <a:solidFill>
                  <a:schemeClr val="tx1"/>
                </a:solidFill>
              </a:rPr>
              <a:t>Poor literacy is a risk factor for school exclusion, low attainment, truancy and unemployment and low pay, National Literacy Trust (2014).</a:t>
            </a:r>
          </a:p>
          <a:p>
            <a:r>
              <a:rPr lang="en-GB" sz="3200" dirty="0">
                <a:solidFill>
                  <a:schemeClr val="tx1"/>
                </a:solidFill>
              </a:rPr>
              <a:t>Poor literacy - not causal but a contributory risk factor for offending, one third in custody have literacy difficulties compared to one fifth of the general population, Brooks (2019) &amp; </a:t>
            </a:r>
            <a:r>
              <a:rPr lang="en-GB" sz="3200" dirty="0" err="1">
                <a:solidFill>
                  <a:schemeClr val="tx1"/>
                </a:solidFill>
              </a:rPr>
              <a:t>Creese</a:t>
            </a:r>
            <a:r>
              <a:rPr lang="en-GB" sz="3200" dirty="0">
                <a:solidFill>
                  <a:schemeClr val="tx1"/>
                </a:solidFill>
              </a:rPr>
              <a:t> (2016).</a:t>
            </a:r>
          </a:p>
          <a:p>
            <a:r>
              <a:rPr lang="en-GB" sz="3200" dirty="0">
                <a:solidFill>
                  <a:schemeClr val="tx1"/>
                </a:solidFill>
              </a:rPr>
              <a:t>The correlation between literacy levels and income in UK is the highest in Europe, risk factor for unemployment (OECD, 2013) possible factor in the high levels of poverty in the UK (HM Government, 2014)</a:t>
            </a:r>
          </a:p>
        </p:txBody>
      </p:sp>
    </p:spTree>
    <p:extLst>
      <p:ext uri="{BB962C8B-B14F-4D97-AF65-F5344CB8AC3E}">
        <p14:creationId xmlns:p14="http://schemas.microsoft.com/office/powerpoint/2010/main" val="373857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A667F-F14E-FE41-8DE1-0D4FFC3AE0FF}"/>
              </a:ext>
            </a:extLst>
          </p:cNvPr>
          <p:cNvSpPr>
            <a:spLocks noGrp="1"/>
          </p:cNvSpPr>
          <p:nvPr>
            <p:ph type="title"/>
          </p:nvPr>
        </p:nvSpPr>
        <p:spPr>
          <a:xfrm>
            <a:off x="677334" y="457203"/>
            <a:ext cx="8596668" cy="1320800"/>
          </a:xfrm>
        </p:spPr>
        <p:txBody>
          <a:bodyPr/>
          <a:lstStyle/>
          <a:p>
            <a:r>
              <a:rPr lang="en-GB" b="1" dirty="0"/>
              <a:t>Unequal need</a:t>
            </a:r>
          </a:p>
        </p:txBody>
      </p:sp>
      <p:sp>
        <p:nvSpPr>
          <p:cNvPr id="3" name="Content Placeholder 2">
            <a:extLst>
              <a:ext uri="{FF2B5EF4-FFF2-40B4-BE49-F238E27FC236}">
                <a16:creationId xmlns:a16="http://schemas.microsoft.com/office/drawing/2014/main" id="{65FBE395-AAAD-5B4B-B2C1-41D64878AEE2}"/>
              </a:ext>
            </a:extLst>
          </p:cNvPr>
          <p:cNvSpPr>
            <a:spLocks noGrp="1"/>
          </p:cNvSpPr>
          <p:nvPr>
            <p:ph idx="1"/>
          </p:nvPr>
        </p:nvSpPr>
        <p:spPr>
          <a:xfrm>
            <a:off x="457199" y="1219200"/>
            <a:ext cx="10276115" cy="5268685"/>
          </a:xfrm>
        </p:spPr>
        <p:txBody>
          <a:bodyPr>
            <a:normAutofit lnSpcReduction="10000"/>
          </a:bodyPr>
          <a:lstStyle/>
          <a:p>
            <a:r>
              <a:rPr lang="en-GB" sz="2800" dirty="0">
                <a:solidFill>
                  <a:schemeClr val="tx1"/>
                </a:solidFill>
              </a:rPr>
              <a:t>Literacy difficulties, in our poorest communities 1 in 4 have very low literacy levels compared to 1in 20 in the most affluent communities. National Literacy Trust (2014) </a:t>
            </a:r>
          </a:p>
          <a:p>
            <a:r>
              <a:rPr lang="en-GB" sz="2800" dirty="0">
                <a:solidFill>
                  <a:schemeClr val="tx1"/>
                </a:solidFill>
              </a:rPr>
              <a:t>The SEND population with low literacy levels are over represented in low income populations (Parson &amp; Platt (2013); Thompson 2012) </a:t>
            </a:r>
          </a:p>
          <a:p>
            <a:r>
              <a:rPr lang="en-GB" sz="2800" dirty="0">
                <a:solidFill>
                  <a:schemeClr val="tx1"/>
                </a:solidFill>
              </a:rPr>
              <a:t>DFE, 2021-2022 - achieving required outcomes at end of key stage 2 &amp; 4 is mediated by disadvantaged status. At KS4 outcomes are also mediated by ethnicity, with Black Caribbean, Mixed Caribbean, Irish Traveller and Gypsy Roma heritage pupils less likely to pass GCSEs, even after mediating for financial disadvantage</a:t>
            </a:r>
            <a:r>
              <a:rPr lang="en-GB" sz="2800" dirty="0"/>
              <a:t>. </a:t>
            </a:r>
          </a:p>
        </p:txBody>
      </p:sp>
    </p:spTree>
    <p:extLst>
      <p:ext uri="{BB962C8B-B14F-4D97-AF65-F5344CB8AC3E}">
        <p14:creationId xmlns:p14="http://schemas.microsoft.com/office/powerpoint/2010/main" val="349789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02A34-86A2-D647-804A-5455F4CAA509}"/>
              </a:ext>
            </a:extLst>
          </p:cNvPr>
          <p:cNvSpPr>
            <a:spLocks noGrp="1"/>
          </p:cNvSpPr>
          <p:nvPr>
            <p:ph type="title"/>
          </p:nvPr>
        </p:nvSpPr>
        <p:spPr/>
        <p:txBody>
          <a:bodyPr/>
          <a:lstStyle/>
          <a:p>
            <a:r>
              <a:rPr lang="en-GB" dirty="0"/>
              <a:t>DECP Literacy Difficulties Working Group</a:t>
            </a:r>
          </a:p>
        </p:txBody>
      </p:sp>
      <p:sp>
        <p:nvSpPr>
          <p:cNvPr id="3" name="Content Placeholder 2">
            <a:extLst>
              <a:ext uri="{FF2B5EF4-FFF2-40B4-BE49-F238E27FC236}">
                <a16:creationId xmlns:a16="http://schemas.microsoft.com/office/drawing/2014/main" id="{AE331BB6-6734-E14F-B60D-838E54027212}"/>
              </a:ext>
            </a:extLst>
          </p:cNvPr>
          <p:cNvSpPr>
            <a:spLocks noGrp="1"/>
          </p:cNvSpPr>
          <p:nvPr>
            <p:ph idx="1"/>
          </p:nvPr>
        </p:nvSpPr>
        <p:spPr>
          <a:xfrm>
            <a:off x="677333" y="1393372"/>
            <a:ext cx="9881810" cy="4811486"/>
          </a:xfrm>
        </p:spPr>
        <p:txBody>
          <a:bodyPr>
            <a:noAutofit/>
          </a:bodyPr>
          <a:lstStyle/>
          <a:p>
            <a:r>
              <a:rPr lang="en-GB" sz="2400" dirty="0">
                <a:solidFill>
                  <a:schemeClr val="tx1"/>
                </a:solidFill>
              </a:rPr>
              <a:t>October 2018 House of Lords Debate</a:t>
            </a:r>
          </a:p>
          <a:p>
            <a:r>
              <a:rPr lang="en-GB" sz="2400" dirty="0">
                <a:solidFill>
                  <a:schemeClr val="tx1"/>
                </a:solidFill>
              </a:rPr>
              <a:t>Powerful lobby groups and business interests</a:t>
            </a:r>
          </a:p>
          <a:p>
            <a:r>
              <a:rPr lang="en-GB" sz="2400" dirty="0">
                <a:solidFill>
                  <a:schemeClr val="tx1"/>
                </a:solidFill>
              </a:rPr>
              <a:t>Supporting EPs and the profession on leading developments in this domain and ensuring greater equity of access</a:t>
            </a:r>
          </a:p>
          <a:p>
            <a:r>
              <a:rPr lang="en-GB" sz="2400" dirty="0">
                <a:solidFill>
                  <a:schemeClr val="tx1"/>
                </a:solidFill>
              </a:rPr>
              <a:t>Working group rational </a:t>
            </a:r>
          </a:p>
          <a:p>
            <a:r>
              <a:rPr lang="en-GB" sz="2400" dirty="0">
                <a:solidFill>
                  <a:schemeClr val="tx1"/>
                </a:solidFill>
              </a:rPr>
              <a:t>Membership and function – JPLG – involves all key stake holders</a:t>
            </a:r>
          </a:p>
          <a:p>
            <a:r>
              <a:rPr lang="en-GB" sz="2400" dirty="0">
                <a:solidFill>
                  <a:schemeClr val="tx1"/>
                </a:solidFill>
              </a:rPr>
              <a:t>Reasserting the professional role of EPs</a:t>
            </a:r>
          </a:p>
          <a:p>
            <a:r>
              <a:rPr lang="en-GB" sz="2400" dirty="0">
                <a:solidFill>
                  <a:schemeClr val="tx1"/>
                </a:solidFill>
              </a:rPr>
              <a:t>Challenges</a:t>
            </a:r>
          </a:p>
          <a:p>
            <a:r>
              <a:rPr lang="en-GB" sz="2400" dirty="0">
                <a:solidFill>
                  <a:schemeClr val="tx1"/>
                </a:solidFill>
              </a:rPr>
              <a:t>Paradigm change </a:t>
            </a:r>
          </a:p>
          <a:p>
            <a:r>
              <a:rPr lang="en-GB" sz="2400" dirty="0">
                <a:solidFill>
                  <a:schemeClr val="tx1"/>
                </a:solidFill>
              </a:rPr>
              <a:t>Moving away for exclusionary criteria to inclusive universal responses to all children with literacy delay</a:t>
            </a:r>
          </a:p>
        </p:txBody>
      </p:sp>
    </p:spTree>
    <p:extLst>
      <p:ext uri="{BB962C8B-B14F-4D97-AF65-F5344CB8AC3E}">
        <p14:creationId xmlns:p14="http://schemas.microsoft.com/office/powerpoint/2010/main" val="1923876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986AF-0231-7D4F-91BC-5BDF426CA6C1}"/>
              </a:ext>
            </a:extLst>
          </p:cNvPr>
          <p:cNvSpPr>
            <a:spLocks noGrp="1"/>
          </p:cNvSpPr>
          <p:nvPr>
            <p:ph type="title"/>
          </p:nvPr>
        </p:nvSpPr>
        <p:spPr/>
        <p:txBody>
          <a:bodyPr/>
          <a:lstStyle/>
          <a:p>
            <a:r>
              <a:rPr lang="en-GB" b="1" dirty="0"/>
              <a:t>Unequal access</a:t>
            </a:r>
          </a:p>
        </p:txBody>
      </p:sp>
      <p:sp>
        <p:nvSpPr>
          <p:cNvPr id="3" name="Content Placeholder 2">
            <a:extLst>
              <a:ext uri="{FF2B5EF4-FFF2-40B4-BE49-F238E27FC236}">
                <a16:creationId xmlns:a16="http://schemas.microsoft.com/office/drawing/2014/main" id="{616B4630-D111-C34C-8C98-E6C5F172BDE3}"/>
              </a:ext>
            </a:extLst>
          </p:cNvPr>
          <p:cNvSpPr>
            <a:spLocks noGrp="1"/>
          </p:cNvSpPr>
          <p:nvPr>
            <p:ph idx="1"/>
          </p:nvPr>
        </p:nvSpPr>
        <p:spPr>
          <a:xfrm>
            <a:off x="478971" y="1436915"/>
            <a:ext cx="10014858" cy="4942114"/>
          </a:xfrm>
        </p:spPr>
        <p:txBody>
          <a:bodyPr>
            <a:normAutofit/>
          </a:bodyPr>
          <a:lstStyle/>
          <a:p>
            <a:r>
              <a:rPr lang="en-GB" sz="2800" dirty="0">
                <a:solidFill>
                  <a:schemeClr val="tx1"/>
                </a:solidFill>
              </a:rPr>
              <a:t>Despite the evidence of the higher incidence of literacy delay and associated SEND in our poorest communities, the distribution of SEND labels, including dyslexia, is over represented within our higher income populations (Parson &amp; Platt, 2013, Tomlinson, 2012) </a:t>
            </a:r>
          </a:p>
          <a:p>
            <a:r>
              <a:rPr lang="en-GB" sz="2800" dirty="0">
                <a:solidFill>
                  <a:schemeClr val="tx1"/>
                </a:solidFill>
              </a:rPr>
              <a:t>Knight &amp; Crick (2021) reviewed the UK Millennium Cohort data and found being identified as dyslexic was strongly associated with factors including income and SES.</a:t>
            </a:r>
          </a:p>
          <a:p>
            <a:r>
              <a:rPr lang="en-GB" sz="2800" dirty="0">
                <a:solidFill>
                  <a:schemeClr val="tx1"/>
                </a:solidFill>
              </a:rPr>
              <a:t>In the USA </a:t>
            </a:r>
            <a:r>
              <a:rPr lang="en-GB" sz="2800" dirty="0" err="1">
                <a:solidFill>
                  <a:schemeClr val="tx1"/>
                </a:solidFill>
              </a:rPr>
              <a:t>Odegarde</a:t>
            </a:r>
            <a:r>
              <a:rPr lang="en-GB" sz="2800" dirty="0">
                <a:solidFill>
                  <a:schemeClr val="tx1"/>
                </a:solidFill>
              </a:rPr>
              <a:t> et al (2020) also found a strong association between SES and being identified as dyslexic</a:t>
            </a:r>
            <a:r>
              <a:rPr lang="en-GB" sz="2800" dirty="0"/>
              <a:t>.</a:t>
            </a:r>
          </a:p>
        </p:txBody>
      </p:sp>
    </p:spTree>
    <p:extLst>
      <p:ext uri="{BB962C8B-B14F-4D97-AF65-F5344CB8AC3E}">
        <p14:creationId xmlns:p14="http://schemas.microsoft.com/office/powerpoint/2010/main" val="902995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C902-1D53-D34A-8ABB-8B9626E12896}"/>
              </a:ext>
            </a:extLst>
          </p:cNvPr>
          <p:cNvSpPr>
            <a:spLocks noGrp="1"/>
          </p:cNvSpPr>
          <p:nvPr>
            <p:ph type="title"/>
          </p:nvPr>
        </p:nvSpPr>
        <p:spPr>
          <a:xfrm>
            <a:off x="677334" y="522516"/>
            <a:ext cx="8596668" cy="1320800"/>
          </a:xfrm>
        </p:spPr>
        <p:txBody>
          <a:bodyPr/>
          <a:lstStyle/>
          <a:p>
            <a:r>
              <a:rPr lang="en-GB" b="1" dirty="0"/>
              <a:t>Promoting equity</a:t>
            </a:r>
          </a:p>
        </p:txBody>
      </p:sp>
      <p:sp>
        <p:nvSpPr>
          <p:cNvPr id="3" name="Content Placeholder 2">
            <a:extLst>
              <a:ext uri="{FF2B5EF4-FFF2-40B4-BE49-F238E27FC236}">
                <a16:creationId xmlns:a16="http://schemas.microsoft.com/office/drawing/2014/main" id="{D154F382-78A5-4741-8DA1-19B10D4DDE00}"/>
              </a:ext>
            </a:extLst>
          </p:cNvPr>
          <p:cNvSpPr>
            <a:spLocks noGrp="1"/>
          </p:cNvSpPr>
          <p:nvPr>
            <p:ph idx="1"/>
          </p:nvPr>
        </p:nvSpPr>
        <p:spPr>
          <a:xfrm>
            <a:off x="677333" y="1328057"/>
            <a:ext cx="9511695" cy="4789714"/>
          </a:xfrm>
        </p:spPr>
        <p:txBody>
          <a:bodyPr>
            <a:normAutofit lnSpcReduction="10000"/>
          </a:bodyPr>
          <a:lstStyle/>
          <a:p>
            <a:r>
              <a:rPr lang="en-GB" sz="2800" dirty="0">
                <a:solidFill>
                  <a:schemeClr val="tx1"/>
                </a:solidFill>
              </a:rPr>
              <a:t>The right to access timely support for literacy difficulties is our aim for all children irrespective of their background. We respect parents who are able to champion their children but not all parents have the same resources or access and this is our concern.</a:t>
            </a:r>
          </a:p>
          <a:p>
            <a:r>
              <a:rPr lang="en-GB" sz="2800" dirty="0">
                <a:solidFill>
                  <a:schemeClr val="tx1"/>
                </a:solidFill>
              </a:rPr>
              <a:t>We must challenge a system where accessing the label of dyslexia, which is likely to provide access to additional support and resources, is disproportionately more likely to occur in our more affluent communities, whilst the risk factors and incidence are highest in our poorest communities, (Gibbs &amp; Elliott, 2020).</a:t>
            </a:r>
          </a:p>
          <a:p>
            <a:endParaRPr lang="en-GB" dirty="0"/>
          </a:p>
        </p:txBody>
      </p:sp>
    </p:spTree>
    <p:extLst>
      <p:ext uri="{BB962C8B-B14F-4D97-AF65-F5344CB8AC3E}">
        <p14:creationId xmlns:p14="http://schemas.microsoft.com/office/powerpoint/2010/main" val="2623362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E960-C864-0C42-9878-3AB136665811}"/>
              </a:ext>
            </a:extLst>
          </p:cNvPr>
          <p:cNvSpPr>
            <a:spLocks noGrp="1"/>
          </p:cNvSpPr>
          <p:nvPr>
            <p:ph type="title"/>
          </p:nvPr>
        </p:nvSpPr>
        <p:spPr>
          <a:xfrm>
            <a:off x="677334" y="522516"/>
            <a:ext cx="8596668" cy="1320800"/>
          </a:xfrm>
        </p:spPr>
        <p:txBody>
          <a:bodyPr/>
          <a:lstStyle/>
          <a:p>
            <a:r>
              <a:rPr lang="en-GB" b="1" dirty="0"/>
              <a:t>Where are we now:</a:t>
            </a:r>
          </a:p>
        </p:txBody>
      </p:sp>
      <p:sp>
        <p:nvSpPr>
          <p:cNvPr id="3" name="Content Placeholder 2">
            <a:extLst>
              <a:ext uri="{FF2B5EF4-FFF2-40B4-BE49-F238E27FC236}">
                <a16:creationId xmlns:a16="http://schemas.microsoft.com/office/drawing/2014/main" id="{336FAC03-5BCB-2247-973E-BF1848E36E65}"/>
              </a:ext>
            </a:extLst>
          </p:cNvPr>
          <p:cNvSpPr>
            <a:spLocks noGrp="1"/>
          </p:cNvSpPr>
          <p:nvPr>
            <p:ph idx="1"/>
          </p:nvPr>
        </p:nvSpPr>
        <p:spPr>
          <a:xfrm>
            <a:off x="677334" y="1349829"/>
            <a:ext cx="9685866" cy="4855028"/>
          </a:xfrm>
        </p:spPr>
        <p:txBody>
          <a:bodyPr>
            <a:normAutofit/>
          </a:bodyPr>
          <a:lstStyle/>
          <a:p>
            <a:r>
              <a:rPr lang="en-GB" sz="2400" dirty="0">
                <a:solidFill>
                  <a:schemeClr val="tx1"/>
                </a:solidFill>
              </a:rPr>
              <a:t>The Hancock Bill is being prepared for its second reading in parliament. This would enshrine in law that all children must be screened for dyslexia before the end of primary school. The first reading in parliament referred to the risks of ‘undiagnosed dyslexia’ </a:t>
            </a:r>
            <a:r>
              <a:rPr lang="en-GB" sz="2400" dirty="0"/>
              <a:t>(</a:t>
            </a:r>
            <a:r>
              <a:rPr lang="en-GB" sz="2400" u="sng" dirty="0">
                <a:hlinkClick r:id="rId2"/>
              </a:rPr>
              <a:t>Matt Hancock - Dyslexia Screening Bill 2021-22 contributions (parallelparliament.co.uk)</a:t>
            </a:r>
            <a:r>
              <a:rPr lang="en-GB" sz="2400" dirty="0"/>
              <a:t>). </a:t>
            </a:r>
          </a:p>
          <a:p>
            <a:endParaRPr lang="en-GB" sz="2400" dirty="0"/>
          </a:p>
          <a:p>
            <a:r>
              <a:rPr lang="en-GB" sz="2400" dirty="0">
                <a:solidFill>
                  <a:schemeClr val="tx1"/>
                </a:solidFill>
              </a:rPr>
              <a:t>How would this be operationalised? What are the cost and professional time implications? What would the screening involve?</a:t>
            </a:r>
          </a:p>
        </p:txBody>
      </p:sp>
    </p:spTree>
    <p:extLst>
      <p:ext uri="{BB962C8B-B14F-4D97-AF65-F5344CB8AC3E}">
        <p14:creationId xmlns:p14="http://schemas.microsoft.com/office/powerpoint/2010/main" val="412709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5E78E-7D67-C845-BDDF-474AC78496D8}"/>
              </a:ext>
            </a:extLst>
          </p:cNvPr>
          <p:cNvSpPr>
            <a:spLocks noGrp="1"/>
          </p:cNvSpPr>
          <p:nvPr>
            <p:ph type="title"/>
          </p:nvPr>
        </p:nvSpPr>
        <p:spPr>
          <a:xfrm>
            <a:off x="677334" y="217714"/>
            <a:ext cx="8596668" cy="1284515"/>
          </a:xfrm>
        </p:spPr>
        <p:txBody>
          <a:bodyPr/>
          <a:lstStyle/>
          <a:p>
            <a:r>
              <a:rPr lang="en-GB" b="1" dirty="0"/>
              <a:t>Shifting support from individual to systemic responses</a:t>
            </a:r>
          </a:p>
        </p:txBody>
      </p:sp>
      <p:sp>
        <p:nvSpPr>
          <p:cNvPr id="3" name="Content Placeholder 2">
            <a:extLst>
              <a:ext uri="{FF2B5EF4-FFF2-40B4-BE49-F238E27FC236}">
                <a16:creationId xmlns:a16="http://schemas.microsoft.com/office/drawing/2014/main" id="{5254F284-42D3-D146-BAA0-8BC4689F63B3}"/>
              </a:ext>
            </a:extLst>
          </p:cNvPr>
          <p:cNvSpPr>
            <a:spLocks noGrp="1"/>
          </p:cNvSpPr>
          <p:nvPr>
            <p:ph idx="1"/>
          </p:nvPr>
        </p:nvSpPr>
        <p:spPr>
          <a:xfrm>
            <a:off x="677333" y="1719943"/>
            <a:ext cx="10099524" cy="4767943"/>
          </a:xfrm>
        </p:spPr>
        <p:txBody>
          <a:bodyPr>
            <a:normAutofit/>
          </a:bodyPr>
          <a:lstStyle/>
          <a:p>
            <a:r>
              <a:rPr lang="en-GB" sz="2800" i="1" dirty="0">
                <a:solidFill>
                  <a:schemeClr val="tx1"/>
                </a:solidFill>
              </a:rPr>
              <a:t>“The numbers simply do not add up – there are far too many struggling readers to operate a detailed and vastly expensive clinical model of this kind” </a:t>
            </a:r>
            <a:r>
              <a:rPr lang="en-GB" sz="2800" dirty="0">
                <a:solidFill>
                  <a:schemeClr val="tx1"/>
                </a:solidFill>
              </a:rPr>
              <a:t>Gibbs and Elliott (2020). </a:t>
            </a:r>
          </a:p>
          <a:p>
            <a:r>
              <a:rPr lang="en-GB" sz="2800" dirty="0">
                <a:solidFill>
                  <a:schemeClr val="tx1"/>
                </a:solidFill>
              </a:rPr>
              <a:t>Prevalence rates of literacy difficulties vary between 3 – 21% (e.g. Ferrer, </a:t>
            </a:r>
            <a:r>
              <a:rPr lang="en-GB" sz="2800" dirty="0" err="1">
                <a:solidFill>
                  <a:schemeClr val="tx1"/>
                </a:solidFill>
              </a:rPr>
              <a:t>Shaywitz</a:t>
            </a:r>
            <a:r>
              <a:rPr lang="en-GB" sz="2800" dirty="0">
                <a:solidFill>
                  <a:schemeClr val="tx1"/>
                </a:solidFill>
              </a:rPr>
              <a:t>, </a:t>
            </a:r>
            <a:r>
              <a:rPr lang="en-GB" sz="2800" dirty="0" err="1">
                <a:solidFill>
                  <a:schemeClr val="tx1"/>
                </a:solidFill>
              </a:rPr>
              <a:t>Holahan</a:t>
            </a:r>
            <a:r>
              <a:rPr lang="en-GB" sz="2800" dirty="0">
                <a:solidFill>
                  <a:schemeClr val="tx1"/>
                </a:solidFill>
              </a:rPr>
              <a:t>, Marchione, Michaels, &amp; </a:t>
            </a:r>
            <a:r>
              <a:rPr lang="en-GB" sz="2800" dirty="0" err="1">
                <a:solidFill>
                  <a:schemeClr val="tx1"/>
                </a:solidFill>
              </a:rPr>
              <a:t>Shaywitz</a:t>
            </a:r>
            <a:r>
              <a:rPr lang="en-GB" sz="2800" dirty="0">
                <a:solidFill>
                  <a:schemeClr val="tx1"/>
                </a:solidFill>
              </a:rPr>
              <a:t>, 2015; </a:t>
            </a:r>
            <a:r>
              <a:rPr lang="en-GB" sz="2800" dirty="0" err="1">
                <a:solidFill>
                  <a:schemeClr val="tx1"/>
                </a:solidFill>
              </a:rPr>
              <a:t>Snowling</a:t>
            </a:r>
            <a:r>
              <a:rPr lang="en-GB" sz="2800" dirty="0">
                <a:solidFill>
                  <a:schemeClr val="tx1"/>
                </a:solidFill>
              </a:rPr>
              <a:t> &amp; Melby-</a:t>
            </a:r>
            <a:r>
              <a:rPr lang="en-GB" sz="2800" dirty="0" err="1">
                <a:solidFill>
                  <a:schemeClr val="tx1"/>
                </a:solidFill>
              </a:rPr>
              <a:t>Lervåg</a:t>
            </a:r>
            <a:r>
              <a:rPr lang="en-GB" sz="2800" dirty="0">
                <a:solidFill>
                  <a:schemeClr val="tx1"/>
                </a:solidFill>
              </a:rPr>
              <a:t>, 2016). </a:t>
            </a:r>
          </a:p>
          <a:p>
            <a:r>
              <a:rPr lang="en-GB" sz="2800" dirty="0">
                <a:solidFill>
                  <a:schemeClr val="tx1"/>
                </a:solidFill>
              </a:rPr>
              <a:t>An estimated 1.8 million children in the UK have literacy difficulties.</a:t>
            </a:r>
          </a:p>
          <a:p>
            <a:endParaRPr lang="en-GB" dirty="0"/>
          </a:p>
        </p:txBody>
      </p:sp>
    </p:spTree>
    <p:extLst>
      <p:ext uri="{BB962C8B-B14F-4D97-AF65-F5344CB8AC3E}">
        <p14:creationId xmlns:p14="http://schemas.microsoft.com/office/powerpoint/2010/main" val="3314527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6DE87-8248-0545-96CE-CC953FD96838}"/>
              </a:ext>
            </a:extLst>
          </p:cNvPr>
          <p:cNvSpPr>
            <a:spLocks noGrp="1"/>
          </p:cNvSpPr>
          <p:nvPr>
            <p:ph type="title"/>
          </p:nvPr>
        </p:nvSpPr>
        <p:spPr/>
        <p:txBody>
          <a:bodyPr/>
          <a:lstStyle/>
          <a:p>
            <a:r>
              <a:rPr lang="en-GB" b="1" dirty="0"/>
              <a:t>Response to intervention</a:t>
            </a:r>
          </a:p>
        </p:txBody>
      </p:sp>
      <p:sp>
        <p:nvSpPr>
          <p:cNvPr id="3" name="Content Placeholder 2">
            <a:extLst>
              <a:ext uri="{FF2B5EF4-FFF2-40B4-BE49-F238E27FC236}">
                <a16:creationId xmlns:a16="http://schemas.microsoft.com/office/drawing/2014/main" id="{CA9D8908-5CBA-1E45-ADDC-E72F6048C071}"/>
              </a:ext>
            </a:extLst>
          </p:cNvPr>
          <p:cNvSpPr>
            <a:spLocks noGrp="1"/>
          </p:cNvSpPr>
          <p:nvPr>
            <p:ph idx="1"/>
          </p:nvPr>
        </p:nvSpPr>
        <p:spPr>
          <a:xfrm>
            <a:off x="370113" y="1567543"/>
            <a:ext cx="10733316" cy="4985657"/>
          </a:xfrm>
        </p:spPr>
        <p:txBody>
          <a:bodyPr>
            <a:normAutofit lnSpcReduction="10000"/>
          </a:bodyPr>
          <a:lstStyle/>
          <a:p>
            <a:r>
              <a:rPr lang="en-GB" sz="2800" dirty="0"/>
              <a:t>The new paradigm for identifying and addressing literacy difficulties must involve an explicit move to systemic and strategic frameworks. </a:t>
            </a:r>
          </a:p>
          <a:p>
            <a:r>
              <a:rPr lang="en-GB" sz="2800" dirty="0"/>
              <a:t>Must be consistent with recent developments in academic research about what works for identifying and addressing literacy difficulties. </a:t>
            </a:r>
          </a:p>
          <a:p>
            <a:r>
              <a:rPr lang="en-GB" sz="2800" dirty="0"/>
              <a:t>Must be implementable on a large scale and equitable.  </a:t>
            </a:r>
          </a:p>
          <a:p>
            <a:r>
              <a:rPr lang="en-GB" sz="2800" dirty="0"/>
              <a:t>Systemic frameworks must be able to take into account individual needs and should operate regardless of the terminology used to refer to literacy difficulties. (</a:t>
            </a:r>
            <a:r>
              <a:rPr lang="en-GB" sz="2800" dirty="0" err="1"/>
              <a:t>Stanbridge</a:t>
            </a:r>
            <a:r>
              <a:rPr lang="en-GB" sz="2800" dirty="0"/>
              <a:t> et al (2022)</a:t>
            </a:r>
          </a:p>
          <a:p>
            <a:endParaRPr lang="en-GB" sz="2400" dirty="0"/>
          </a:p>
          <a:p>
            <a:endParaRPr lang="en-GB" dirty="0"/>
          </a:p>
        </p:txBody>
      </p:sp>
    </p:spTree>
    <p:extLst>
      <p:ext uri="{BB962C8B-B14F-4D97-AF65-F5344CB8AC3E}">
        <p14:creationId xmlns:p14="http://schemas.microsoft.com/office/powerpoint/2010/main" val="2939443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492E5-964A-6642-B42E-6ABA1320944E}"/>
              </a:ext>
            </a:extLst>
          </p:cNvPr>
          <p:cNvSpPr>
            <a:spLocks noGrp="1"/>
          </p:cNvSpPr>
          <p:nvPr>
            <p:ph type="title"/>
          </p:nvPr>
        </p:nvSpPr>
        <p:spPr/>
        <p:txBody>
          <a:bodyPr/>
          <a:lstStyle/>
          <a:p>
            <a:r>
              <a:rPr lang="en-GB" b="1" dirty="0"/>
              <a:t>Response to intervention (RTI</a:t>
            </a:r>
            <a:r>
              <a:rPr lang="en-GB" dirty="0"/>
              <a:t>)</a:t>
            </a:r>
          </a:p>
        </p:txBody>
      </p:sp>
      <p:sp>
        <p:nvSpPr>
          <p:cNvPr id="3" name="Content Placeholder 2">
            <a:extLst>
              <a:ext uri="{FF2B5EF4-FFF2-40B4-BE49-F238E27FC236}">
                <a16:creationId xmlns:a16="http://schemas.microsoft.com/office/drawing/2014/main" id="{873B7297-A1F5-2145-8AD0-D235991C13F2}"/>
              </a:ext>
            </a:extLst>
          </p:cNvPr>
          <p:cNvSpPr>
            <a:spLocks noGrp="1"/>
          </p:cNvSpPr>
          <p:nvPr>
            <p:ph idx="1"/>
          </p:nvPr>
        </p:nvSpPr>
        <p:spPr>
          <a:xfrm>
            <a:off x="677333" y="1480457"/>
            <a:ext cx="9816495" cy="5094514"/>
          </a:xfrm>
        </p:spPr>
        <p:txBody>
          <a:bodyPr>
            <a:normAutofit lnSpcReduction="10000"/>
          </a:bodyPr>
          <a:lstStyle/>
          <a:p>
            <a:r>
              <a:rPr lang="en-GB" sz="2800" dirty="0">
                <a:solidFill>
                  <a:schemeClr val="tx1"/>
                </a:solidFill>
              </a:rPr>
              <a:t>The Response to Intervention (RTI) model has a solid basis in research, (e.g. Fuchs &amp; Fuchs, 2009; Fuchs, Fuchs &amp; Compton, 2012; Gibbs &amp; Elliott, 2020) and is scalable to large organisations and populations (Ofsted, 2022).</a:t>
            </a:r>
          </a:p>
          <a:p>
            <a:r>
              <a:rPr lang="en-GB" sz="2800" dirty="0">
                <a:solidFill>
                  <a:schemeClr val="tx1"/>
                </a:solidFill>
              </a:rPr>
              <a:t>RTI also eradicates a ‘wait to fail’ approach through its emphasis on universal screening and intervention. </a:t>
            </a:r>
          </a:p>
          <a:p>
            <a:r>
              <a:rPr lang="en-GB" sz="2800" dirty="0">
                <a:solidFill>
                  <a:schemeClr val="tx1"/>
                </a:solidFill>
              </a:rPr>
              <a:t>RTI is ‘ethically and educationally’ justifiable and circumvents any need for a diagnosis model, Gibbs and Elliott (2021) . </a:t>
            </a:r>
          </a:p>
          <a:p>
            <a:r>
              <a:rPr lang="en-GB" sz="2800" dirty="0">
                <a:solidFill>
                  <a:schemeClr val="tx1"/>
                </a:solidFill>
              </a:rPr>
              <a:t>RTI is evidence based and at the heart of current systemic responses in Warwickshire, Staffordshire and Cambridgeshire</a:t>
            </a:r>
          </a:p>
          <a:p>
            <a:endParaRPr lang="en-GB" dirty="0"/>
          </a:p>
        </p:txBody>
      </p:sp>
    </p:spTree>
    <p:extLst>
      <p:ext uri="{BB962C8B-B14F-4D97-AF65-F5344CB8AC3E}">
        <p14:creationId xmlns:p14="http://schemas.microsoft.com/office/powerpoint/2010/main" val="3601292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25A0-4B1E-CD44-A438-EFA136EFE52F}"/>
              </a:ext>
            </a:extLst>
          </p:cNvPr>
          <p:cNvSpPr>
            <a:spLocks noGrp="1"/>
          </p:cNvSpPr>
          <p:nvPr>
            <p:ph type="title"/>
          </p:nvPr>
        </p:nvSpPr>
        <p:spPr/>
        <p:txBody>
          <a:bodyPr/>
          <a:lstStyle/>
          <a:p>
            <a:r>
              <a:rPr lang="en-GB" b="1" dirty="0"/>
              <a:t>Key Findings and Principles:</a:t>
            </a:r>
          </a:p>
        </p:txBody>
      </p:sp>
      <p:sp>
        <p:nvSpPr>
          <p:cNvPr id="3" name="Content Placeholder 2">
            <a:extLst>
              <a:ext uri="{FF2B5EF4-FFF2-40B4-BE49-F238E27FC236}">
                <a16:creationId xmlns:a16="http://schemas.microsoft.com/office/drawing/2014/main" id="{B496D02D-0BD2-3F4E-B1D9-7CD680B6EB3D}"/>
              </a:ext>
            </a:extLst>
          </p:cNvPr>
          <p:cNvSpPr>
            <a:spLocks noGrp="1"/>
          </p:cNvSpPr>
          <p:nvPr>
            <p:ph idx="1"/>
          </p:nvPr>
        </p:nvSpPr>
        <p:spPr>
          <a:xfrm>
            <a:off x="457200" y="1515913"/>
            <a:ext cx="10896600" cy="4766900"/>
          </a:xfrm>
        </p:spPr>
        <p:txBody>
          <a:bodyPr>
            <a:normAutofit/>
          </a:bodyPr>
          <a:lstStyle/>
          <a:p>
            <a:r>
              <a:rPr lang="en-GB" sz="2800" dirty="0">
                <a:solidFill>
                  <a:schemeClr val="tx1"/>
                </a:solidFill>
              </a:rPr>
              <a:t>No evidence of a discrete, identifiable group of those with literacy difficulties; nor any consistent intervention that makes a difference;</a:t>
            </a:r>
          </a:p>
          <a:p>
            <a:r>
              <a:rPr lang="en-GB" sz="2800" dirty="0">
                <a:solidFill>
                  <a:schemeClr val="tx1"/>
                </a:solidFill>
              </a:rPr>
              <a:t>We need to move from deterministic to probabilistic models of literacy difficulties;</a:t>
            </a:r>
          </a:p>
          <a:p>
            <a:r>
              <a:rPr lang="en-GB" sz="2800" dirty="0">
                <a:solidFill>
                  <a:schemeClr val="tx1"/>
                </a:solidFill>
              </a:rPr>
              <a:t>Shift from diagnosis to identification;</a:t>
            </a:r>
          </a:p>
          <a:p>
            <a:r>
              <a:rPr lang="en-GB" sz="2800" dirty="0">
                <a:solidFill>
                  <a:schemeClr val="tx1"/>
                </a:solidFill>
              </a:rPr>
              <a:t>Intervention access is based on models of social justice – promoting equality and non discriminatory practice – no exclusionary criteria - literacy support for all;</a:t>
            </a:r>
          </a:p>
        </p:txBody>
      </p:sp>
    </p:spTree>
    <p:extLst>
      <p:ext uri="{BB962C8B-B14F-4D97-AF65-F5344CB8AC3E}">
        <p14:creationId xmlns:p14="http://schemas.microsoft.com/office/powerpoint/2010/main" val="204954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7B0282-C298-FB42-B293-2F3CCFB2CA9E}"/>
              </a:ext>
            </a:extLst>
          </p:cNvPr>
          <p:cNvSpPr>
            <a:spLocks noGrp="1"/>
          </p:cNvSpPr>
          <p:nvPr>
            <p:ph idx="1"/>
          </p:nvPr>
        </p:nvSpPr>
        <p:spPr>
          <a:xfrm>
            <a:off x="677333" y="1088571"/>
            <a:ext cx="9054495" cy="4952791"/>
          </a:xfrm>
        </p:spPr>
        <p:txBody>
          <a:bodyPr/>
          <a:lstStyle/>
          <a:p>
            <a:r>
              <a:rPr lang="en-GB" sz="3200" dirty="0">
                <a:solidFill>
                  <a:schemeClr val="tx1"/>
                </a:solidFill>
              </a:rPr>
              <a:t>Systemic responses embedded in Local Authority Children’s Services and available for every child;</a:t>
            </a:r>
          </a:p>
          <a:p>
            <a:r>
              <a:rPr lang="en-GB" sz="3200" dirty="0">
                <a:solidFill>
                  <a:schemeClr val="tx1"/>
                </a:solidFill>
              </a:rPr>
              <a:t>Response to intervention model is used to identify and refine interventions and support;</a:t>
            </a:r>
          </a:p>
          <a:p>
            <a:r>
              <a:rPr lang="en-GB" sz="3200" dirty="0">
                <a:solidFill>
                  <a:schemeClr val="tx1"/>
                </a:solidFill>
              </a:rPr>
              <a:t>Culminating in individualised tailored responses for those who do not respond to early phases of strategic intervention. </a:t>
            </a:r>
          </a:p>
          <a:p>
            <a:endParaRPr lang="en-GB" dirty="0"/>
          </a:p>
        </p:txBody>
      </p:sp>
    </p:spTree>
    <p:extLst>
      <p:ext uri="{BB962C8B-B14F-4D97-AF65-F5344CB8AC3E}">
        <p14:creationId xmlns:p14="http://schemas.microsoft.com/office/powerpoint/2010/main" val="412330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61A6A-EEE3-9348-A38C-3DF957B927E0}"/>
              </a:ext>
            </a:extLst>
          </p:cNvPr>
          <p:cNvSpPr>
            <a:spLocks noGrp="1"/>
          </p:cNvSpPr>
          <p:nvPr>
            <p:ph type="title"/>
          </p:nvPr>
        </p:nvSpPr>
        <p:spPr/>
        <p:txBody>
          <a:bodyPr/>
          <a:lstStyle/>
          <a:p>
            <a:r>
              <a:rPr lang="en-GB" b="1" dirty="0"/>
              <a:t>Activity</a:t>
            </a:r>
          </a:p>
        </p:txBody>
      </p:sp>
      <p:sp>
        <p:nvSpPr>
          <p:cNvPr id="3" name="Content Placeholder 2">
            <a:extLst>
              <a:ext uri="{FF2B5EF4-FFF2-40B4-BE49-F238E27FC236}">
                <a16:creationId xmlns:a16="http://schemas.microsoft.com/office/drawing/2014/main" id="{DD3107CD-C686-3B4A-8E80-96F626BF8075}"/>
              </a:ext>
            </a:extLst>
          </p:cNvPr>
          <p:cNvSpPr>
            <a:spLocks noGrp="1"/>
          </p:cNvSpPr>
          <p:nvPr>
            <p:ph idx="1"/>
          </p:nvPr>
        </p:nvSpPr>
        <p:spPr>
          <a:xfrm>
            <a:off x="304800" y="1436915"/>
            <a:ext cx="8969202" cy="4604448"/>
          </a:xfrm>
        </p:spPr>
        <p:txBody>
          <a:bodyPr>
            <a:normAutofit lnSpcReduction="10000"/>
          </a:bodyPr>
          <a:lstStyle/>
          <a:p>
            <a:r>
              <a:rPr lang="en-GB" sz="2800" dirty="0"/>
              <a:t>Does your service have a literacy difficulties policy? If so what position is taken regarding literacy difficulties?</a:t>
            </a:r>
          </a:p>
          <a:p>
            <a:r>
              <a:rPr lang="en-GB" sz="2800" dirty="0"/>
              <a:t>Does your Service/LA/CS have a systematic offer to schools to support literacy development?</a:t>
            </a:r>
          </a:p>
          <a:p>
            <a:r>
              <a:rPr lang="en-GB" sz="2800" dirty="0"/>
              <a:t>How do you, as an EP, support schools to meet literacy needs? What assessments do you use? What do you recommend?</a:t>
            </a:r>
          </a:p>
          <a:p>
            <a:r>
              <a:rPr lang="en-GB" sz="2800" dirty="0"/>
              <a:t>What do you do/say if a parent/school asks you to assess for dyslexia?</a:t>
            </a:r>
          </a:p>
          <a:p>
            <a:endParaRPr lang="en-GB" dirty="0"/>
          </a:p>
          <a:p>
            <a:endParaRPr lang="en-GB" dirty="0"/>
          </a:p>
        </p:txBody>
      </p:sp>
    </p:spTree>
    <p:extLst>
      <p:ext uri="{BB962C8B-B14F-4D97-AF65-F5344CB8AC3E}">
        <p14:creationId xmlns:p14="http://schemas.microsoft.com/office/powerpoint/2010/main" val="1286228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077" y="507999"/>
            <a:ext cx="8296786" cy="707886"/>
          </a:xfrm>
          <a:prstGeom prst="rect">
            <a:avLst/>
          </a:prstGeom>
          <a:noFill/>
          <a:ln>
            <a:noFill/>
          </a:ln>
        </p:spPr>
        <p:txBody>
          <a:bodyPr wrap="square" rtlCol="0">
            <a:spAutoFit/>
          </a:bodyPr>
          <a:lstStyle/>
          <a:p>
            <a:r>
              <a:rPr lang="en-GB" sz="4000" b="1" dirty="0">
                <a:solidFill>
                  <a:schemeClr val="accent1"/>
                </a:solidFill>
                <a:latin typeface="+mj-lt"/>
              </a:rPr>
              <a:t>Warwickshire County Council</a:t>
            </a:r>
          </a:p>
        </p:txBody>
      </p:sp>
      <p:sp>
        <p:nvSpPr>
          <p:cNvPr id="23" name="TextBox 22">
            <a:extLst>
              <a:ext uri="{FF2B5EF4-FFF2-40B4-BE49-F238E27FC236}">
                <a16:creationId xmlns:a16="http://schemas.microsoft.com/office/drawing/2014/main" id="{493D7254-B061-524D-923F-A889B53D2EE3}"/>
              </a:ext>
            </a:extLst>
          </p:cNvPr>
          <p:cNvSpPr txBox="1"/>
          <p:nvPr/>
        </p:nvSpPr>
        <p:spPr>
          <a:xfrm>
            <a:off x="274320" y="1543050"/>
            <a:ext cx="11224260" cy="6093976"/>
          </a:xfrm>
          <a:prstGeom prst="rect">
            <a:avLst/>
          </a:prstGeom>
          <a:noFill/>
        </p:spPr>
        <p:txBody>
          <a:bodyPr wrap="square" rtlCol="0">
            <a:spAutoFit/>
          </a:bodyPr>
          <a:lstStyle/>
          <a:p>
            <a:r>
              <a:rPr lang="en-GB" sz="3200" dirty="0">
                <a:cs typeface="Arial" panose="020B0604020202020204" pitchFamily="34" charset="0"/>
              </a:rPr>
              <a:t>“research in the field of dyslexia lacks consensus” </a:t>
            </a:r>
          </a:p>
          <a:p>
            <a:endParaRPr lang="en-GB" sz="1000" dirty="0">
              <a:cs typeface="Arial" panose="020B0604020202020204" pitchFamily="34" charset="0"/>
            </a:endParaRPr>
          </a:p>
          <a:p>
            <a:r>
              <a:rPr lang="en-GB" sz="3200" dirty="0">
                <a:cs typeface="Arial" panose="020B0604020202020204" pitchFamily="34" charset="0"/>
              </a:rPr>
              <a:t>"the techniques used to teach reading to children diagnosed with dyslexia are the same as those used to teach any other struggling reader".</a:t>
            </a:r>
          </a:p>
          <a:p>
            <a:endParaRPr lang="en-GB" sz="1600" dirty="0">
              <a:cs typeface="Arial" panose="020B0604020202020204" pitchFamily="34" charset="0"/>
            </a:endParaRPr>
          </a:p>
          <a:p>
            <a:r>
              <a:rPr lang="en-GB" sz="3200" dirty="0">
                <a:cs typeface="Arial" panose="020B0604020202020204" pitchFamily="34" charset="0"/>
              </a:rPr>
              <a:t>“A diagnosis of dyslexia does not provide any additional information that is useful for addressing the difficulties nor does it predict the rate of progress,”</a:t>
            </a:r>
          </a:p>
          <a:p>
            <a:endParaRPr lang="en-GB" sz="1600" dirty="0">
              <a:cs typeface="Arial" panose="020B0604020202020204" pitchFamily="34" charset="0"/>
            </a:endParaRPr>
          </a:p>
          <a:p>
            <a:r>
              <a:rPr lang="en-GB" sz="3200" dirty="0">
                <a:cs typeface="Arial" panose="020B0604020202020204" pitchFamily="34" charset="0"/>
              </a:rPr>
              <a:t>"It is widely accepted that the diagnosis of dyslexia is scientifically questionable and can be misleading,".</a:t>
            </a:r>
          </a:p>
          <a:p>
            <a:endParaRPr lang="en-GB" sz="1200" dirty="0"/>
          </a:p>
          <a:p>
            <a:br>
              <a:rPr lang="en-GB" sz="2400" dirty="0"/>
            </a:br>
            <a:endParaRPr lang="en-GB" sz="2400" dirty="0"/>
          </a:p>
        </p:txBody>
      </p:sp>
    </p:spTree>
    <p:extLst>
      <p:ext uri="{BB962C8B-B14F-4D97-AF65-F5344CB8AC3E}">
        <p14:creationId xmlns:p14="http://schemas.microsoft.com/office/powerpoint/2010/main" val="375402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274320" y="419641"/>
            <a:ext cx="11224260" cy="6278642"/>
          </a:xfrm>
          <a:prstGeom prst="rect">
            <a:avLst/>
          </a:prstGeom>
          <a:noFill/>
        </p:spPr>
        <p:txBody>
          <a:bodyPr wrap="square" rtlCol="0">
            <a:spAutoFit/>
          </a:bodyPr>
          <a:lstStyle/>
          <a:p>
            <a:endParaRPr lang="en-GB" i="1" dirty="0"/>
          </a:p>
          <a:p>
            <a:r>
              <a:rPr lang="en-GB" sz="3200" dirty="0">
                <a:cs typeface="Arial" panose="020B0604020202020204" pitchFamily="34" charset="0"/>
              </a:rPr>
              <a:t>Lord Watson: </a:t>
            </a:r>
          </a:p>
          <a:p>
            <a:r>
              <a:rPr lang="en-GB" sz="3200" dirty="0">
                <a:cs typeface="Arial" panose="020B0604020202020204" pitchFamily="34" charset="0"/>
              </a:rPr>
              <a:t>“My Lords, this is not a party-political issue...Warwick County Council’s guidance to parents ignores the science and refuses to recognise that </a:t>
            </a:r>
            <a:r>
              <a:rPr lang="en-GB" sz="3200" b="1" dirty="0">
                <a:cs typeface="Arial" panose="020B0604020202020204" pitchFamily="34" charset="0"/>
              </a:rPr>
              <a:t>dyslexia is a medical condition</a:t>
            </a:r>
            <a:r>
              <a:rPr lang="en-GB" sz="3200" dirty="0">
                <a:cs typeface="Arial" panose="020B0604020202020204" pitchFamily="34" charset="0"/>
              </a:rPr>
              <a:t>. One wonders if, perhaps, it has also advised their residents that the earth is actually flat and that there is no such thing as global warming. With Cambridgeshire and Staffordshire considering aligning themselves with Warwickshire County Council’s position, I think it is important that the Government set out what action they will take to ensure that this misguided guidance is withdrawn as a matter of urgency.”</a:t>
            </a:r>
          </a:p>
        </p:txBody>
      </p:sp>
    </p:spTree>
    <p:extLst>
      <p:ext uri="{BB962C8B-B14F-4D97-AF65-F5344CB8AC3E}">
        <p14:creationId xmlns:p14="http://schemas.microsoft.com/office/powerpoint/2010/main" val="274089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579117" y="412566"/>
            <a:ext cx="10001794" cy="6001643"/>
          </a:xfrm>
          <a:prstGeom prst="rect">
            <a:avLst/>
          </a:prstGeom>
          <a:noFill/>
        </p:spPr>
        <p:txBody>
          <a:bodyPr wrap="square" rtlCol="0">
            <a:spAutoFit/>
          </a:bodyPr>
          <a:lstStyle/>
          <a:p>
            <a:r>
              <a:rPr lang="en-GB" sz="3200" dirty="0">
                <a:cs typeface="Arial" panose="020B0604020202020204" pitchFamily="34" charset="0"/>
              </a:rPr>
              <a:t>Lord Storey</a:t>
            </a:r>
          </a:p>
          <a:p>
            <a:endParaRPr lang="en-GB" dirty="0">
              <a:cs typeface="Arial" panose="020B0604020202020204" pitchFamily="34" charset="0"/>
            </a:endParaRPr>
          </a:p>
          <a:p>
            <a:r>
              <a:rPr lang="en-GB" sz="3200" dirty="0">
                <a:cs typeface="Arial" panose="020B0604020202020204" pitchFamily="34" charset="0"/>
              </a:rPr>
              <a:t>“My Lords, the Minster will recall that during the Children and Families Act, the local offer required local authorities to give information about special needs provision, and that information has to be accurate. Does the Minister not agree that it is not helpful to parents when false information is given out by councils, particularly on this issue of dyslexia</a:t>
            </a:r>
            <a:r>
              <a:rPr lang="en-GB" sz="3200" b="1" dirty="0">
                <a:cs typeface="Arial" panose="020B0604020202020204" pitchFamily="34" charset="0"/>
              </a:rPr>
              <a:t>? Will the Government clarify whether they fully support the recognition of dyslexia as a disability as defined by the Equality Act 2010?” </a:t>
            </a:r>
          </a:p>
        </p:txBody>
      </p:sp>
    </p:spTree>
    <p:extLst>
      <p:ext uri="{BB962C8B-B14F-4D97-AF65-F5344CB8AC3E}">
        <p14:creationId xmlns:p14="http://schemas.microsoft.com/office/powerpoint/2010/main" val="50988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493D7254-B061-524D-923F-A889B53D2EE3}"/>
              </a:ext>
            </a:extLst>
          </p:cNvPr>
          <p:cNvSpPr txBox="1"/>
          <p:nvPr/>
        </p:nvSpPr>
        <p:spPr>
          <a:xfrm>
            <a:off x="274320" y="1543050"/>
            <a:ext cx="11224260" cy="4955203"/>
          </a:xfrm>
          <a:prstGeom prst="rect">
            <a:avLst/>
          </a:prstGeom>
          <a:noFill/>
        </p:spPr>
        <p:txBody>
          <a:bodyPr wrap="square" rtlCol="0">
            <a:spAutoFit/>
          </a:bodyPr>
          <a:lstStyle/>
          <a:p>
            <a:endParaRPr lang="en-GB" sz="1200" dirty="0"/>
          </a:p>
          <a:p>
            <a:r>
              <a:rPr lang="en-GB" sz="3200" dirty="0">
                <a:cs typeface="Arial" panose="020B0604020202020204" pitchFamily="34" charset="0"/>
              </a:rPr>
              <a:t>"Warwickshire County Council does, and always has, recognised dyslexia along with the many other needs we see coming through our schools.</a:t>
            </a:r>
          </a:p>
          <a:p>
            <a:endParaRPr lang="en-GB" sz="3200" dirty="0">
              <a:cs typeface="Arial" panose="020B0604020202020204" pitchFamily="34" charset="0"/>
            </a:endParaRPr>
          </a:p>
          <a:p>
            <a:r>
              <a:rPr lang="en-GB" sz="3200" dirty="0">
                <a:cs typeface="Arial" panose="020B0604020202020204" pitchFamily="34" charset="0"/>
              </a:rPr>
              <a:t>"We are confident that the guidance produced by Warwickshire County Council Educational Psychology Service, and followed by schools and services, is sound and the needs of children and young people are being met."</a:t>
            </a:r>
          </a:p>
          <a:p>
            <a:br>
              <a:rPr lang="en-GB" sz="2400" dirty="0"/>
            </a:br>
            <a:endParaRPr lang="en-GB" sz="2400" dirty="0"/>
          </a:p>
        </p:txBody>
      </p:sp>
    </p:spTree>
    <p:extLst>
      <p:ext uri="{BB962C8B-B14F-4D97-AF65-F5344CB8AC3E}">
        <p14:creationId xmlns:p14="http://schemas.microsoft.com/office/powerpoint/2010/main" val="328983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8392-A07E-BA40-AEAB-FFA847E55D44}"/>
              </a:ext>
            </a:extLst>
          </p:cNvPr>
          <p:cNvSpPr>
            <a:spLocks noGrp="1"/>
          </p:cNvSpPr>
          <p:nvPr>
            <p:ph type="title"/>
          </p:nvPr>
        </p:nvSpPr>
        <p:spPr/>
        <p:txBody>
          <a:bodyPr/>
          <a:lstStyle/>
          <a:p>
            <a:endParaRPr lang="en-GB" dirty="0"/>
          </a:p>
        </p:txBody>
      </p:sp>
      <p:pic>
        <p:nvPicPr>
          <p:cNvPr id="1029" name="Picture 5" descr="One council's claims about dyslexia have been attacked in the House of Lords">
            <a:extLst>
              <a:ext uri="{FF2B5EF4-FFF2-40B4-BE49-F238E27FC236}">
                <a16:creationId xmlns:a16="http://schemas.microsoft.com/office/drawing/2014/main" id="{F10DD709-02B4-754C-B5C1-A715B918F6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2" y="0"/>
            <a:ext cx="12374881"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9741764-B5C3-804E-8F75-FD31377B00D0}"/>
              </a:ext>
            </a:extLst>
          </p:cNvPr>
          <p:cNvSpPr txBox="1"/>
          <p:nvPr/>
        </p:nvSpPr>
        <p:spPr>
          <a:xfrm>
            <a:off x="-182887" y="47627"/>
            <a:ext cx="12374886" cy="3570208"/>
          </a:xfrm>
          <a:prstGeom prst="rect">
            <a:avLst/>
          </a:prstGeom>
          <a:noFill/>
        </p:spPr>
        <p:txBody>
          <a:bodyPr wrap="square" rtlCol="0">
            <a:spAutoFit/>
          </a:bodyPr>
          <a:lstStyle/>
          <a:p>
            <a:pPr lvl="0" eaLnBrk="0" fontAlgn="base" hangingPunct="0">
              <a:spcBef>
                <a:spcPct val="0"/>
              </a:spcBef>
              <a:spcAft>
                <a:spcPct val="0"/>
              </a:spcAft>
            </a:pPr>
            <a:r>
              <a:rPr lang="en-US" altLang="en-US" sz="4400" dirty="0">
                <a:solidFill>
                  <a:schemeClr val="bg1"/>
                </a:solidFill>
                <a:latin typeface="Arial" panose="020B0604020202020204" pitchFamily="34" charset="0"/>
                <a:hlinkClick r:id="rId3">
                  <a:extLst>
                    <a:ext uri="{A12FA001-AC4F-418D-AE19-62706E023703}">
                      <ahyp:hlinkClr xmlns:ahyp="http://schemas.microsoft.com/office/drawing/2018/hyperlinkcolor" val="tx"/>
                    </a:ext>
                  </a:extLst>
                </a:hlinkClick>
              </a:rPr>
              <a:t>TES: Council attacked for saying dyslexia ‘questionable’ </a:t>
            </a:r>
            <a:endParaRPr lang="en-US" altLang="en-US" sz="4400" dirty="0">
              <a:solidFill>
                <a:schemeClr val="bg1"/>
              </a:solidFill>
              <a:latin typeface="Arial" panose="020B0604020202020204" pitchFamily="34" charset="0"/>
            </a:endParaRPr>
          </a:p>
          <a:p>
            <a:pPr lvl="0" eaLnBrk="0" fontAlgn="base" hangingPunct="0">
              <a:spcBef>
                <a:spcPct val="0"/>
              </a:spcBef>
              <a:spcAft>
                <a:spcPct val="0"/>
              </a:spcAft>
            </a:pPr>
            <a:r>
              <a:rPr lang="en-US" altLang="en-US" sz="2400" dirty="0">
                <a:solidFill>
                  <a:schemeClr val="bg1"/>
                </a:solidFill>
                <a:latin typeface="Arial" panose="020B0604020202020204" pitchFamily="34" charset="0"/>
              </a:rPr>
              <a:t>https://</a:t>
            </a:r>
            <a:r>
              <a:rPr lang="en-US" altLang="en-US" sz="2400" dirty="0" err="1">
                <a:solidFill>
                  <a:schemeClr val="bg1"/>
                </a:solidFill>
                <a:latin typeface="Arial" panose="020B0604020202020204" pitchFamily="34" charset="0"/>
              </a:rPr>
              <a:t>www.tes.com</a:t>
            </a:r>
            <a:r>
              <a:rPr lang="en-US" altLang="en-US" sz="2400" dirty="0">
                <a:solidFill>
                  <a:schemeClr val="bg1"/>
                </a:solidFill>
                <a:latin typeface="Arial" panose="020B0604020202020204" pitchFamily="34" charset="0"/>
              </a:rPr>
              <a:t>/magazine/archive/council-attacked-saying-dyslexia-questionable</a:t>
            </a:r>
          </a:p>
          <a:p>
            <a:pPr lvl="0" eaLnBrk="0" fontAlgn="base" hangingPunct="0">
              <a:spcBef>
                <a:spcPct val="0"/>
              </a:spcBef>
              <a:spcAft>
                <a:spcPct val="0"/>
              </a:spcAft>
            </a:pPr>
            <a:r>
              <a:rPr lang="en-US" altLang="en-US" sz="2800" dirty="0">
                <a:solidFill>
                  <a:schemeClr val="bg1"/>
                </a:solidFill>
                <a:latin typeface="Arial" panose="020B0604020202020204" pitchFamily="34" charset="0"/>
              </a:rPr>
              <a:t>Warwickshire County Council says diagnosing children with dyslexia 'does not provide any additional information'</a:t>
            </a:r>
          </a:p>
          <a:p>
            <a:pPr lvl="0" eaLnBrk="0" fontAlgn="base" hangingPunct="0">
              <a:spcBef>
                <a:spcPct val="0"/>
              </a:spcBef>
              <a:spcAft>
                <a:spcPct val="0"/>
              </a:spcAft>
            </a:pPr>
            <a:r>
              <a:rPr lang="en-US" altLang="en-US" sz="4000" dirty="0">
                <a:solidFill>
                  <a:schemeClr val="bg1"/>
                </a:solidFill>
                <a:latin typeface="Arial" panose="020B0604020202020204" pitchFamily="34" charset="0"/>
              </a:rPr>
              <a:t>Caroline Henshaw</a:t>
            </a:r>
          </a:p>
          <a:p>
            <a:endParaRPr lang="en-GB" dirty="0"/>
          </a:p>
        </p:txBody>
      </p:sp>
    </p:spTree>
    <p:extLst>
      <p:ext uri="{BB962C8B-B14F-4D97-AF65-F5344CB8AC3E}">
        <p14:creationId xmlns:p14="http://schemas.microsoft.com/office/powerpoint/2010/main" val="392182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8CD4B-5932-1D4C-A6C2-DDC50F341E4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6573945-0B2E-C842-B58D-9BF214B3F40C}"/>
              </a:ext>
            </a:extLst>
          </p:cNvPr>
          <p:cNvSpPr>
            <a:spLocks noGrp="1"/>
          </p:cNvSpPr>
          <p:nvPr>
            <p:ph idx="1"/>
          </p:nvPr>
        </p:nvSpPr>
        <p:spPr>
          <a:xfrm>
            <a:off x="838200" y="1825624"/>
            <a:ext cx="22871430" cy="8360209"/>
          </a:xfrm>
        </p:spPr>
        <p:txBody>
          <a:bodyPr/>
          <a:lstStyle/>
          <a:p>
            <a:endParaRPr lang="en-GB" dirty="0"/>
          </a:p>
        </p:txBody>
      </p:sp>
      <p:pic>
        <p:nvPicPr>
          <p:cNvPr id="1025" name="Picture 1" descr="Illustration by Nathalie Lees">
            <a:extLst>
              <a:ext uri="{FF2B5EF4-FFF2-40B4-BE49-F238E27FC236}">
                <a16:creationId xmlns:a16="http://schemas.microsoft.com/office/drawing/2014/main" id="{81253ED6-35F9-6348-A098-49FC85FB03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258800" cy="795528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56F777E3-3DC0-2A40-84A7-94A8A6F444DA}"/>
              </a:ext>
            </a:extLst>
          </p:cNvPr>
          <p:cNvSpPr>
            <a:spLocks noChangeArrowheads="1"/>
          </p:cNvSpPr>
          <p:nvPr/>
        </p:nvSpPr>
        <p:spPr bwMode="auto">
          <a:xfrm>
            <a:off x="0" y="-841833"/>
            <a:ext cx="26517600" cy="2677656"/>
          </a:xfrm>
          <a:prstGeom prst="rect">
            <a:avLst/>
          </a:prstGeom>
          <a:solidFill>
            <a:srgbClr val="12121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21212"/>
                </a:solidFill>
                <a:effectLst/>
                <a:latin typeface="inherit"/>
              </a:rPr>
              <a:t>Illustration by Nathalie Lees</a:t>
            </a:r>
          </a:p>
          <a:p>
            <a:pPr lvl="0" eaLnBrk="0" fontAlgn="base" hangingPunct="0">
              <a:spcBef>
                <a:spcPct val="0"/>
              </a:spcBef>
              <a:spcAft>
                <a:spcPct val="0"/>
              </a:spcAft>
            </a:pPr>
            <a:r>
              <a:rPr kumimoji="0" lang="en-US" altLang="en-US" sz="2800" b="1" i="0" u="none" strike="noStrike" cap="none" normalizeH="0" baseline="0" dirty="0">
                <a:ln>
                  <a:noFill/>
                </a:ln>
                <a:solidFill>
                  <a:srgbClr val="FFFFFF"/>
                </a:solidFill>
                <a:effectLst/>
                <a:latin typeface="inherit"/>
                <a:hlinkClick r:id="rId3"/>
              </a:rPr>
              <a:t>GUARDIAN</a:t>
            </a:r>
          </a:p>
          <a:p>
            <a:pPr lvl="0" eaLnBrk="0" fontAlgn="base" hangingPunct="0">
              <a:spcBef>
                <a:spcPct val="0"/>
              </a:spcBef>
              <a:spcAft>
                <a:spcPct val="0"/>
              </a:spcAft>
            </a:pPr>
            <a:r>
              <a:rPr kumimoji="0" lang="en-US" altLang="en-US" sz="2400" b="1" i="0" u="none" strike="noStrike" cap="none" normalizeH="0" baseline="0" dirty="0">
                <a:ln>
                  <a:noFill/>
                </a:ln>
                <a:solidFill>
                  <a:srgbClr val="FFFFFF"/>
                </a:solidFill>
                <a:effectLst/>
                <a:latin typeface="inherit"/>
                <a:hlinkClick r:id="rId3"/>
              </a:rPr>
              <a:t>https://www.theguardian.com/news/2020/sep/17/battle-over-dyslexia-warwickshire-staffordshire</a:t>
            </a:r>
            <a:br>
              <a:rPr kumimoji="0" lang="en-US" altLang="en-US" sz="2800" b="1" i="0" u="none" strike="noStrike" cap="none" normalizeH="0" baseline="0" dirty="0">
                <a:ln>
                  <a:noFill/>
                </a:ln>
                <a:solidFill>
                  <a:srgbClr val="FFFFFF"/>
                </a:solidFill>
                <a:effectLst/>
                <a:latin typeface="inherit"/>
                <a:hlinkClick r:id="rId3"/>
              </a:rPr>
            </a:br>
            <a:r>
              <a:rPr kumimoji="0" lang="en-US" altLang="en-US" sz="2800" b="1" i="0" u="none" strike="noStrike" cap="none" normalizeH="0" baseline="0" dirty="0">
                <a:ln>
                  <a:noFill/>
                </a:ln>
                <a:solidFill>
                  <a:srgbClr val="FFFFFF"/>
                </a:solidFill>
                <a:effectLst/>
                <a:latin typeface="inherit"/>
                <a:hlinkClick r:id="rId4"/>
              </a:rPr>
              <a:t>The long read by Sirin Kale</a:t>
            </a:r>
            <a:endParaRPr kumimoji="0" lang="en-US" altLang="en-US" sz="2800" b="0" i="0" u="none" strike="noStrike" cap="none" normalizeH="0" baseline="0" dirty="0">
              <a:ln>
                <a:noFill/>
              </a:ln>
              <a:solidFill>
                <a:srgbClr val="121212"/>
              </a:solidFill>
              <a:effectLst/>
              <a:latin typeface="-webkit-standard"/>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400" b="1" i="0" u="none" strike="noStrike" cap="none" normalizeH="0" baseline="0" dirty="0">
                <a:ln>
                  <a:noFill/>
                </a:ln>
                <a:solidFill>
                  <a:srgbClr val="FFFFFF"/>
                </a:solidFill>
                <a:effectLst/>
                <a:latin typeface="GH Guardian Headline"/>
              </a:rPr>
              <a:t>The battle over dyslexia</a:t>
            </a:r>
            <a:endParaRPr kumimoji="0" lang="en-US" altLang="en-US" sz="5400" b="1" i="0" u="none" strike="noStrike" cap="none" normalizeH="0" baseline="0" dirty="0">
              <a:ln>
                <a:noFill/>
              </a:ln>
              <a:solidFill>
                <a:srgbClr val="FFFFFF"/>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75105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6ADD-8289-F743-8325-4BDBA16B4099}"/>
              </a:ext>
            </a:extLst>
          </p:cNvPr>
          <p:cNvSpPr>
            <a:spLocks noGrp="1"/>
          </p:cNvSpPr>
          <p:nvPr>
            <p:ph type="title"/>
          </p:nvPr>
        </p:nvSpPr>
        <p:spPr/>
        <p:txBody>
          <a:bodyPr/>
          <a:lstStyle/>
          <a:p>
            <a:r>
              <a:rPr lang="en-GB" dirty="0"/>
              <a:t>Concepts of dyslexia</a:t>
            </a:r>
          </a:p>
        </p:txBody>
      </p:sp>
      <p:sp>
        <p:nvSpPr>
          <p:cNvPr id="3" name="Content Placeholder 2">
            <a:extLst>
              <a:ext uri="{FF2B5EF4-FFF2-40B4-BE49-F238E27FC236}">
                <a16:creationId xmlns:a16="http://schemas.microsoft.com/office/drawing/2014/main" id="{0FC19816-15FD-CA41-A6BF-9178AAB51389}"/>
              </a:ext>
            </a:extLst>
          </p:cNvPr>
          <p:cNvSpPr>
            <a:spLocks noGrp="1"/>
          </p:cNvSpPr>
          <p:nvPr>
            <p:ph idx="1"/>
          </p:nvPr>
        </p:nvSpPr>
        <p:spPr>
          <a:xfrm>
            <a:off x="677334" y="1877566"/>
            <a:ext cx="8596668" cy="3880773"/>
          </a:xfrm>
        </p:spPr>
        <p:txBody>
          <a:bodyPr>
            <a:normAutofit/>
          </a:bodyPr>
          <a:lstStyle/>
          <a:p>
            <a:r>
              <a:rPr lang="en-GB" sz="2800" dirty="0">
                <a:solidFill>
                  <a:schemeClr val="tx1"/>
                </a:solidFill>
              </a:rPr>
              <a:t>Enshrined in public and political discourses;</a:t>
            </a:r>
          </a:p>
          <a:p>
            <a:r>
              <a:rPr lang="en-GB" sz="2800" dirty="0">
                <a:solidFill>
                  <a:schemeClr val="tx1"/>
                </a:solidFill>
              </a:rPr>
              <a:t>Seen as a distinct medical aetiology to be diagnosed and treated;</a:t>
            </a:r>
          </a:p>
          <a:p>
            <a:r>
              <a:rPr lang="en-GB" sz="2800" dirty="0">
                <a:solidFill>
                  <a:schemeClr val="tx1"/>
                </a:solidFill>
              </a:rPr>
              <a:t>Position not supported by developing research evidence;</a:t>
            </a:r>
          </a:p>
          <a:p>
            <a:r>
              <a:rPr lang="en-GB" sz="2800" dirty="0">
                <a:solidFill>
                  <a:schemeClr val="tx1"/>
                </a:solidFill>
              </a:rPr>
              <a:t>Power of lobby groups;</a:t>
            </a:r>
          </a:p>
          <a:p>
            <a:r>
              <a:rPr lang="en-GB" sz="2800" dirty="0">
                <a:solidFill>
                  <a:schemeClr val="tx1"/>
                </a:solidFill>
              </a:rPr>
              <a:t>Distorted narratives;</a:t>
            </a:r>
          </a:p>
          <a:p>
            <a:endParaRPr lang="en-GB" sz="2800" dirty="0"/>
          </a:p>
          <a:p>
            <a:endParaRPr lang="en-GB" dirty="0"/>
          </a:p>
        </p:txBody>
      </p:sp>
    </p:spTree>
    <p:extLst>
      <p:ext uri="{BB962C8B-B14F-4D97-AF65-F5344CB8AC3E}">
        <p14:creationId xmlns:p14="http://schemas.microsoft.com/office/powerpoint/2010/main" val="15120407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{4399B8CC-668C-F244-A26F-6379EC2890CD}tf10001060</Template>
  <TotalTime>4099</TotalTime>
  <Words>2196</Words>
  <Application>Microsoft Macintosh PowerPoint</Application>
  <PresentationFormat>Widescreen</PresentationFormat>
  <Paragraphs>174</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-webkit-standard</vt:lpstr>
      <vt:lpstr>Arial</vt:lpstr>
      <vt:lpstr>Calibri</vt:lpstr>
      <vt:lpstr>GH Guardian Headline</vt:lpstr>
      <vt:lpstr>inherit</vt:lpstr>
      <vt:lpstr>Times New Roman</vt:lpstr>
      <vt:lpstr>Trebuchet MS</vt:lpstr>
      <vt:lpstr>Wingdings 3</vt:lpstr>
      <vt:lpstr>Facet</vt:lpstr>
      <vt:lpstr>AEP Conference 2022</vt:lpstr>
      <vt:lpstr>DECP Literacy Difficulties Working Group</vt:lpstr>
      <vt:lpstr>PowerPoint Presentation</vt:lpstr>
      <vt:lpstr>PowerPoint Presentation</vt:lpstr>
      <vt:lpstr>PowerPoint Presentation</vt:lpstr>
      <vt:lpstr>PowerPoint Presentation</vt:lpstr>
      <vt:lpstr>PowerPoint Presentation</vt:lpstr>
      <vt:lpstr>PowerPoint Presentation</vt:lpstr>
      <vt:lpstr>Concepts of dyslexia</vt:lpstr>
      <vt:lpstr>The Power of Lobby Groups</vt:lpstr>
      <vt:lpstr>PowerPoint Presentation</vt:lpstr>
      <vt:lpstr>Current Theory and Research Evidence</vt:lpstr>
      <vt:lpstr>PowerPoint Presentation</vt:lpstr>
      <vt:lpstr>PowerPoint Presentation</vt:lpstr>
      <vt:lpstr>PowerPoint Presentation</vt:lpstr>
      <vt:lpstr>PowerPoint Presentation</vt:lpstr>
      <vt:lpstr>Philosophical Orientations </vt:lpstr>
      <vt:lpstr>Social Justice</vt:lpstr>
      <vt:lpstr>Unequal need</vt:lpstr>
      <vt:lpstr>Unequal access</vt:lpstr>
      <vt:lpstr>Promoting equity</vt:lpstr>
      <vt:lpstr>Where are we now:</vt:lpstr>
      <vt:lpstr>Shifting support from individual to systemic responses</vt:lpstr>
      <vt:lpstr>Response to intervention</vt:lpstr>
      <vt:lpstr>Response to intervention (RTI)</vt:lpstr>
      <vt:lpstr>Key Findings and Principles:</vt:lpstr>
      <vt:lpstr>PowerPoint Presentation</vt:lpstr>
      <vt:lpstr>Activity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AEP Confernce</dc:title>
  <dc:creator>Hill, Vivian</dc:creator>
  <cp:lastModifiedBy>Hill, Vivian</cp:lastModifiedBy>
  <cp:revision>37</cp:revision>
  <dcterms:created xsi:type="dcterms:W3CDTF">2022-11-05T17:40:10Z</dcterms:created>
  <dcterms:modified xsi:type="dcterms:W3CDTF">2022-11-08T14:00:02Z</dcterms:modified>
</cp:coreProperties>
</file>