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9.xml" ContentType="application/vnd.openxmlformats-officedocument.presentationml.notesSlide+xml"/>
  <Override PartName="/ppt/tags/tag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2"/>
  </p:notesMasterIdLst>
  <p:handoutMasterIdLst>
    <p:handoutMasterId r:id="rId43"/>
  </p:handoutMasterIdLst>
  <p:sldIdLst>
    <p:sldId id="348" r:id="rId3"/>
    <p:sldId id="325" r:id="rId4"/>
    <p:sldId id="349" r:id="rId5"/>
    <p:sldId id="350" r:id="rId6"/>
    <p:sldId id="351" r:id="rId7"/>
    <p:sldId id="331" r:id="rId8"/>
    <p:sldId id="368" r:id="rId9"/>
    <p:sldId id="345" r:id="rId10"/>
    <p:sldId id="333" r:id="rId11"/>
    <p:sldId id="317" r:id="rId12"/>
    <p:sldId id="335" r:id="rId13"/>
    <p:sldId id="315" r:id="rId14"/>
    <p:sldId id="316" r:id="rId15"/>
    <p:sldId id="309" r:id="rId16"/>
    <p:sldId id="276" r:id="rId17"/>
    <p:sldId id="397" r:id="rId18"/>
    <p:sldId id="422" r:id="rId19"/>
    <p:sldId id="417" r:id="rId20"/>
    <p:sldId id="418" r:id="rId21"/>
    <p:sldId id="308" r:id="rId22"/>
    <p:sldId id="277" r:id="rId23"/>
    <p:sldId id="423" r:id="rId24"/>
    <p:sldId id="421" r:id="rId25"/>
    <p:sldId id="415" r:id="rId26"/>
    <p:sldId id="433" r:id="rId27"/>
    <p:sldId id="409" r:id="rId28"/>
    <p:sldId id="420" r:id="rId29"/>
    <p:sldId id="295" r:id="rId30"/>
    <p:sldId id="322" r:id="rId31"/>
    <p:sldId id="323" r:id="rId32"/>
    <p:sldId id="434" r:id="rId33"/>
    <p:sldId id="435" r:id="rId34"/>
    <p:sldId id="436" r:id="rId35"/>
    <p:sldId id="439" r:id="rId36"/>
    <p:sldId id="437" r:id="rId37"/>
    <p:sldId id="438" r:id="rId38"/>
    <p:sldId id="392" r:id="rId39"/>
    <p:sldId id="324"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p:scale>
          <a:sx n="97" d="100"/>
          <a:sy n="97" d="100"/>
        </p:scale>
        <p:origin x="68" y="244"/>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45979D-6425-459E-A257-D2E7A7B4F6C0}" type="datetimeFigureOut">
              <a:rPr lang="en-GB" smtClean="0"/>
              <a:t>31/10/2022</a:t>
            </a:fld>
            <a:endParaRPr lang="en-GB"/>
          </a:p>
        </p:txBody>
      </p:sp>
      <p:sp>
        <p:nvSpPr>
          <p:cNvPr id="4" name="Footer Placeholder 3"/>
          <p:cNvSpPr>
            <a:spLocks noGrp="1"/>
          </p:cNvSpPr>
          <p:nvPr>
            <p:ph type="ftr" sz="quarter" idx="2"/>
            <p:custDataLst>
              <p:tags r:id="rId2"/>
            </p:custDataLst>
          </p:nvPr>
        </p:nvSpPr>
        <p:spPr>
          <a:xfrm>
            <a:off x="0" y="8685213"/>
            <a:ext cx="6858000" cy="458787"/>
          </a:xfrm>
          <a:prstGeom prst="rect">
            <a:avLst/>
          </a:prstGeom>
        </p:spPr>
        <p:txBody>
          <a:bodyPr vert="horz" lIns="91440" tIns="45720" rIns="91440" bIns="45720" rtlCol="0" anchor="b"/>
          <a:lstStyle>
            <a:lvl1pPr algn="l">
              <a:defRPr sz="1200"/>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FD0DF-13EA-4461-8B27-44E59ED2A4AA}" type="slidenum">
              <a:rPr lang="en-GB" smtClean="0"/>
              <a:t>‹#›</a:t>
            </a:fld>
            <a:endParaRPr lang="en-GB"/>
          </a:p>
        </p:txBody>
      </p:sp>
    </p:spTree>
    <p:extLst>
      <p:ext uri="{BB962C8B-B14F-4D97-AF65-F5344CB8AC3E}">
        <p14:creationId xmlns:p14="http://schemas.microsoft.com/office/powerpoint/2010/main" val="1163833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8E011-88BA-4F8E-AC6D-A2254A76D434}" type="datetimeFigureOut">
              <a:rPr lang="en-GB" smtClean="0"/>
              <a:t>31/10/2022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custDataLst>
              <p:tags r:id="rId2"/>
            </p:custDataLst>
          </p:nvPr>
        </p:nvSpPr>
        <p:spPr>
          <a:xfrm>
            <a:off x="0" y="8685213"/>
            <a:ext cx="6858000" cy="458787"/>
          </a:xfrm>
          <a:prstGeom prst="rect">
            <a:avLst/>
          </a:prstGeom>
        </p:spPr>
        <p:txBody>
          <a:bodyPr vert="horz" lIns="91440" tIns="45720" rIns="91440" bIns="45720" rtlCol="0" anchor="b"/>
          <a:lstStyle>
            <a:lvl1pPr algn="l">
              <a:defRPr lang="en-GB"/>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5B7E2-B78F-4FD3-9C4E-8743C7427ABC}" type="slidenum">
              <a:rPr lang="en-GB" smtClean="0"/>
              <a:t>‹#›</a:t>
            </a:fld>
            <a:endParaRPr lang="en-GB"/>
          </a:p>
        </p:txBody>
      </p:sp>
    </p:spTree>
    <p:extLst>
      <p:ext uri="{BB962C8B-B14F-4D97-AF65-F5344CB8AC3E}">
        <p14:creationId xmlns:p14="http://schemas.microsoft.com/office/powerpoint/2010/main" val="335751185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72.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76.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1</a:t>
            </a:fld>
            <a:endParaRPr lang="en-GB"/>
          </a:p>
        </p:txBody>
      </p:sp>
    </p:spTree>
    <p:extLst>
      <p:ext uri="{BB962C8B-B14F-4D97-AF65-F5344CB8AC3E}">
        <p14:creationId xmlns:p14="http://schemas.microsoft.com/office/powerpoint/2010/main" val="27132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10</a:t>
            </a:fld>
            <a:endParaRPr lang="en-GB"/>
          </a:p>
        </p:txBody>
      </p:sp>
    </p:spTree>
    <p:extLst>
      <p:ext uri="{BB962C8B-B14F-4D97-AF65-F5344CB8AC3E}">
        <p14:creationId xmlns:p14="http://schemas.microsoft.com/office/powerpoint/2010/main" val="2528726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11</a:t>
            </a:fld>
            <a:endParaRPr lang="en-GB"/>
          </a:p>
        </p:txBody>
      </p:sp>
    </p:spTree>
    <p:extLst>
      <p:ext uri="{BB962C8B-B14F-4D97-AF65-F5344CB8AC3E}">
        <p14:creationId xmlns:p14="http://schemas.microsoft.com/office/powerpoint/2010/main" val="2407775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12</a:t>
            </a:fld>
            <a:endParaRPr lang="en-GB"/>
          </a:p>
        </p:txBody>
      </p:sp>
    </p:spTree>
    <p:extLst>
      <p:ext uri="{BB962C8B-B14F-4D97-AF65-F5344CB8AC3E}">
        <p14:creationId xmlns:p14="http://schemas.microsoft.com/office/powerpoint/2010/main" val="3660798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13</a:t>
            </a:fld>
            <a:endParaRPr lang="en-GB"/>
          </a:p>
        </p:txBody>
      </p:sp>
    </p:spTree>
    <p:extLst>
      <p:ext uri="{BB962C8B-B14F-4D97-AF65-F5344CB8AC3E}">
        <p14:creationId xmlns:p14="http://schemas.microsoft.com/office/powerpoint/2010/main" val="2572400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14</a:t>
            </a:fld>
            <a:endParaRPr lang="en-GB"/>
          </a:p>
        </p:txBody>
      </p:sp>
    </p:spTree>
    <p:extLst>
      <p:ext uri="{BB962C8B-B14F-4D97-AF65-F5344CB8AC3E}">
        <p14:creationId xmlns:p14="http://schemas.microsoft.com/office/powerpoint/2010/main" val="111833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15</a:t>
            </a:fld>
            <a:endParaRPr lang="en-GB"/>
          </a:p>
        </p:txBody>
      </p:sp>
    </p:spTree>
    <p:extLst>
      <p:ext uri="{BB962C8B-B14F-4D97-AF65-F5344CB8AC3E}">
        <p14:creationId xmlns:p14="http://schemas.microsoft.com/office/powerpoint/2010/main" val="3905909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16</a:t>
            </a:fld>
            <a:endParaRPr lang="en-GB"/>
          </a:p>
        </p:txBody>
      </p:sp>
    </p:spTree>
    <p:extLst>
      <p:ext uri="{BB962C8B-B14F-4D97-AF65-F5344CB8AC3E}">
        <p14:creationId xmlns:p14="http://schemas.microsoft.com/office/powerpoint/2010/main" val="1011842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3530" y="4583771"/>
            <a:ext cx="5438140" cy="4466987"/>
          </a:xfrm>
        </p:spPr>
        <p:txBody>
          <a:bodyPr/>
          <a:lstStyle/>
          <a:p>
            <a:r>
              <a:rPr lang="en-GB" b="1" dirty="0" err="1"/>
              <a:t>Attunement</a:t>
            </a:r>
            <a:endParaRPr lang="en-GB" b="1" dirty="0"/>
          </a:p>
          <a:p>
            <a:r>
              <a:rPr lang="en-GB" dirty="0"/>
              <a:t>Meeting the child’s /teenager’s emotional intensity (positive or negative) on an energetic level, so as to connect with the child in their pain or their joy. Riding the same emotional energy</a:t>
            </a:r>
          </a:p>
          <a:p>
            <a:r>
              <a:rPr lang="en-GB" dirty="0"/>
              <a:t>Contour (Moments of meeting – Daniel Stern). The child will experience this as a deep enlivening connection with the other.</a:t>
            </a:r>
          </a:p>
          <a:p>
            <a:r>
              <a:rPr lang="en-GB" b="1" dirty="0"/>
              <a:t>Accepting and validating </a:t>
            </a:r>
          </a:p>
          <a:p>
            <a:r>
              <a:rPr lang="en-GB" dirty="0"/>
              <a:t>Validating how the child is experiencing the event, even if it’s very different to how you are experiencing it. Not trying to persuade the child out of having the feeling they are having. Rather affirming, understanding and recognising that s/he is</a:t>
            </a:r>
          </a:p>
          <a:p>
            <a:r>
              <a:rPr lang="en-GB" dirty="0"/>
              <a:t>feeling what s/he is feeling. Not just empathy, but finding the right words/ language of feeling/tone of voice to convey that</a:t>
            </a:r>
          </a:p>
          <a:p>
            <a:r>
              <a:rPr lang="en-GB" dirty="0"/>
              <a:t>empathy</a:t>
            </a:r>
          </a:p>
          <a:p>
            <a:r>
              <a:rPr lang="en-GB" b="1" dirty="0"/>
              <a:t>Containment of Feelings</a:t>
            </a:r>
          </a:p>
          <a:p>
            <a:r>
              <a:rPr lang="en-GB" dirty="0"/>
              <a:t>Being able to stay thinking and feeling about a child’s intense feelings (e.g. rage, power plays, terror, distress) without deflecting into action, distraction, getting angry etc. At times this will mean being able to bear their unbearable pain. Also</a:t>
            </a:r>
          </a:p>
          <a:p>
            <a:r>
              <a:rPr lang="en-GB" dirty="0"/>
              <a:t>containment through clear structures, boundaries and carried through consequences. Otherwise a “limit deprived child”.</a:t>
            </a:r>
          </a:p>
          <a:p>
            <a:r>
              <a:rPr lang="en-GB" b="1" dirty="0"/>
              <a:t>Soothing (emotional regulation)</a:t>
            </a:r>
          </a:p>
          <a:p>
            <a:r>
              <a:rPr lang="en-GB" dirty="0"/>
              <a:t>Soothing and calming the child’s emotionally dysregulated states. Soothing in conjunction with addressing the other relational needs above, can develop actual stress regulating systems in the brain and good vagal tone in the body. These</a:t>
            </a:r>
          </a:p>
          <a:p>
            <a:r>
              <a:rPr lang="en-GB" dirty="0"/>
              <a:t>systems are still forming after birth. When the child is not soothed and calmed during intense dysregulated states, they</a:t>
            </a:r>
          </a:p>
          <a:p>
            <a:r>
              <a:rPr lang="en-GB" dirty="0"/>
              <a:t>may fail to develop effective stress regulating systems in brain and body. This leaves them vulnerable to developing</a:t>
            </a:r>
          </a:p>
          <a:p>
            <a:r>
              <a:rPr lang="en-GB" dirty="0"/>
              <a:t>depressive, anxiety or aggression disorders in later life. They are also far more vulnerable to using alcohol, smoking, or drugs</a:t>
            </a:r>
          </a:p>
          <a:p>
            <a:r>
              <a:rPr lang="en-GB" dirty="0"/>
              <a:t>in order to calm themselves down or just to feel normal</a:t>
            </a:r>
          </a:p>
        </p:txBody>
      </p:sp>
      <p:sp>
        <p:nvSpPr>
          <p:cNvPr id="4" name="Slide Number Placeholder 3"/>
          <p:cNvSpPr>
            <a:spLocks noGrp="1"/>
          </p:cNvSpPr>
          <p:nvPr>
            <p:ph type="sldNum" sz="quarter" idx="10"/>
          </p:nvPr>
        </p:nvSpPr>
        <p:spPr/>
        <p:txBody>
          <a:bodyPr/>
          <a:lstStyle/>
          <a:p>
            <a:fld id="{AEC8F7C2-F5E4-2942-827E-63DEC6AE7EEA}" type="slidenum">
              <a:rPr lang="en-GB" smtClean="0"/>
              <a:t>17</a:t>
            </a:fld>
            <a:endParaRPr lang="en-GB"/>
          </a:p>
        </p:txBody>
      </p:sp>
    </p:spTree>
    <p:extLst>
      <p:ext uri="{BB962C8B-B14F-4D97-AF65-F5344CB8AC3E}">
        <p14:creationId xmlns:p14="http://schemas.microsoft.com/office/powerpoint/2010/main" val="461339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3530" y="4583772"/>
            <a:ext cx="5438140" cy="4466987"/>
          </a:xfrm>
        </p:spPr>
        <p:txBody>
          <a:bodyPr/>
          <a:lstStyle/>
          <a:p>
            <a:r>
              <a:rPr lang="en-GB" b="1" dirty="0" err="1"/>
              <a:t>Attunement</a:t>
            </a:r>
            <a:endParaRPr lang="en-GB" b="1" dirty="0"/>
          </a:p>
          <a:p>
            <a:r>
              <a:rPr lang="en-GB" dirty="0"/>
              <a:t>Meeting the child’s /teenager’s emotional intensity (positive or negative) on an energetic level, so as to connect with the child in their pain or their joy. Riding the same emotional energy</a:t>
            </a:r>
          </a:p>
          <a:p>
            <a:r>
              <a:rPr lang="en-GB" dirty="0"/>
              <a:t>Contour (Moments of meeting – Daniel Stern). The child will experience this as a deep enlivening connection with the other.</a:t>
            </a:r>
          </a:p>
          <a:p>
            <a:r>
              <a:rPr lang="en-GB" b="1" dirty="0"/>
              <a:t>Accepting and validating </a:t>
            </a:r>
          </a:p>
          <a:p>
            <a:r>
              <a:rPr lang="en-GB" dirty="0"/>
              <a:t>Validating how the child is experiencing the event, even if it’s very different to how you are experiencing it. Not trying to persuade the child out of having the feeling they are having. Rather affirming, understanding and recognising that s/he is</a:t>
            </a:r>
          </a:p>
          <a:p>
            <a:r>
              <a:rPr lang="en-GB" dirty="0"/>
              <a:t>feeling what s/he is feeling. Not just empathy, but finding the right words/ language of feeling/tone of voice to convey that</a:t>
            </a:r>
          </a:p>
          <a:p>
            <a:r>
              <a:rPr lang="en-GB" dirty="0"/>
              <a:t>empathy</a:t>
            </a:r>
          </a:p>
          <a:p>
            <a:r>
              <a:rPr lang="en-GB" b="1" dirty="0"/>
              <a:t>Containment of Feelings</a:t>
            </a:r>
          </a:p>
          <a:p>
            <a:r>
              <a:rPr lang="en-GB" dirty="0"/>
              <a:t>Being able to stay thinking and feeling about a child’s intense feelings (e.g. rage, power plays, terror, distress) without deflecting into action, distraction, getting angry etc. At times this will mean being able to bear their unbearable pain. Also</a:t>
            </a:r>
          </a:p>
          <a:p>
            <a:r>
              <a:rPr lang="en-GB" dirty="0"/>
              <a:t>containment through clear structures, boundaries and carried through consequences. Otherwise a “limit deprived child”.</a:t>
            </a:r>
          </a:p>
          <a:p>
            <a:r>
              <a:rPr lang="en-GB" b="1" dirty="0"/>
              <a:t>Soothing (emotional regulation)</a:t>
            </a:r>
          </a:p>
          <a:p>
            <a:r>
              <a:rPr lang="en-GB" dirty="0"/>
              <a:t>Soothing and calming the child’s emotionally dysregulated states. Soothing in conjunction with addressing the other relational needs above, can develop actual stress regulating systems in the brain and good vagal tone in the body. These</a:t>
            </a:r>
          </a:p>
          <a:p>
            <a:r>
              <a:rPr lang="en-GB" dirty="0"/>
              <a:t>systems are still forming after birth. When the child is not soothed and calmed during intense dysregulated states, they</a:t>
            </a:r>
          </a:p>
          <a:p>
            <a:r>
              <a:rPr lang="en-GB" dirty="0"/>
              <a:t>may fail to develop effective stress regulating systems in brain and body. This leaves them vulnerable to developing</a:t>
            </a:r>
          </a:p>
          <a:p>
            <a:r>
              <a:rPr lang="en-GB" dirty="0"/>
              <a:t>depressive, anxiety or aggression disorders in later life. They are also far more vulnerable to using alcohol, smoking, or drugs</a:t>
            </a:r>
          </a:p>
          <a:p>
            <a:r>
              <a:rPr lang="en-GB" dirty="0"/>
              <a:t>in order to calm themselves down or just to feel normal</a:t>
            </a:r>
          </a:p>
        </p:txBody>
      </p:sp>
      <p:sp>
        <p:nvSpPr>
          <p:cNvPr id="4" name="Slide Number Placeholder 3"/>
          <p:cNvSpPr>
            <a:spLocks noGrp="1"/>
          </p:cNvSpPr>
          <p:nvPr>
            <p:ph type="sldNum" sz="quarter" idx="10"/>
          </p:nvPr>
        </p:nvSpPr>
        <p:spPr/>
        <p:txBody>
          <a:bodyPr/>
          <a:lstStyle/>
          <a:p>
            <a:fld id="{AEC8F7C2-F5E4-2942-827E-63DEC6AE7EEA}" type="slidenum">
              <a:rPr lang="en-GB" smtClean="0"/>
              <a:t>18</a:t>
            </a:fld>
            <a:endParaRPr lang="en-GB"/>
          </a:p>
        </p:txBody>
      </p:sp>
    </p:spTree>
    <p:extLst>
      <p:ext uri="{BB962C8B-B14F-4D97-AF65-F5344CB8AC3E}">
        <p14:creationId xmlns:p14="http://schemas.microsoft.com/office/powerpoint/2010/main" val="367002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19</a:t>
            </a:fld>
            <a:endParaRPr lang="en-GB"/>
          </a:p>
        </p:txBody>
      </p:sp>
    </p:spTree>
    <p:extLst>
      <p:ext uri="{BB962C8B-B14F-4D97-AF65-F5344CB8AC3E}">
        <p14:creationId xmlns:p14="http://schemas.microsoft.com/office/powerpoint/2010/main" val="252825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2</a:t>
            </a:fld>
            <a:endParaRPr lang="en-GB"/>
          </a:p>
        </p:txBody>
      </p:sp>
    </p:spTree>
    <p:extLst>
      <p:ext uri="{BB962C8B-B14F-4D97-AF65-F5344CB8AC3E}">
        <p14:creationId xmlns:p14="http://schemas.microsoft.com/office/powerpoint/2010/main" val="3829888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20</a:t>
            </a:fld>
            <a:endParaRPr lang="en-GB"/>
          </a:p>
        </p:txBody>
      </p:sp>
    </p:spTree>
    <p:extLst>
      <p:ext uri="{BB962C8B-B14F-4D97-AF65-F5344CB8AC3E}">
        <p14:creationId xmlns:p14="http://schemas.microsoft.com/office/powerpoint/2010/main" val="537566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21</a:t>
            </a:fld>
            <a:endParaRPr lang="en-GB"/>
          </a:p>
        </p:txBody>
      </p:sp>
    </p:spTree>
    <p:extLst>
      <p:ext uri="{BB962C8B-B14F-4D97-AF65-F5344CB8AC3E}">
        <p14:creationId xmlns:p14="http://schemas.microsoft.com/office/powerpoint/2010/main" val="436967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22</a:t>
            </a:fld>
            <a:endParaRPr lang="en-GB"/>
          </a:p>
        </p:txBody>
      </p:sp>
    </p:spTree>
    <p:extLst>
      <p:ext uri="{BB962C8B-B14F-4D97-AF65-F5344CB8AC3E}">
        <p14:creationId xmlns:p14="http://schemas.microsoft.com/office/powerpoint/2010/main" val="3730271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23</a:t>
            </a:fld>
            <a:endParaRPr lang="en-GB"/>
          </a:p>
        </p:txBody>
      </p:sp>
    </p:spTree>
    <p:extLst>
      <p:ext uri="{BB962C8B-B14F-4D97-AF65-F5344CB8AC3E}">
        <p14:creationId xmlns:p14="http://schemas.microsoft.com/office/powerpoint/2010/main" val="1129156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24</a:t>
            </a:fld>
            <a:endParaRPr lang="en-GB"/>
          </a:p>
        </p:txBody>
      </p:sp>
    </p:spTree>
    <p:extLst>
      <p:ext uri="{BB962C8B-B14F-4D97-AF65-F5344CB8AC3E}">
        <p14:creationId xmlns:p14="http://schemas.microsoft.com/office/powerpoint/2010/main" val="1827639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25</a:t>
            </a:fld>
            <a:endParaRPr lang="en-GB"/>
          </a:p>
        </p:txBody>
      </p:sp>
    </p:spTree>
    <p:extLst>
      <p:ext uri="{BB962C8B-B14F-4D97-AF65-F5344CB8AC3E}">
        <p14:creationId xmlns:p14="http://schemas.microsoft.com/office/powerpoint/2010/main" val="3365666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26</a:t>
            </a:fld>
            <a:endParaRPr lang="en-GB"/>
          </a:p>
        </p:txBody>
      </p:sp>
    </p:spTree>
    <p:extLst>
      <p:ext uri="{BB962C8B-B14F-4D97-AF65-F5344CB8AC3E}">
        <p14:creationId xmlns:p14="http://schemas.microsoft.com/office/powerpoint/2010/main" val="1887728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27</a:t>
            </a:fld>
            <a:endParaRPr lang="en-GB"/>
          </a:p>
        </p:txBody>
      </p:sp>
    </p:spTree>
    <p:extLst>
      <p:ext uri="{BB962C8B-B14F-4D97-AF65-F5344CB8AC3E}">
        <p14:creationId xmlns:p14="http://schemas.microsoft.com/office/powerpoint/2010/main" val="721729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28</a:t>
            </a:fld>
            <a:endParaRPr lang="en-GB"/>
          </a:p>
        </p:txBody>
      </p:sp>
    </p:spTree>
    <p:extLst>
      <p:ext uri="{BB962C8B-B14F-4D97-AF65-F5344CB8AC3E}">
        <p14:creationId xmlns:p14="http://schemas.microsoft.com/office/powerpoint/2010/main" val="4202204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5B7E2-B78F-4FD3-9C4E-8743C7427A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171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3</a:t>
            </a:fld>
            <a:endParaRPr lang="en-GB"/>
          </a:p>
        </p:txBody>
      </p:sp>
    </p:spTree>
    <p:extLst>
      <p:ext uri="{BB962C8B-B14F-4D97-AF65-F5344CB8AC3E}">
        <p14:creationId xmlns:p14="http://schemas.microsoft.com/office/powerpoint/2010/main" val="2422468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5B7E2-B78F-4FD3-9C4E-8743C7427A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237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5B7E2-B78F-4FD3-9C4E-8743C7427A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97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5B7E2-B78F-4FD3-9C4E-8743C7427A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447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5B7E2-B78F-4FD3-9C4E-8743C7427A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082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5B7E2-B78F-4FD3-9C4E-8743C7427A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722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5B7E2-B78F-4FD3-9C4E-8743C7427A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888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5B7E2-B78F-4FD3-9C4E-8743C7427A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515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5"/>
          </p:nvPr>
        </p:nvSpPr>
        <p:spPr/>
        <p:txBody>
          <a:bodyPr/>
          <a:lstStyle/>
          <a:p>
            <a:fld id="{6685B7E2-B78F-4FD3-9C4E-8743C7427ABC}" type="slidenum">
              <a:rPr lang="en-GB" smtClean="0"/>
              <a:t>37</a:t>
            </a:fld>
            <a:endParaRPr lang="en-GB"/>
          </a:p>
        </p:txBody>
      </p:sp>
    </p:spTree>
    <p:extLst>
      <p:ext uri="{BB962C8B-B14F-4D97-AF65-F5344CB8AC3E}">
        <p14:creationId xmlns:p14="http://schemas.microsoft.com/office/powerpoint/2010/main" val="910277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38</a:t>
            </a:fld>
            <a:endParaRPr lang="en-GB"/>
          </a:p>
        </p:txBody>
      </p:sp>
    </p:spTree>
    <p:extLst>
      <p:ext uri="{BB962C8B-B14F-4D97-AF65-F5344CB8AC3E}">
        <p14:creationId xmlns:p14="http://schemas.microsoft.com/office/powerpoint/2010/main" val="1326712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39</a:t>
            </a:fld>
            <a:endParaRPr lang="en-GB"/>
          </a:p>
        </p:txBody>
      </p:sp>
    </p:spTree>
    <p:extLst>
      <p:ext uri="{BB962C8B-B14F-4D97-AF65-F5344CB8AC3E}">
        <p14:creationId xmlns:p14="http://schemas.microsoft.com/office/powerpoint/2010/main" val="45213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4</a:t>
            </a:fld>
            <a:endParaRPr lang="en-GB"/>
          </a:p>
        </p:txBody>
      </p:sp>
    </p:spTree>
    <p:extLst>
      <p:ext uri="{BB962C8B-B14F-4D97-AF65-F5344CB8AC3E}">
        <p14:creationId xmlns:p14="http://schemas.microsoft.com/office/powerpoint/2010/main" val="251316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5</a:t>
            </a:fld>
            <a:endParaRPr lang="en-GB"/>
          </a:p>
        </p:txBody>
      </p:sp>
    </p:spTree>
    <p:extLst>
      <p:ext uri="{BB962C8B-B14F-4D97-AF65-F5344CB8AC3E}">
        <p14:creationId xmlns:p14="http://schemas.microsoft.com/office/powerpoint/2010/main" val="1297406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6</a:t>
            </a:fld>
            <a:endParaRPr lang="en-GB"/>
          </a:p>
        </p:txBody>
      </p:sp>
    </p:spTree>
    <p:extLst>
      <p:ext uri="{BB962C8B-B14F-4D97-AF65-F5344CB8AC3E}">
        <p14:creationId xmlns:p14="http://schemas.microsoft.com/office/powerpoint/2010/main" val="741667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7</a:t>
            </a:fld>
            <a:endParaRPr lang="en-GB"/>
          </a:p>
        </p:txBody>
      </p:sp>
    </p:spTree>
    <p:extLst>
      <p:ext uri="{BB962C8B-B14F-4D97-AF65-F5344CB8AC3E}">
        <p14:creationId xmlns:p14="http://schemas.microsoft.com/office/powerpoint/2010/main" val="98316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8</a:t>
            </a:fld>
            <a:endParaRPr lang="en-GB"/>
          </a:p>
        </p:txBody>
      </p:sp>
    </p:spTree>
    <p:extLst>
      <p:ext uri="{BB962C8B-B14F-4D97-AF65-F5344CB8AC3E}">
        <p14:creationId xmlns:p14="http://schemas.microsoft.com/office/powerpoint/2010/main" val="174822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6685B7E2-B78F-4FD3-9C4E-8743C7427ABC}" type="slidenum">
              <a:rPr lang="en-GB" smtClean="0"/>
              <a:t>9</a:t>
            </a:fld>
            <a:endParaRPr lang="en-GB"/>
          </a:p>
        </p:txBody>
      </p:sp>
    </p:spTree>
    <p:extLst>
      <p:ext uri="{BB962C8B-B14F-4D97-AF65-F5344CB8AC3E}">
        <p14:creationId xmlns:p14="http://schemas.microsoft.com/office/powerpoint/2010/main" val="3922774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CBE4612-37F9-4CD8-8444-53FE85A071EA}" type="datetime1">
              <a:rPr lang="en-GB" smtClean="0"/>
              <a:t>31/10/2022</a:t>
            </a:fld>
            <a:endParaRPr lang="en-GB"/>
          </a:p>
        </p:txBody>
      </p:sp>
      <p:sp>
        <p:nvSpPr>
          <p:cNvPr id="5" name="Footer Placeholder 4"/>
          <p:cNvSpPr>
            <a:spLocks noGrp="1"/>
          </p:cNvSpPr>
          <p:nvPr>
            <p:ph type="ftr" sz="quarter" idx="11"/>
            <p:custDataLst>
              <p:tags r:id="rId1"/>
            </p:custDataLst>
          </p:nvPr>
        </p:nvSpPr>
        <p:spPr>
          <a:xfrm>
            <a:off x="0" y="6356350"/>
            <a:ext cx="12192000" cy="365125"/>
          </a:xfrm>
        </p:spPr>
        <p:txBody>
          <a:bodyPr/>
          <a:lstStyle>
            <a:lvl1pPr algn="l">
              <a:defRPr lang="en-GB"/>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12"/>
          </p:nvPr>
        </p:nvSpPr>
        <p:spPr/>
        <p:txBody>
          <a:bodyPr/>
          <a:lstStyle/>
          <a:p>
            <a:fld id="{E4E84FB0-6666-4DA7-B68E-F7F6396C11A5}" type="slidenum">
              <a:rPr lang="en-GB" smtClean="0"/>
              <a:t>‹#›</a:t>
            </a:fld>
            <a:endParaRPr lang="en-GB"/>
          </a:p>
        </p:txBody>
      </p:sp>
    </p:spTree>
    <p:extLst>
      <p:ext uri="{BB962C8B-B14F-4D97-AF65-F5344CB8AC3E}">
        <p14:creationId xmlns:p14="http://schemas.microsoft.com/office/powerpoint/2010/main" val="3335982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A99E4E-8DC9-4047-AA84-748D193BCB37}" type="datetime1">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E84FB0-6666-4DA7-B68E-F7F6396C11A5}" type="slidenum">
              <a:rPr lang="en-GB" smtClean="0"/>
              <a:t>‹#›</a:t>
            </a:fld>
            <a:endParaRPr lang="en-GB"/>
          </a:p>
        </p:txBody>
      </p:sp>
    </p:spTree>
    <p:extLst>
      <p:ext uri="{BB962C8B-B14F-4D97-AF65-F5344CB8AC3E}">
        <p14:creationId xmlns:p14="http://schemas.microsoft.com/office/powerpoint/2010/main" val="42994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3177D5-DBD6-46A2-92D6-8B6E7EB65763}" type="datetime1">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E84FB0-6666-4DA7-B68E-F7F6396C11A5}" type="slidenum">
              <a:rPr lang="en-GB" smtClean="0"/>
              <a:t>‹#›</a:t>
            </a:fld>
            <a:endParaRPr lang="en-GB"/>
          </a:p>
        </p:txBody>
      </p:sp>
    </p:spTree>
    <p:extLst>
      <p:ext uri="{BB962C8B-B14F-4D97-AF65-F5344CB8AC3E}">
        <p14:creationId xmlns:p14="http://schemas.microsoft.com/office/powerpoint/2010/main" val="1650218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
          <p:cNvSpPr/>
          <p:nvPr userDrawn="1"/>
        </p:nvSpPr>
        <p:spPr>
          <a:xfrm>
            <a:off x="1027116" y="6309395"/>
            <a:ext cx="325730" cy="230832"/>
          </a:xfrm>
          <a:prstGeom prst="rect">
            <a:avLst/>
          </a:prstGeom>
        </p:spPr>
        <p:txBody>
          <a:bodyPr wrap="none">
            <a:spAutoFit/>
          </a:bodyPr>
          <a:lstStyle/>
          <a:p>
            <a:fld id="{2EB9EB5B-418E-964C-B4BC-D1CFA0AEF3A6}" type="slidenum">
              <a:rPr kumimoji="0" lang="en-GB" sz="900" b="0" i="0" u="none" strike="noStrike" kern="1200" cap="none" spc="0" normalizeH="0" baseline="0" noProof="0" smtClean="0">
                <a:ln>
                  <a:noFill/>
                </a:ln>
                <a:solidFill>
                  <a:srgbClr val="0C499C"/>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lang="en-US" sz="900" dirty="0"/>
          </a:p>
        </p:txBody>
      </p:sp>
      <p:sp>
        <p:nvSpPr>
          <p:cNvPr id="4" name="Rectangle 3"/>
          <p:cNvSpPr/>
          <p:nvPr userDrawn="1"/>
        </p:nvSpPr>
        <p:spPr>
          <a:xfrm>
            <a:off x="2001717" y="6306574"/>
            <a:ext cx="6671912" cy="230832"/>
          </a:xfrm>
          <a:prstGeom prst="rect">
            <a:avLst/>
          </a:prstGeom>
        </p:spPr>
        <p:txBody>
          <a:bodyPr wrap="square">
            <a:spAutoFit/>
          </a:bodyPr>
          <a:lstStyle/>
          <a:p>
            <a:r>
              <a:rPr lang="en-US" sz="900" dirty="0">
                <a:solidFill>
                  <a:srgbClr val="0C499C"/>
                </a:solidFill>
              </a:rPr>
              <a:t>Copyright</a:t>
            </a:r>
            <a:r>
              <a:rPr lang="en-US" sz="900" baseline="0" dirty="0">
                <a:solidFill>
                  <a:srgbClr val="0C499C"/>
                </a:solidFill>
              </a:rPr>
              <a:t> Babcock IP Management (Number One) Limited, 2017. No </a:t>
            </a:r>
            <a:r>
              <a:rPr lang="en-US" sz="900" baseline="0" dirty="0" err="1">
                <a:solidFill>
                  <a:srgbClr val="0C499C"/>
                </a:solidFill>
              </a:rPr>
              <a:t>unauthorised</a:t>
            </a:r>
            <a:r>
              <a:rPr lang="en-US" sz="900" baseline="0" dirty="0">
                <a:solidFill>
                  <a:srgbClr val="0C499C"/>
                </a:solidFill>
              </a:rPr>
              <a:t> copying permitted.</a:t>
            </a:r>
            <a:endParaRPr lang="en-US" sz="900" dirty="0">
              <a:solidFill>
                <a:srgbClr val="0C499C"/>
              </a:solidFill>
            </a:endParaRPr>
          </a:p>
        </p:txBody>
      </p:sp>
      <p:sp>
        <p:nvSpPr>
          <p:cNvPr id="7" name="Rectangle 6"/>
          <p:cNvSpPr/>
          <p:nvPr userDrawn="1"/>
        </p:nvSpPr>
        <p:spPr>
          <a:xfrm>
            <a:off x="8993486" y="6306785"/>
            <a:ext cx="2432844" cy="230832"/>
          </a:xfrm>
          <a:prstGeom prst="rect">
            <a:avLst/>
          </a:prstGeom>
        </p:spPr>
        <p:txBody>
          <a:bodyPr wrap="square">
            <a:spAutoFit/>
          </a:bodyPr>
          <a:lstStyle/>
          <a:p>
            <a:pPr algn="r"/>
            <a:r>
              <a:rPr lang="en-US" sz="900" dirty="0" err="1">
                <a:solidFill>
                  <a:srgbClr val="0C499C"/>
                </a:solidFill>
              </a:rPr>
              <a:t>www</a:t>
            </a:r>
            <a:r>
              <a:rPr lang="en-US" sz="900" baseline="0" dirty="0" err="1">
                <a:solidFill>
                  <a:srgbClr val="0C499C"/>
                </a:solidFill>
              </a:rPr>
              <a:t>.babcock-education.com</a:t>
            </a:r>
            <a:endParaRPr lang="en-US" sz="900" dirty="0">
              <a:solidFill>
                <a:srgbClr val="0C499C"/>
              </a:solidFill>
            </a:endParaRPr>
          </a:p>
        </p:txBody>
      </p:sp>
    </p:spTree>
    <p:extLst>
      <p:ext uri="{BB962C8B-B14F-4D97-AF65-F5344CB8AC3E}">
        <p14:creationId xmlns:p14="http://schemas.microsoft.com/office/powerpoint/2010/main" val="203398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524D7A-AEFD-4C65-B273-62F51CC3972A}" type="datetime1">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E84FB0-6666-4DA7-B68E-F7F6396C11A5}" type="slidenum">
              <a:rPr lang="en-GB" smtClean="0"/>
              <a:t>‹#›</a:t>
            </a:fld>
            <a:endParaRPr lang="en-GB"/>
          </a:p>
        </p:txBody>
      </p:sp>
    </p:spTree>
    <p:extLst>
      <p:ext uri="{BB962C8B-B14F-4D97-AF65-F5344CB8AC3E}">
        <p14:creationId xmlns:p14="http://schemas.microsoft.com/office/powerpoint/2010/main" val="226312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54F9F2-AE56-4F16-923C-E7FCF779DF26}" type="datetime1">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E84FB0-6666-4DA7-B68E-F7F6396C11A5}" type="slidenum">
              <a:rPr lang="en-GB" smtClean="0"/>
              <a:t>‹#›</a:t>
            </a:fld>
            <a:endParaRPr lang="en-GB"/>
          </a:p>
        </p:txBody>
      </p:sp>
    </p:spTree>
    <p:extLst>
      <p:ext uri="{BB962C8B-B14F-4D97-AF65-F5344CB8AC3E}">
        <p14:creationId xmlns:p14="http://schemas.microsoft.com/office/powerpoint/2010/main" val="293844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AC9710-2FA2-43A9-9F98-31543F1C83FD}" type="datetime1">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E84FB0-6666-4DA7-B68E-F7F6396C11A5}" type="slidenum">
              <a:rPr lang="en-GB" smtClean="0"/>
              <a:t>‹#›</a:t>
            </a:fld>
            <a:endParaRPr lang="en-GB"/>
          </a:p>
        </p:txBody>
      </p:sp>
    </p:spTree>
    <p:extLst>
      <p:ext uri="{BB962C8B-B14F-4D97-AF65-F5344CB8AC3E}">
        <p14:creationId xmlns:p14="http://schemas.microsoft.com/office/powerpoint/2010/main" val="282131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165CFC1-DD63-4C61-AF31-96CE5B72F6C7}" type="datetime1">
              <a:rPr lang="en-GB" smtClean="0"/>
              <a:t>31/10/2022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E84FB0-6666-4DA7-B68E-F7F6396C11A5}" type="slidenum">
              <a:rPr lang="en-GB" smtClean="0"/>
              <a:t>‹#›</a:t>
            </a:fld>
            <a:endParaRPr lang="en-GB"/>
          </a:p>
        </p:txBody>
      </p:sp>
    </p:spTree>
    <p:extLst>
      <p:ext uri="{BB962C8B-B14F-4D97-AF65-F5344CB8AC3E}">
        <p14:creationId xmlns:p14="http://schemas.microsoft.com/office/powerpoint/2010/main" val="223963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B8906F-C4E0-4AC4-ACFE-73AF77A83066}" type="datetime1">
              <a:rPr lang="en-GB" smtClean="0"/>
              <a:t>31/10/2022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E84FB0-6666-4DA7-B68E-F7F6396C11A5}" type="slidenum">
              <a:rPr lang="en-GB" smtClean="0"/>
              <a:t>‹#›</a:t>
            </a:fld>
            <a:endParaRPr lang="en-GB"/>
          </a:p>
        </p:txBody>
      </p:sp>
    </p:spTree>
    <p:extLst>
      <p:ext uri="{BB962C8B-B14F-4D97-AF65-F5344CB8AC3E}">
        <p14:creationId xmlns:p14="http://schemas.microsoft.com/office/powerpoint/2010/main" val="219209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57DDA-312C-4683-AEBF-01059474C63C}" type="datetime1">
              <a:rPr lang="en-GB" smtClean="0"/>
              <a:t>31/10/2022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E84FB0-6666-4DA7-B68E-F7F6396C11A5}" type="slidenum">
              <a:rPr lang="en-GB" smtClean="0"/>
              <a:t>‹#›</a:t>
            </a:fld>
            <a:endParaRPr lang="en-GB"/>
          </a:p>
        </p:txBody>
      </p:sp>
    </p:spTree>
    <p:extLst>
      <p:ext uri="{BB962C8B-B14F-4D97-AF65-F5344CB8AC3E}">
        <p14:creationId xmlns:p14="http://schemas.microsoft.com/office/powerpoint/2010/main" val="227714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E4C7FA-4330-4F3D-AAD3-C8771F8A56A5}" type="datetime1">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E84FB0-6666-4DA7-B68E-F7F6396C11A5}" type="slidenum">
              <a:rPr lang="en-GB" smtClean="0"/>
              <a:t>‹#›</a:t>
            </a:fld>
            <a:endParaRPr lang="en-GB"/>
          </a:p>
        </p:txBody>
      </p:sp>
    </p:spTree>
    <p:extLst>
      <p:ext uri="{BB962C8B-B14F-4D97-AF65-F5344CB8AC3E}">
        <p14:creationId xmlns:p14="http://schemas.microsoft.com/office/powerpoint/2010/main" val="310322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11C847-3D15-4748-A960-BF150C37C7A9}" type="datetime1">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E84FB0-6666-4DA7-B68E-F7F6396C11A5}" type="slidenum">
              <a:rPr lang="en-GB" smtClean="0"/>
              <a:t>‹#›</a:t>
            </a:fld>
            <a:endParaRPr lang="en-GB"/>
          </a:p>
        </p:txBody>
      </p:sp>
    </p:spTree>
    <p:extLst>
      <p:ext uri="{BB962C8B-B14F-4D97-AF65-F5344CB8AC3E}">
        <p14:creationId xmlns:p14="http://schemas.microsoft.com/office/powerpoint/2010/main" val="240683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51020-CC93-4944-A5F2-C2C4FEF9D9CE}" type="datetime1">
              <a:rPr lang="en-GB" smtClean="0"/>
              <a:t>31/10/2022</a:t>
            </a:fld>
            <a:endParaRPr lang="en-GB"/>
          </a:p>
        </p:txBody>
      </p:sp>
      <p:sp>
        <p:nvSpPr>
          <p:cNvPr id="5" name="Footer Placeholder 4"/>
          <p:cNvSpPr>
            <a:spLocks noGrp="1"/>
          </p:cNvSpPr>
          <p:nvPr>
            <p:ph type="ftr" sz="quarter" idx="3"/>
            <p:custDataLst>
              <p:tags r:id="rId14"/>
            </p:custDataLst>
          </p:nvPr>
        </p:nvSpPr>
        <p:spPr>
          <a:xfrm>
            <a:off x="0" y="6356350"/>
            <a:ext cx="12192000" cy="365125"/>
          </a:xfrm>
          <a:prstGeom prst="rect">
            <a:avLst/>
          </a:prstGeom>
        </p:spPr>
        <p:txBody>
          <a:bodyPr vert="horz" lIns="91440" tIns="45720" rIns="91440" bIns="45720" rtlCol="0" anchor="ctr"/>
          <a:lstStyle>
            <a:lvl1pPr algn="l">
              <a:defRPr lang="en-GB"/>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84FB0-6666-4DA7-B68E-F7F6396C11A5}" type="slidenum">
              <a:rPr lang="en-GB" smtClean="0"/>
              <a:t>‹#›</a:t>
            </a:fld>
            <a:endParaRPr lang="en-GB"/>
          </a:p>
        </p:txBody>
      </p:sp>
    </p:spTree>
    <p:extLst>
      <p:ext uri="{BB962C8B-B14F-4D97-AF65-F5344CB8AC3E}">
        <p14:creationId xmlns:p14="http://schemas.microsoft.com/office/powerpoint/2010/main" val="2466463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7.xml"/><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37.xml"/><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38.xml"/><Relationship Id="rId5"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9.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45.xml"/><Relationship Id="rId5" Type="http://schemas.openxmlformats.org/officeDocument/2006/relationships/image" Target="../media/image3.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47.xml"/><Relationship Id="rId5" Type="http://schemas.openxmlformats.org/officeDocument/2006/relationships/image" Target="../media/image3.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51.xml"/><Relationship Id="rId5" Type="http://schemas.openxmlformats.org/officeDocument/2006/relationships/image" Target="../media/image3.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53.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55.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57.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59.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6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69.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71.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77.xml"/><Relationship Id="rId5" Type="http://schemas.openxmlformats.org/officeDocument/2006/relationships/image" Target="../media/image3.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image" Target="../media/image3.png"/><Relationship Id="rId5" Type="http://schemas.openxmlformats.org/officeDocument/2006/relationships/hyperlink" Target="https://eur02.safelinks.protection.outlook.com/?url=http%3A%2F%2Fdevon.cc%2Frelational-learning&amp;data=05%7C01%7CCatherine.Dunnett%40devon.gov.uk%7Cfcbd6b979c2c42f8c0ca08dabb5f7d46%7C8da13783cb68443fbb4b997f77fd5bfb%7C0%7C0%7C638028316034651327%7CUnknown%7CTWFpbGZsb3d8eyJWIjoiMC4wLjAwMDAiLCJQIjoiV2luMzIiLCJBTiI6Ik1haWwiLCJXVCI6Mn0%3D%7C3000%7C%7C%7C&amp;sdata=u%2B90u1rCvxn6ZJppuOQYxnCfgnRfzeSrkBOT7Fvc5gM%3D&amp;reserved=0"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a:p>
            <a:r>
              <a:rPr lang="en-GB" sz="2800" dirty="0"/>
              <a:t>A way of working, learning and being together</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7822" y="1645993"/>
            <a:ext cx="5996355" cy="1865955"/>
          </a:xfrm>
          <a:prstGeom prst="rect">
            <a:avLst/>
          </a:prstGeom>
        </p:spPr>
      </p:pic>
      <p:sp>
        <p:nvSpPr>
          <p:cNvPr id="2" name="Footer Placeholder 1">
            <a:extLst>
              <a:ext uri="{FF2B5EF4-FFF2-40B4-BE49-F238E27FC236}">
                <a16:creationId xmlns:a16="http://schemas.microsoft.com/office/drawing/2014/main" id="{1ADCBB0B-AEBC-4E2E-9261-3D13E4355A3F}"/>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699945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6309" y="668215"/>
            <a:ext cx="8833933" cy="5899638"/>
          </a:xfrm>
          <a:prstGeom prst="rect">
            <a:avLst/>
          </a:prstGeom>
        </p:spPr>
      </p:pic>
      <p:sp>
        <p:nvSpPr>
          <p:cNvPr id="3" name="Footer Placeholder 2">
            <a:extLst>
              <a:ext uri="{FF2B5EF4-FFF2-40B4-BE49-F238E27FC236}">
                <a16:creationId xmlns:a16="http://schemas.microsoft.com/office/drawing/2014/main" id="{A3C278D0-278A-48DC-B436-C8F347492828}"/>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3499702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7" name="Title Placeholder 3"/>
          <p:cNvSpPr txBox="1">
            <a:spLocks/>
          </p:cNvSpPr>
          <p:nvPr/>
        </p:nvSpPr>
        <p:spPr>
          <a:xfrm>
            <a:off x="366801" y="379885"/>
            <a:ext cx="8229600" cy="514838"/>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The Relational Support Plan</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0287" y="1032219"/>
            <a:ext cx="6053707" cy="5507649"/>
          </a:xfrm>
          <a:prstGeom prst="rect">
            <a:avLst/>
          </a:prstGeom>
        </p:spPr>
      </p:pic>
      <p:sp>
        <p:nvSpPr>
          <p:cNvPr id="2" name="Footer Placeholder 1">
            <a:extLst>
              <a:ext uri="{FF2B5EF4-FFF2-40B4-BE49-F238E27FC236}">
                <a16:creationId xmlns:a16="http://schemas.microsoft.com/office/drawing/2014/main" id="{476F602D-A40E-4056-9DED-64F3ECCEC732}"/>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84227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8" name="Title Placeholder 3"/>
          <p:cNvSpPr txBox="1">
            <a:spLocks/>
          </p:cNvSpPr>
          <p:nvPr/>
        </p:nvSpPr>
        <p:spPr>
          <a:xfrm>
            <a:off x="1812494" y="1248917"/>
            <a:ext cx="8229600" cy="514838"/>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Supporting Inclusion</a:t>
            </a:r>
          </a:p>
        </p:txBody>
      </p:sp>
      <p:sp>
        <p:nvSpPr>
          <p:cNvPr id="6" name="Text Placeholder 4"/>
          <p:cNvSpPr txBox="1">
            <a:spLocks/>
          </p:cNvSpPr>
          <p:nvPr/>
        </p:nvSpPr>
        <p:spPr>
          <a:xfrm>
            <a:off x="2399817" y="2006105"/>
            <a:ext cx="7195595" cy="3518348"/>
          </a:xfrm>
          <a:prstGeom prst="rect">
            <a:avLst/>
          </a:prstGeom>
        </p:spPr>
        <p:txBody>
          <a:bodyPr vert="horz" lIns="91440" tIns="45720" rIns="91440" bIns="45720" rtlCol="0">
            <a:normAutofit fontScale="92500" lnSpcReduction="10000"/>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GB" sz="2000" dirty="0">
                <a:latin typeface="Arial"/>
                <a:cs typeface="Arial"/>
              </a:rPr>
              <a:t>It is vital to assess learning needs which may be blocking inclusion. In particular literacy, language, communication and interaction needs as children with these needs are more likely to be excluded than those who do not have SEN.</a:t>
            </a:r>
          </a:p>
          <a:p>
            <a:pPr>
              <a:lnSpc>
                <a:spcPct val="100000"/>
              </a:lnSpc>
            </a:pPr>
            <a:r>
              <a:rPr lang="en-GB" sz="2000" dirty="0">
                <a:latin typeface="Arial"/>
                <a:cs typeface="Arial"/>
              </a:rPr>
              <a:t>Children require practical support to ensure that their difficulties do not block access to the curriculum and opportunities to develop these skills.</a:t>
            </a:r>
          </a:p>
          <a:p>
            <a:pPr>
              <a:lnSpc>
                <a:spcPct val="100000"/>
              </a:lnSpc>
            </a:pPr>
            <a:r>
              <a:rPr lang="en-GB" sz="2000" dirty="0">
                <a:latin typeface="Arial"/>
                <a:cs typeface="Arial"/>
              </a:rPr>
              <a:t>Schools need to ensure equal opportunities for all children, this will mean providing additional support/ opportunities for groups of children who are vulnerable to exclusion (children known to social care, children in receipt of FSM, children from some ethnic groups).</a:t>
            </a:r>
          </a:p>
        </p:txBody>
      </p:sp>
      <p:sp>
        <p:nvSpPr>
          <p:cNvPr id="2" name="Footer Placeholder 1">
            <a:extLst>
              <a:ext uri="{FF2B5EF4-FFF2-40B4-BE49-F238E27FC236}">
                <a16:creationId xmlns:a16="http://schemas.microsoft.com/office/drawing/2014/main" id="{1BB65C2B-5DC6-4843-AB51-107F3FC3B7CF}"/>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296878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8" name="Title Placeholder 3"/>
          <p:cNvSpPr txBox="1">
            <a:spLocks/>
          </p:cNvSpPr>
          <p:nvPr/>
        </p:nvSpPr>
        <p:spPr>
          <a:xfrm>
            <a:off x="1812494" y="1248917"/>
            <a:ext cx="8229600" cy="514838"/>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Setting Boundaries and Community Building</a:t>
            </a:r>
          </a:p>
        </p:txBody>
      </p:sp>
      <p:sp>
        <p:nvSpPr>
          <p:cNvPr id="6" name="Text Placeholder 4"/>
          <p:cNvSpPr txBox="1">
            <a:spLocks/>
          </p:cNvSpPr>
          <p:nvPr/>
        </p:nvSpPr>
        <p:spPr>
          <a:xfrm>
            <a:off x="2399817" y="2006105"/>
            <a:ext cx="7195595" cy="3518348"/>
          </a:xfrm>
          <a:prstGeom prst="rect">
            <a:avLst/>
          </a:prstGeom>
        </p:spPr>
        <p:txBody>
          <a:bodyPr vert="horz" lIns="91440" tIns="45720" rIns="91440" bIns="45720" rtlCol="0">
            <a:normAutofit fontScale="85000" lnSpcReduction="20000"/>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GB" sz="2000" dirty="0">
                <a:latin typeface="Arial"/>
                <a:cs typeface="Arial"/>
              </a:rPr>
              <a:t>Agreements are best established through a collaborative process with adults and children.</a:t>
            </a:r>
          </a:p>
          <a:p>
            <a:pPr>
              <a:lnSpc>
                <a:spcPct val="100000"/>
              </a:lnSpc>
            </a:pPr>
            <a:r>
              <a:rPr lang="en-GB" sz="2000" dirty="0">
                <a:latin typeface="Arial"/>
                <a:cs typeface="Arial"/>
              </a:rPr>
              <a:t>Seeing agreements as the protection of children’s fundamental human rights supports children to develop a shared understanding of the roles and responsibilities.</a:t>
            </a:r>
          </a:p>
          <a:p>
            <a:pPr>
              <a:lnSpc>
                <a:spcPct val="100000"/>
              </a:lnSpc>
            </a:pPr>
            <a:r>
              <a:rPr lang="en-GB" sz="2000" dirty="0">
                <a:latin typeface="Arial"/>
                <a:cs typeface="Arial"/>
              </a:rPr>
              <a:t>Agreements should be few in number, as simple as possible, phrased positively and clearly communicated and displayed.</a:t>
            </a:r>
          </a:p>
          <a:p>
            <a:pPr>
              <a:lnSpc>
                <a:spcPct val="100000"/>
              </a:lnSpc>
            </a:pPr>
            <a:r>
              <a:rPr lang="en-GB" sz="2000" dirty="0">
                <a:latin typeface="Arial"/>
                <a:cs typeface="Arial"/>
              </a:rPr>
              <a:t>Agreements should be regularly referred to, revisited and amended accordingly.</a:t>
            </a:r>
          </a:p>
          <a:p>
            <a:pPr>
              <a:lnSpc>
                <a:spcPct val="100000"/>
              </a:lnSpc>
            </a:pPr>
            <a:r>
              <a:rPr lang="en-GB" sz="2000" dirty="0">
                <a:latin typeface="Arial"/>
                <a:cs typeface="Arial"/>
              </a:rPr>
              <a:t>Processes should be in place to discuss the breaking of agreements. This could be through regular class meetings, circle time and small group discussions. The expression of feelings, the identification of needs and conflict resolution can be modelled and practised through these meetings.</a:t>
            </a:r>
          </a:p>
        </p:txBody>
      </p:sp>
      <p:sp>
        <p:nvSpPr>
          <p:cNvPr id="2" name="Footer Placeholder 1">
            <a:extLst>
              <a:ext uri="{FF2B5EF4-FFF2-40B4-BE49-F238E27FC236}">
                <a16:creationId xmlns:a16="http://schemas.microsoft.com/office/drawing/2014/main" id="{5A6E3C8D-F4D6-4970-A9A5-90D6DDB59787}"/>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3565554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4850" y="707642"/>
            <a:ext cx="6266866" cy="6078280"/>
          </a:xfrm>
          <a:prstGeom prst="rect">
            <a:avLst/>
          </a:prstGeom>
        </p:spPr>
      </p:pic>
      <p:sp>
        <p:nvSpPr>
          <p:cNvPr id="7" name="Title Placeholder 3"/>
          <p:cNvSpPr txBox="1">
            <a:spLocks/>
          </p:cNvSpPr>
          <p:nvPr/>
        </p:nvSpPr>
        <p:spPr>
          <a:xfrm>
            <a:off x="366801" y="379885"/>
            <a:ext cx="8229600" cy="514838"/>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The Relational Approach</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1716" y="2423348"/>
            <a:ext cx="2858453" cy="2023684"/>
          </a:xfrm>
          <a:prstGeom prst="rect">
            <a:avLst/>
          </a:prstGeom>
        </p:spPr>
      </p:pic>
      <p:sp>
        <p:nvSpPr>
          <p:cNvPr id="5" name="Footer Placeholder 4">
            <a:extLst>
              <a:ext uri="{FF2B5EF4-FFF2-40B4-BE49-F238E27FC236}">
                <a16:creationId xmlns:a16="http://schemas.microsoft.com/office/drawing/2014/main" id="{C3953832-7AE0-4C1E-83A0-C1D5A656031C}"/>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1903300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075" y="879275"/>
            <a:ext cx="6069095" cy="577200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sp>
        <p:nvSpPr>
          <p:cNvPr id="6" name="Title Placeholder 3"/>
          <p:cNvSpPr txBox="1">
            <a:spLocks/>
          </p:cNvSpPr>
          <p:nvPr/>
        </p:nvSpPr>
        <p:spPr>
          <a:xfrm>
            <a:off x="1590260" y="300893"/>
            <a:ext cx="8229600" cy="514838"/>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Responding and Calming</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9286" y="1979985"/>
            <a:ext cx="3148584" cy="4365951"/>
          </a:xfrm>
          <a:prstGeom prst="rect">
            <a:avLst/>
          </a:prstGeom>
        </p:spPr>
      </p:pic>
      <p:sp>
        <p:nvSpPr>
          <p:cNvPr id="3" name="Footer Placeholder 2">
            <a:extLst>
              <a:ext uri="{FF2B5EF4-FFF2-40B4-BE49-F238E27FC236}">
                <a16:creationId xmlns:a16="http://schemas.microsoft.com/office/drawing/2014/main" id="{38790430-B03F-4E4A-98C0-70760C7C617B}"/>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271584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pic>
        <p:nvPicPr>
          <p:cNvPr id="2" name="Picture 1"/>
          <p:cNvPicPr>
            <a:picLocks noChangeAspect="1"/>
          </p:cNvPicPr>
          <p:nvPr/>
        </p:nvPicPr>
        <p:blipFill>
          <a:blip r:embed="rId5"/>
          <a:stretch>
            <a:fillRect/>
          </a:stretch>
        </p:blipFill>
        <p:spPr>
          <a:xfrm>
            <a:off x="1056664" y="2755195"/>
            <a:ext cx="10078672" cy="340231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8" name="Title Placeholder 3"/>
          <p:cNvSpPr txBox="1">
            <a:spLocks/>
          </p:cNvSpPr>
          <p:nvPr/>
        </p:nvSpPr>
        <p:spPr>
          <a:xfrm>
            <a:off x="1812494" y="1248917"/>
            <a:ext cx="8229600" cy="514838"/>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chemeClr val="accent1">
                    <a:lumMod val="50000"/>
                  </a:schemeClr>
                </a:solidFill>
                <a:latin typeface="Arial"/>
                <a:cs typeface="Arial"/>
              </a:rPr>
              <a:t>Low level disruption - keeping things calm</a:t>
            </a:r>
          </a:p>
        </p:txBody>
      </p:sp>
      <p:sp>
        <p:nvSpPr>
          <p:cNvPr id="10" name="Text Placeholder 4"/>
          <p:cNvSpPr txBox="1">
            <a:spLocks/>
          </p:cNvSpPr>
          <p:nvPr/>
        </p:nvSpPr>
        <p:spPr>
          <a:xfrm>
            <a:off x="2329495" y="1935790"/>
            <a:ext cx="7195595" cy="1108130"/>
          </a:xfrm>
          <a:prstGeom prst="rect">
            <a:avLst/>
          </a:prstGeom>
        </p:spPr>
        <p:txBody>
          <a:bodyPr vert="horz" lIns="91440" tIns="45720" rIns="91440" bIns="45720" rtlCol="0">
            <a:normAutofit/>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5000"/>
              </a:lnSpc>
              <a:spcAft>
                <a:spcPts val="0"/>
              </a:spcAft>
            </a:pPr>
            <a:r>
              <a:rPr lang="en-GB" sz="1800" dirty="0">
                <a:latin typeface="Univers-Light"/>
                <a:ea typeface="Arial" panose="020B0604020202020204" pitchFamily="34" charset="0"/>
                <a:cs typeface="Univers-Light"/>
              </a:rPr>
              <a:t>At times of low level disruption it is important to use our relational skills and formulated agreements to create calm and avoid confrontation and escalation.</a:t>
            </a:r>
            <a:endParaRPr lang="en-GB" sz="1800" dirty="0">
              <a:latin typeface="Arial"/>
              <a:cs typeface="Arial"/>
            </a:endParaRPr>
          </a:p>
        </p:txBody>
      </p:sp>
      <p:sp>
        <p:nvSpPr>
          <p:cNvPr id="3" name="Footer Placeholder 2">
            <a:extLst>
              <a:ext uri="{FF2B5EF4-FFF2-40B4-BE49-F238E27FC236}">
                <a16:creationId xmlns:a16="http://schemas.microsoft.com/office/drawing/2014/main" id="{C3D4C71A-1C99-434E-9F2A-D6C7620EF207}"/>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2126598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3"/>
          <p:cNvSpPr txBox="1">
            <a:spLocks/>
          </p:cNvSpPr>
          <p:nvPr/>
        </p:nvSpPr>
        <p:spPr>
          <a:xfrm>
            <a:off x="2361134" y="1285493"/>
            <a:ext cx="8229600" cy="924304"/>
          </a:xfrm>
          <a:prstGeom prst="rect">
            <a:avLst/>
          </a:prstGeom>
        </p:spPr>
        <p:txBody>
          <a:bodyPr vert="horz" lIns="91440" tIns="45720" rIns="91440" bIns="45720" rtlCol="0" anchor="t" anchorCtr="0">
            <a:normAutofit fontScale="62500" lnSpcReduction="2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5500" b="1" dirty="0">
                <a:solidFill>
                  <a:srgbClr val="0C499C"/>
                </a:solidFill>
                <a:latin typeface="Arial"/>
                <a:cs typeface="Arial"/>
              </a:rPr>
              <a:t>Key relational needs for co-regulation </a:t>
            </a:r>
            <a:br>
              <a:rPr lang="en-GB" sz="3000" b="1" dirty="0">
                <a:solidFill>
                  <a:srgbClr val="0C499C"/>
                </a:solidFill>
                <a:latin typeface="Arial"/>
                <a:cs typeface="Arial"/>
              </a:rPr>
            </a:br>
            <a:endParaRPr lang="en-GB" sz="3000" b="1" dirty="0">
              <a:solidFill>
                <a:srgbClr val="0C499C"/>
              </a:solidFill>
              <a:latin typeface="Arial"/>
              <a:cs typeface="Arial"/>
            </a:endParaRPr>
          </a:p>
        </p:txBody>
      </p:sp>
      <p:sp>
        <p:nvSpPr>
          <p:cNvPr id="7" name="Text Placeholder 4"/>
          <p:cNvSpPr txBox="1">
            <a:spLocks/>
          </p:cNvSpPr>
          <p:nvPr/>
        </p:nvSpPr>
        <p:spPr>
          <a:xfrm>
            <a:off x="2399817" y="2061438"/>
            <a:ext cx="7195595" cy="3518348"/>
          </a:xfrm>
          <a:prstGeom prst="rect">
            <a:avLst/>
          </a:prstGeom>
        </p:spPr>
        <p:txBody>
          <a:bodyPr vert="horz" lIns="91440" tIns="45720" rIns="91440" bIns="45720" rtlCol="0">
            <a:normAutofit/>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endParaRPr lang="en-GB" sz="2000" dirty="0">
              <a:solidFill>
                <a:srgbClr val="0C499C"/>
              </a:solidFill>
              <a:latin typeface="Arial"/>
              <a:cs typeface="Arial"/>
            </a:endParaRPr>
          </a:p>
          <a:p>
            <a:pPr marL="0" indent="0">
              <a:lnSpc>
                <a:spcPct val="100000"/>
              </a:lnSpc>
              <a:buNone/>
            </a:pPr>
            <a:r>
              <a:rPr lang="en-GB" sz="2000" dirty="0">
                <a:solidFill>
                  <a:srgbClr val="0C499C"/>
                </a:solidFill>
                <a:latin typeface="Arial"/>
                <a:cs typeface="Arial"/>
              </a:rPr>
              <a:t>Margot Sunderland 2007</a:t>
            </a:r>
          </a:p>
          <a:p>
            <a:pPr>
              <a:lnSpc>
                <a:spcPct val="100000"/>
              </a:lnSpc>
            </a:pPr>
            <a:r>
              <a:rPr lang="en-GB" sz="2000" dirty="0">
                <a:latin typeface="Arial"/>
                <a:cs typeface="Arial"/>
              </a:rPr>
              <a:t>Attuning to the child’s feelings and reflecting them back.</a:t>
            </a:r>
          </a:p>
          <a:p>
            <a:pPr>
              <a:lnSpc>
                <a:spcPct val="100000"/>
              </a:lnSpc>
            </a:pPr>
            <a:r>
              <a:rPr lang="en-GB" sz="2000" dirty="0">
                <a:latin typeface="Arial"/>
                <a:cs typeface="Arial"/>
              </a:rPr>
              <a:t>Accepting and validating the child’s feelings and emotions.</a:t>
            </a:r>
          </a:p>
          <a:p>
            <a:pPr>
              <a:lnSpc>
                <a:spcPct val="100000"/>
              </a:lnSpc>
            </a:pPr>
            <a:r>
              <a:rPr lang="en-GB" sz="2000" dirty="0">
                <a:latin typeface="Arial"/>
                <a:cs typeface="Arial"/>
              </a:rPr>
              <a:t>Containing the child’s feelings so they feel safe and held.</a:t>
            </a:r>
          </a:p>
          <a:p>
            <a:pPr>
              <a:lnSpc>
                <a:spcPct val="100000"/>
              </a:lnSpc>
            </a:pPr>
            <a:r>
              <a:rPr lang="en-GB" sz="2000" dirty="0">
                <a:latin typeface="Arial"/>
                <a:cs typeface="Arial"/>
              </a:rPr>
              <a:t>Soothing the child so they are able to calm.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69801"/>
            <a:ext cx="1296312" cy="1257302"/>
          </a:xfrm>
          <a:prstGeom prst="rect">
            <a:avLst/>
          </a:prstGeom>
        </p:spPr>
      </p:pic>
      <p:pic>
        <p:nvPicPr>
          <p:cNvPr id="9" name="Picture 8">
            <a:extLst>
              <a:ext uri="{FF2B5EF4-FFF2-40B4-BE49-F238E27FC236}">
                <a16:creationId xmlns:a16="http://schemas.microsoft.com/office/drawing/2014/main" id="{004CE851-3C4D-4625-8B74-42704B6711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2" name="BJPseudoFooter">
            <a:extLst>
              <a:ext uri="{FF2B5EF4-FFF2-40B4-BE49-F238E27FC236}">
                <a16:creationId xmlns:a16="http://schemas.microsoft.com/office/drawing/2014/main" id="{B7AE2C74-EB24-4762-95FD-B7C7C52CE16A}"/>
              </a:ext>
            </a:extLst>
          </p:cNvPr>
          <p:cNvSpPr txBox="1"/>
          <p:nvPr>
            <p:custDataLst>
              <p:tags r:id="rId1"/>
            </p:custDataLst>
          </p:nvPr>
        </p:nvSpPr>
        <p:spPr>
          <a:xfrm>
            <a:off x="127000" y="6611779"/>
            <a:ext cx="1939955" cy="246221"/>
          </a:xfrm>
          <a:prstGeom prst="rect">
            <a:avLst/>
          </a:prstGeom>
          <a:noFill/>
        </p:spPr>
        <p:txBody>
          <a:bodyPr vert="horz" wrap="none" rtlCol="0">
            <a:spAutoFit/>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420000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3"/>
          <p:cNvSpPr txBox="1">
            <a:spLocks/>
          </p:cNvSpPr>
          <p:nvPr/>
        </p:nvSpPr>
        <p:spPr>
          <a:xfrm>
            <a:off x="2361134" y="1285493"/>
            <a:ext cx="8229600" cy="924304"/>
          </a:xfrm>
          <a:prstGeom prst="rect">
            <a:avLst/>
          </a:prstGeom>
        </p:spPr>
        <p:txBody>
          <a:bodyPr vert="horz" lIns="91440" tIns="45720" rIns="91440" bIns="45720" rtlCol="0" anchor="t" anchorCtr="0">
            <a:normAutofit fontScale="47500" lnSpcReduction="2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5500" b="1" dirty="0">
                <a:solidFill>
                  <a:srgbClr val="0C499C"/>
                </a:solidFill>
                <a:latin typeface="Arial"/>
                <a:cs typeface="Arial"/>
              </a:rPr>
              <a:t>A personalised response plan for co-regulation </a:t>
            </a:r>
            <a:br>
              <a:rPr lang="en-GB" sz="3000" b="1" dirty="0">
                <a:solidFill>
                  <a:srgbClr val="0C499C"/>
                </a:solidFill>
                <a:latin typeface="Arial"/>
                <a:cs typeface="Arial"/>
              </a:rPr>
            </a:br>
            <a:endParaRPr lang="en-GB" sz="3000" b="1" dirty="0">
              <a:solidFill>
                <a:srgbClr val="0C499C"/>
              </a:solidFill>
              <a:latin typeface="Arial"/>
              <a:cs typeface="Arial"/>
            </a:endParaRPr>
          </a:p>
          <a:p>
            <a:r>
              <a:rPr lang="en-GB" sz="3000" b="1" dirty="0">
                <a:solidFill>
                  <a:srgbClr val="0C499C"/>
                </a:solidFill>
                <a:latin typeface="Arial"/>
                <a:cs typeface="Arial"/>
              </a:rPr>
              <a:t>(part 2 of the RSP, the plan for regulation)</a:t>
            </a:r>
          </a:p>
        </p:txBody>
      </p:sp>
      <p:sp>
        <p:nvSpPr>
          <p:cNvPr id="7" name="Text Placeholder 4"/>
          <p:cNvSpPr txBox="1">
            <a:spLocks/>
          </p:cNvSpPr>
          <p:nvPr/>
        </p:nvSpPr>
        <p:spPr>
          <a:xfrm>
            <a:off x="2399817" y="2404533"/>
            <a:ext cx="7195595" cy="3175253"/>
          </a:xfrm>
          <a:prstGeom prst="rect">
            <a:avLst/>
          </a:prstGeom>
        </p:spPr>
        <p:txBody>
          <a:bodyPr vert="horz" lIns="91440" tIns="45720" rIns="91440" bIns="45720" rtlCol="0">
            <a:normAutofit/>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GB" sz="2000" dirty="0">
                <a:solidFill>
                  <a:srgbClr val="0C499C"/>
                </a:solidFill>
                <a:latin typeface="Arial"/>
                <a:cs typeface="Arial"/>
              </a:rPr>
              <a:t>A simple scale of planned response for an individual child. Consider displayed behaviours and agreed responses for regulation when:</a:t>
            </a:r>
          </a:p>
          <a:p>
            <a:pPr marL="0" indent="0">
              <a:lnSpc>
                <a:spcPct val="100000"/>
              </a:lnSpc>
              <a:buNone/>
            </a:pPr>
            <a:endParaRPr lang="en-GB" sz="2000" dirty="0">
              <a:solidFill>
                <a:srgbClr val="0C499C"/>
              </a:solidFill>
              <a:latin typeface="Arial"/>
              <a:cs typeface="Arial"/>
            </a:endParaRPr>
          </a:p>
          <a:p>
            <a:pPr>
              <a:lnSpc>
                <a:spcPct val="100000"/>
              </a:lnSpc>
            </a:pPr>
            <a:r>
              <a:rPr lang="en-GB" sz="2200" dirty="0">
                <a:latin typeface="Arial"/>
                <a:cs typeface="Arial"/>
              </a:rPr>
              <a:t>Calm (</a:t>
            </a:r>
            <a:r>
              <a:rPr lang="en-GB" sz="2200" i="1" dirty="0">
                <a:latin typeface="Arial"/>
                <a:cs typeface="Arial"/>
              </a:rPr>
              <a:t>Safe / Socially Engaged</a:t>
            </a:r>
            <a:r>
              <a:rPr lang="en-GB" sz="2200" dirty="0">
                <a:latin typeface="Arial"/>
                <a:cs typeface="Arial"/>
              </a:rPr>
              <a:t>)</a:t>
            </a:r>
          </a:p>
          <a:p>
            <a:pPr>
              <a:lnSpc>
                <a:spcPct val="100000"/>
              </a:lnSpc>
            </a:pPr>
            <a:r>
              <a:rPr lang="en-GB" sz="2200" dirty="0">
                <a:latin typeface="Arial"/>
                <a:cs typeface="Arial"/>
              </a:rPr>
              <a:t>Mild Stress (</a:t>
            </a:r>
            <a:r>
              <a:rPr lang="en-GB" sz="2200" i="1" dirty="0">
                <a:latin typeface="Arial"/>
                <a:cs typeface="Arial"/>
              </a:rPr>
              <a:t>Alert / Aroused / Agitated</a:t>
            </a:r>
            <a:r>
              <a:rPr lang="en-GB" sz="2200" dirty="0">
                <a:latin typeface="Arial"/>
                <a:cs typeface="Arial"/>
              </a:rPr>
              <a:t>)</a:t>
            </a:r>
          </a:p>
          <a:p>
            <a:pPr>
              <a:lnSpc>
                <a:spcPct val="100000"/>
              </a:lnSpc>
            </a:pPr>
            <a:r>
              <a:rPr lang="en-GB" sz="2200" dirty="0">
                <a:latin typeface="Arial"/>
                <a:cs typeface="Arial"/>
              </a:rPr>
              <a:t>Dysregulated (</a:t>
            </a:r>
            <a:r>
              <a:rPr lang="en-GB" sz="2200" i="1" dirty="0">
                <a:latin typeface="Arial"/>
                <a:cs typeface="Arial"/>
              </a:rPr>
              <a:t>Mobilised / Immobilised</a:t>
            </a:r>
            <a:r>
              <a:rPr lang="en-GB" sz="2200" dirty="0">
                <a:latin typeface="Arial"/>
                <a:cs typeface="Arial"/>
              </a:rPr>
              <a:t>)</a:t>
            </a:r>
          </a:p>
          <a:p>
            <a:pPr>
              <a:lnSpc>
                <a:spcPct val="100000"/>
              </a:lnSpc>
            </a:pPr>
            <a:r>
              <a:rPr lang="en-GB" sz="2200" dirty="0">
                <a:latin typeface="Arial"/>
                <a:cs typeface="Arial"/>
              </a:rPr>
              <a:t>Crisis (</a:t>
            </a:r>
            <a:r>
              <a:rPr lang="en-GB" sz="2200" i="1" dirty="0">
                <a:latin typeface="Arial"/>
                <a:cs typeface="Arial"/>
              </a:rPr>
              <a:t>Unsafe</a:t>
            </a:r>
            <a:r>
              <a:rPr lang="en-GB" sz="2200" dirty="0">
                <a:latin typeface="Arial"/>
                <a:cs typeface="Arial"/>
              </a:rPr>
              <a: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69801"/>
            <a:ext cx="1296312" cy="1257302"/>
          </a:xfrm>
          <a:prstGeom prst="rect">
            <a:avLst/>
          </a:prstGeom>
        </p:spPr>
      </p:pic>
      <p:pic>
        <p:nvPicPr>
          <p:cNvPr id="9" name="Picture 8">
            <a:extLst>
              <a:ext uri="{FF2B5EF4-FFF2-40B4-BE49-F238E27FC236}">
                <a16:creationId xmlns:a16="http://schemas.microsoft.com/office/drawing/2014/main" id="{4F375DBE-7317-428D-ADD3-75EDDB67A2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2" name="BJPseudoFooter">
            <a:extLst>
              <a:ext uri="{FF2B5EF4-FFF2-40B4-BE49-F238E27FC236}">
                <a16:creationId xmlns:a16="http://schemas.microsoft.com/office/drawing/2014/main" id="{C7AAB18C-234C-406F-B68E-AD927F6C7718}"/>
              </a:ext>
            </a:extLst>
          </p:cNvPr>
          <p:cNvSpPr txBox="1"/>
          <p:nvPr>
            <p:custDataLst>
              <p:tags r:id="rId1"/>
            </p:custDataLst>
          </p:nvPr>
        </p:nvSpPr>
        <p:spPr>
          <a:xfrm>
            <a:off x="127000" y="6611779"/>
            <a:ext cx="1939955" cy="246221"/>
          </a:xfrm>
          <a:prstGeom prst="rect">
            <a:avLst/>
          </a:prstGeom>
          <a:noFill/>
        </p:spPr>
        <p:txBody>
          <a:bodyPr vert="horz" wrap="none" rtlCol="0">
            <a:spAutoFit/>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388300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4" y="569777"/>
            <a:ext cx="7272198" cy="514732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7191" y="952686"/>
            <a:ext cx="4227020" cy="5861354"/>
          </a:xfrm>
          <a:prstGeom prst="rect">
            <a:avLst/>
          </a:prstGeom>
        </p:spPr>
      </p:pic>
      <p:sp>
        <p:nvSpPr>
          <p:cNvPr id="3" name="Footer Placeholder 2">
            <a:extLst>
              <a:ext uri="{FF2B5EF4-FFF2-40B4-BE49-F238E27FC236}">
                <a16:creationId xmlns:a16="http://schemas.microsoft.com/office/drawing/2014/main" id="{4BAB2133-C632-4651-9770-79267DE891BA}"/>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122207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sp>
        <p:nvSpPr>
          <p:cNvPr id="6" name="Title Placeholder 3"/>
          <p:cNvSpPr txBox="1">
            <a:spLocks/>
          </p:cNvSpPr>
          <p:nvPr/>
        </p:nvSpPr>
        <p:spPr>
          <a:xfrm>
            <a:off x="1569930" y="1020362"/>
            <a:ext cx="8229600" cy="96223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Plan for the session</a:t>
            </a:r>
          </a:p>
        </p:txBody>
      </p:sp>
      <p:sp>
        <p:nvSpPr>
          <p:cNvPr id="7" name="Text Placeholder 4"/>
          <p:cNvSpPr txBox="1">
            <a:spLocks/>
          </p:cNvSpPr>
          <p:nvPr/>
        </p:nvSpPr>
        <p:spPr>
          <a:xfrm>
            <a:off x="1569930" y="2230255"/>
            <a:ext cx="8953983" cy="3523773"/>
          </a:xfrm>
          <a:prstGeom prst="rect">
            <a:avLst/>
          </a:prstGeom>
        </p:spPr>
        <p:txBody>
          <a:bodyPr vert="horz" lIns="91440" tIns="45720" rIns="91440" bIns="45720" rtlCol="0">
            <a:normAutofit/>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GB" sz="2000" dirty="0">
                <a:latin typeface="Arial"/>
                <a:cs typeface="Arial"/>
              </a:rPr>
              <a:t>Setting the scene for a Relational Approach</a:t>
            </a:r>
          </a:p>
          <a:p>
            <a:pPr lvl="1">
              <a:lnSpc>
                <a:spcPct val="120000"/>
              </a:lnSpc>
            </a:pPr>
            <a:r>
              <a:rPr lang="en-GB" sz="1700" dirty="0">
                <a:latin typeface="Arial"/>
                <a:cs typeface="Arial"/>
              </a:rPr>
              <a:t>Background to the project and current context</a:t>
            </a:r>
          </a:p>
          <a:p>
            <a:pPr lvl="1">
              <a:lnSpc>
                <a:spcPct val="120000"/>
              </a:lnSpc>
            </a:pPr>
            <a:r>
              <a:rPr lang="en-GB" sz="1700" dirty="0">
                <a:latin typeface="Arial"/>
                <a:cs typeface="Arial"/>
              </a:rPr>
              <a:t>The role relationships play in development, learning and well-being</a:t>
            </a:r>
          </a:p>
          <a:p>
            <a:pPr>
              <a:lnSpc>
                <a:spcPct val="120000"/>
              </a:lnSpc>
            </a:pPr>
            <a:r>
              <a:rPr lang="en-GB" sz="2000" dirty="0">
                <a:latin typeface="Arial"/>
                <a:cs typeface="Arial"/>
              </a:rPr>
              <a:t>The Relational model: A structure for applying relational approaches</a:t>
            </a:r>
          </a:p>
          <a:p>
            <a:pPr lvl="1">
              <a:lnSpc>
                <a:spcPct val="120000"/>
              </a:lnSpc>
            </a:pPr>
            <a:r>
              <a:rPr lang="en-GB" sz="1600" dirty="0">
                <a:latin typeface="Arial"/>
                <a:cs typeface="Arial"/>
              </a:rPr>
              <a:t>Developing Relationships</a:t>
            </a:r>
          </a:p>
          <a:p>
            <a:pPr lvl="1">
              <a:lnSpc>
                <a:spcPct val="120000"/>
              </a:lnSpc>
            </a:pPr>
            <a:r>
              <a:rPr lang="en-GB" sz="1600" dirty="0">
                <a:latin typeface="Arial"/>
                <a:cs typeface="Arial"/>
              </a:rPr>
              <a:t>Responding and Calming</a:t>
            </a:r>
          </a:p>
          <a:p>
            <a:pPr lvl="1">
              <a:lnSpc>
                <a:spcPct val="120000"/>
              </a:lnSpc>
            </a:pPr>
            <a:r>
              <a:rPr lang="en-GB" sz="1600" dirty="0">
                <a:latin typeface="Arial"/>
                <a:cs typeface="Arial"/>
              </a:rPr>
              <a:t>Repairing and Restoring</a:t>
            </a:r>
          </a:p>
          <a:p>
            <a:pPr lvl="1">
              <a:lnSpc>
                <a:spcPct val="120000"/>
              </a:lnSpc>
            </a:pPr>
            <a:r>
              <a:rPr lang="en-GB" sz="1600" dirty="0">
                <a:latin typeface="Arial"/>
                <a:cs typeface="Arial"/>
              </a:rPr>
              <a:t>Relational systems and a relational graduated response</a:t>
            </a:r>
          </a:p>
          <a:p>
            <a:pPr>
              <a:lnSpc>
                <a:spcPct val="120000"/>
              </a:lnSpc>
            </a:pPr>
            <a:r>
              <a:rPr lang="en-GB" sz="2000" dirty="0">
                <a:latin typeface="Arial"/>
                <a:cs typeface="Arial"/>
              </a:rPr>
              <a:t>Challenges, Impact and Future Evaluation</a:t>
            </a:r>
          </a:p>
          <a:p>
            <a:pPr marL="457200" lvl="1" indent="0">
              <a:lnSpc>
                <a:spcPct val="120000"/>
              </a:lnSpc>
              <a:buNone/>
            </a:pPr>
            <a:endParaRPr lang="en-GB" sz="1600" dirty="0">
              <a:latin typeface="Arial"/>
              <a:cs typeface="Arial"/>
            </a:endParaRPr>
          </a:p>
          <a:p>
            <a:pPr marL="0" indent="0">
              <a:lnSpc>
                <a:spcPct val="120000"/>
              </a:lnSpc>
              <a:buNone/>
            </a:pPr>
            <a:endParaRPr lang="en-GB" sz="2000" dirty="0">
              <a:latin typeface="Arial"/>
              <a:cs typeface="Arial"/>
            </a:endParaRPr>
          </a:p>
          <a:p>
            <a:pPr>
              <a:lnSpc>
                <a:spcPct val="100000"/>
              </a:lnSpc>
            </a:pPr>
            <a:endParaRPr lang="en-GB" sz="2000" dirty="0">
              <a:latin typeface="Arial"/>
              <a:cs typeface="Arial"/>
            </a:endParaRPr>
          </a:p>
          <a:p>
            <a:pPr marL="0" indent="0">
              <a:lnSpc>
                <a:spcPct val="100000"/>
              </a:lnSpc>
              <a:buNone/>
            </a:pPr>
            <a:endParaRPr lang="en-GB" sz="2000" dirty="0">
              <a:latin typeface="Arial"/>
              <a:cs typeface="Aria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2" name="Footer Placeholder 1">
            <a:extLst>
              <a:ext uri="{FF2B5EF4-FFF2-40B4-BE49-F238E27FC236}">
                <a16:creationId xmlns:a16="http://schemas.microsoft.com/office/drawing/2014/main" id="{8055A7A1-0A5C-4AF0-A034-22A7057E7EF1}"/>
              </a:ext>
            </a:extLst>
          </p:cNvPr>
          <p:cNvSpPr>
            <a:spLocks noGrp="1"/>
          </p:cNvSpPr>
          <p:nvPr>
            <p:ph type="ftr" sz="quarter" idx="11"/>
            <p:custDataLst>
              <p:tags r:id="rId1"/>
            </p:custDataLst>
          </p:nvPr>
        </p:nvSpPr>
        <p:spPr/>
        <p:txBody>
          <a:bodyPr/>
          <a:lstStyle/>
          <a:p>
            <a:r>
              <a:rPr lang="en-GB" sz="1000" dirty="0" err="1">
                <a:solidFill>
                  <a:srgbClr val="F00000"/>
                </a:solidFill>
                <a:latin typeface="Arial" panose="020B0604020202020204" pitchFamily="34" charset="0"/>
              </a:rPr>
              <a:t>Classification:</a:t>
            </a:r>
            <a:r>
              <a:rPr lang="en-GB" sz="1000" dirty="0" err="1">
                <a:solidFill>
                  <a:srgbClr val="000000"/>
                </a:solidFill>
                <a:latin typeface="Arial" panose="020B0604020202020204" pitchFamily="34" charset="0"/>
              </a:rPr>
              <a:t>UNCLASSIFIED</a:t>
            </a:r>
            <a:r>
              <a:rPr lang="en-GB" sz="100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1974184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4850" y="707642"/>
            <a:ext cx="6266866" cy="6078280"/>
          </a:xfrm>
          <a:prstGeom prst="rect">
            <a:avLst/>
          </a:prstGeom>
        </p:spPr>
      </p:pic>
      <p:sp>
        <p:nvSpPr>
          <p:cNvPr id="7" name="Title Placeholder 3"/>
          <p:cNvSpPr txBox="1">
            <a:spLocks/>
          </p:cNvSpPr>
          <p:nvPr/>
        </p:nvSpPr>
        <p:spPr>
          <a:xfrm>
            <a:off x="366801" y="379885"/>
            <a:ext cx="8229600" cy="514838"/>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The Relational Approach</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1716" y="2423348"/>
            <a:ext cx="2858453" cy="2023684"/>
          </a:xfrm>
          <a:prstGeom prst="rect">
            <a:avLst/>
          </a:prstGeom>
        </p:spPr>
      </p:pic>
      <p:sp>
        <p:nvSpPr>
          <p:cNvPr id="5" name="Footer Placeholder 4">
            <a:extLst>
              <a:ext uri="{FF2B5EF4-FFF2-40B4-BE49-F238E27FC236}">
                <a16:creationId xmlns:a16="http://schemas.microsoft.com/office/drawing/2014/main" id="{0A15743F-78FE-40D8-A297-F8AF984BF422}"/>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1414964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1550" y="879275"/>
            <a:ext cx="4670144" cy="577200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sp>
        <p:nvSpPr>
          <p:cNvPr id="6" name="Title Placeholder 3"/>
          <p:cNvSpPr txBox="1">
            <a:spLocks/>
          </p:cNvSpPr>
          <p:nvPr/>
        </p:nvSpPr>
        <p:spPr>
          <a:xfrm>
            <a:off x="1590260" y="300893"/>
            <a:ext cx="8229600" cy="514838"/>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Repairing and Restoring </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152" y="1970847"/>
            <a:ext cx="3133943" cy="4465124"/>
          </a:xfrm>
          <a:prstGeom prst="rect">
            <a:avLst/>
          </a:prstGeom>
        </p:spPr>
      </p:pic>
      <p:sp>
        <p:nvSpPr>
          <p:cNvPr id="2" name="Footer Placeholder 1">
            <a:extLst>
              <a:ext uri="{FF2B5EF4-FFF2-40B4-BE49-F238E27FC236}">
                <a16:creationId xmlns:a16="http://schemas.microsoft.com/office/drawing/2014/main" id="{255BF849-525A-4316-8E8A-5C0A852053A9}"/>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2330594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sp>
        <p:nvSpPr>
          <p:cNvPr id="7" name="Text Placeholder 4"/>
          <p:cNvSpPr txBox="1">
            <a:spLocks/>
          </p:cNvSpPr>
          <p:nvPr/>
        </p:nvSpPr>
        <p:spPr>
          <a:xfrm>
            <a:off x="1561617" y="2206250"/>
            <a:ext cx="8953983" cy="4086964"/>
          </a:xfrm>
          <a:prstGeom prst="rect">
            <a:avLst/>
          </a:prstGeom>
        </p:spPr>
        <p:txBody>
          <a:bodyPr vert="horz" lIns="91440" tIns="45720" rIns="91440" bIns="45720" rtlCol="0">
            <a:normAutofit/>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endParaRPr lang="en-GB" sz="2000" dirty="0">
              <a:latin typeface="Arial"/>
              <a:cs typeface="Arial"/>
            </a:endParaRPr>
          </a:p>
          <a:p>
            <a:pPr marL="0" indent="0">
              <a:lnSpc>
                <a:spcPct val="100000"/>
              </a:lnSpc>
              <a:buNone/>
            </a:pPr>
            <a:endParaRPr lang="en-GB" sz="2000" dirty="0">
              <a:latin typeface="Arial"/>
              <a:cs typeface="Aria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8" name="Text Placeholder 4"/>
          <p:cNvSpPr txBox="1">
            <a:spLocks/>
          </p:cNvSpPr>
          <p:nvPr/>
        </p:nvSpPr>
        <p:spPr>
          <a:xfrm>
            <a:off x="2440810" y="2038390"/>
            <a:ext cx="7195595" cy="3518348"/>
          </a:xfrm>
          <a:prstGeom prst="rect">
            <a:avLst/>
          </a:prstGeom>
        </p:spPr>
        <p:txBody>
          <a:bodyPr vert="horz" lIns="91440" tIns="45720" rIns="91440" bIns="45720" rtlCol="0">
            <a:normAutofit/>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endParaRPr lang="en-GB" sz="2000" dirty="0">
              <a:latin typeface="Arial"/>
              <a:cs typeface="Arial"/>
            </a:endParaRPr>
          </a:p>
          <a:p>
            <a:pPr marL="0" indent="0">
              <a:lnSpc>
                <a:spcPct val="100000"/>
              </a:lnSpc>
              <a:spcAft>
                <a:spcPts val="600"/>
              </a:spcAft>
              <a:buNone/>
            </a:pPr>
            <a:r>
              <a:rPr lang="en-GB" sz="2000" i="1" dirty="0">
                <a:latin typeface="Arial"/>
                <a:cs typeface="Arial"/>
              </a:rPr>
              <a:t>“Too often we forget that discipline really means to teach, not to punish. A disciple is a student, not a recipient of behavioural consequences”.</a:t>
            </a:r>
          </a:p>
          <a:p>
            <a:pPr marL="0" indent="0">
              <a:lnSpc>
                <a:spcPct val="100000"/>
              </a:lnSpc>
              <a:spcAft>
                <a:spcPts val="600"/>
              </a:spcAft>
              <a:buNone/>
            </a:pPr>
            <a:r>
              <a:rPr lang="en-GB" sz="1600" dirty="0">
                <a:latin typeface="Arial"/>
                <a:cs typeface="Arial"/>
              </a:rPr>
              <a:t>Daniel Siegel and Tina Payne Bryson – The Whole Brain Child. (2012)</a:t>
            </a:r>
          </a:p>
        </p:txBody>
      </p:sp>
      <p:sp>
        <p:nvSpPr>
          <p:cNvPr id="2" name="Footer Placeholder 1">
            <a:extLst>
              <a:ext uri="{FF2B5EF4-FFF2-40B4-BE49-F238E27FC236}">
                <a16:creationId xmlns:a16="http://schemas.microsoft.com/office/drawing/2014/main" id="{36C901FC-0155-48BF-87DD-57A8461954E2}"/>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2886772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sp>
        <p:nvSpPr>
          <p:cNvPr id="7" name="Text Placeholder 4"/>
          <p:cNvSpPr txBox="1">
            <a:spLocks/>
          </p:cNvSpPr>
          <p:nvPr/>
        </p:nvSpPr>
        <p:spPr>
          <a:xfrm>
            <a:off x="1561616" y="2038389"/>
            <a:ext cx="9177267" cy="3969005"/>
          </a:xfrm>
          <a:prstGeom prst="rect">
            <a:avLst/>
          </a:prstGeom>
        </p:spPr>
        <p:txBody>
          <a:bodyPr vert="horz" lIns="91440" tIns="45720" rIns="91440" bIns="45720" rtlCol="0">
            <a:normAutofit fontScale="92500"/>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650"/>
              </a:lnSpc>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Are you okay? </a:t>
            </a:r>
            <a:r>
              <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Checking in / assessing the situation: </a:t>
            </a:r>
          </a:p>
          <a:p>
            <a:pPr lvl="1">
              <a:lnSpc>
                <a:spcPts val="1650"/>
              </a:lnSpc>
            </a:pP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Attuning, validating, showing empathy and judging what happens now*</a:t>
            </a:r>
          </a:p>
          <a:p>
            <a:pPr lvl="1">
              <a:lnSpc>
                <a:spcPts val="1650"/>
              </a:lnSpc>
            </a:pPr>
            <a:endPar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ts val="1650"/>
              </a:lnSpc>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What’s going on? </a:t>
            </a:r>
            <a:r>
              <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Explore what’s happening:</a:t>
            </a:r>
          </a:p>
          <a:p>
            <a:pPr lvl="1">
              <a:lnSpc>
                <a:spcPts val="1650"/>
              </a:lnSpc>
            </a:pP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Describe the behaviour you have noticed from the child</a:t>
            </a:r>
          </a:p>
          <a:p>
            <a:pPr lvl="1">
              <a:lnSpc>
                <a:spcPts val="1650"/>
              </a:lnSpc>
            </a:pP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Wondering aloud, with empathy, what you think might be going on</a:t>
            </a:r>
          </a:p>
          <a:p>
            <a:pPr lvl="1">
              <a:lnSpc>
                <a:spcPts val="1650"/>
              </a:lnSpc>
            </a:pP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Invite the child to contribute their thoughts and feelings</a:t>
            </a:r>
          </a:p>
          <a:p>
            <a:pPr lvl="1">
              <a:lnSpc>
                <a:spcPts val="1650"/>
              </a:lnSpc>
            </a:pP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Share your thoughts and feelings</a:t>
            </a:r>
          </a:p>
          <a:p>
            <a:pPr marL="914400" lvl="1">
              <a:lnSpc>
                <a:spcPts val="1650"/>
              </a:lnSpc>
            </a:pPr>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ts val="1650"/>
              </a:lnSpc>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What do we both need? </a:t>
            </a:r>
            <a:r>
              <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Express what your needs are</a:t>
            </a:r>
          </a:p>
          <a:p>
            <a:pPr lvl="1">
              <a:lnSpc>
                <a:spcPts val="1650"/>
              </a:lnSpc>
            </a:pP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“I need…”</a:t>
            </a:r>
          </a:p>
          <a:p>
            <a:pPr marL="457200" lvl="1" indent="0">
              <a:lnSpc>
                <a:spcPts val="1650"/>
              </a:lnSpc>
              <a:buNone/>
            </a:pPr>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ts val="1650"/>
              </a:lnSpc>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What are we going to do now? </a:t>
            </a:r>
            <a:r>
              <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Explore what is going to help to get things back on track</a:t>
            </a:r>
          </a:p>
          <a:p>
            <a:pPr lvl="1">
              <a:lnSpc>
                <a:spcPts val="1650"/>
              </a:lnSpc>
            </a:pP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“I need you to…” / “Would you be willing to…”</a:t>
            </a:r>
          </a:p>
          <a:p>
            <a:pPr marL="628650" lvl="1" indent="0">
              <a:lnSpc>
                <a:spcPts val="1650"/>
              </a:lnSpc>
              <a:buNone/>
            </a:pPr>
            <a:endPar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ts val="1650"/>
              </a:lnSpc>
            </a:pPr>
            <a:endPar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8" name="Title Placeholder 3"/>
          <p:cNvSpPr txBox="1">
            <a:spLocks/>
          </p:cNvSpPr>
          <p:nvPr/>
        </p:nvSpPr>
        <p:spPr>
          <a:xfrm>
            <a:off x="1076511" y="1123746"/>
            <a:ext cx="8229600" cy="514838"/>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Conversations to support de-escalation  </a:t>
            </a:r>
          </a:p>
        </p:txBody>
      </p:sp>
      <p:sp>
        <p:nvSpPr>
          <p:cNvPr id="2" name="Footer Placeholder 1">
            <a:extLst>
              <a:ext uri="{FF2B5EF4-FFF2-40B4-BE49-F238E27FC236}">
                <a16:creationId xmlns:a16="http://schemas.microsoft.com/office/drawing/2014/main" id="{4D2D313A-7EC8-4DA8-98C0-18A473B12595}"/>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1359245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sp>
        <p:nvSpPr>
          <p:cNvPr id="6" name="Title Placeholder 3"/>
          <p:cNvSpPr txBox="1">
            <a:spLocks/>
          </p:cNvSpPr>
          <p:nvPr/>
        </p:nvSpPr>
        <p:spPr>
          <a:xfrm>
            <a:off x="1522935" y="1285493"/>
            <a:ext cx="8229600" cy="514838"/>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Reparative conversations following conflict</a:t>
            </a:r>
          </a:p>
        </p:txBody>
      </p:sp>
      <p:sp>
        <p:nvSpPr>
          <p:cNvPr id="7" name="Text Placeholder 4"/>
          <p:cNvSpPr txBox="1">
            <a:spLocks/>
          </p:cNvSpPr>
          <p:nvPr/>
        </p:nvSpPr>
        <p:spPr>
          <a:xfrm>
            <a:off x="1715298" y="2438196"/>
            <a:ext cx="7195595" cy="3518348"/>
          </a:xfrm>
          <a:prstGeom prst="rect">
            <a:avLst/>
          </a:prstGeom>
        </p:spPr>
        <p:txBody>
          <a:bodyPr vert="horz" lIns="91440" tIns="45720" rIns="91440" bIns="45720" rtlCol="0">
            <a:normAutofit lnSpcReduction="10000"/>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GB" sz="2000" dirty="0">
                <a:latin typeface="Arial"/>
                <a:cs typeface="Arial"/>
              </a:rPr>
              <a:t>A conversation / an exploration </a:t>
            </a:r>
          </a:p>
          <a:p>
            <a:pPr>
              <a:lnSpc>
                <a:spcPct val="100000"/>
              </a:lnSpc>
            </a:pPr>
            <a:r>
              <a:rPr lang="en-GB" sz="2000" dirty="0">
                <a:latin typeface="Arial"/>
                <a:cs typeface="Arial"/>
              </a:rPr>
              <a:t>Sharing our stories, feeling heard</a:t>
            </a:r>
          </a:p>
          <a:p>
            <a:pPr>
              <a:lnSpc>
                <a:spcPct val="100000"/>
              </a:lnSpc>
            </a:pPr>
            <a:r>
              <a:rPr lang="en-GB" sz="2000" dirty="0">
                <a:latin typeface="Arial"/>
                <a:cs typeface="Arial"/>
              </a:rPr>
              <a:t>Making sense of what happened</a:t>
            </a:r>
          </a:p>
          <a:p>
            <a:pPr>
              <a:lnSpc>
                <a:spcPct val="100000"/>
              </a:lnSpc>
            </a:pPr>
            <a:r>
              <a:rPr lang="en-GB" sz="2000" dirty="0">
                <a:latin typeface="Arial"/>
                <a:cs typeface="Arial"/>
              </a:rPr>
              <a:t>Understanding each other and each others needs</a:t>
            </a:r>
          </a:p>
          <a:p>
            <a:pPr>
              <a:lnSpc>
                <a:spcPct val="100000"/>
              </a:lnSpc>
            </a:pPr>
            <a:r>
              <a:rPr lang="en-GB" sz="2000" dirty="0">
                <a:latin typeface="Arial"/>
                <a:cs typeface="Arial"/>
              </a:rPr>
              <a:t>Working out together what needs to happen to repair</a:t>
            </a:r>
          </a:p>
          <a:p>
            <a:pPr>
              <a:lnSpc>
                <a:spcPct val="100000"/>
              </a:lnSpc>
            </a:pPr>
            <a:endParaRPr lang="en-GB" sz="2000" dirty="0">
              <a:latin typeface="Arial"/>
              <a:cs typeface="Arial"/>
            </a:endParaRPr>
          </a:p>
          <a:p>
            <a:pPr>
              <a:lnSpc>
                <a:spcPct val="100000"/>
              </a:lnSpc>
            </a:pPr>
            <a:r>
              <a:rPr lang="en-GB" sz="2000" dirty="0">
                <a:latin typeface="Arial"/>
                <a:cs typeface="Arial"/>
              </a:rPr>
              <a:t>Consider:</a:t>
            </a:r>
          </a:p>
          <a:p>
            <a:pPr lvl="1"/>
            <a:r>
              <a:rPr lang="en-GB" sz="1600" dirty="0">
                <a:latin typeface="Arial"/>
                <a:cs typeface="Arial"/>
              </a:rPr>
              <a:t>Who is best placed to support this conversation?</a:t>
            </a:r>
          </a:p>
          <a:p>
            <a:pPr lvl="1"/>
            <a:r>
              <a:rPr lang="en-GB" sz="1600" dirty="0">
                <a:latin typeface="Arial"/>
                <a:cs typeface="Arial"/>
              </a:rPr>
              <a:t>When is the best time to do it?</a:t>
            </a:r>
          </a:p>
          <a:p>
            <a:pPr lvl="1"/>
            <a:r>
              <a:rPr lang="en-GB" sz="1600" dirty="0">
                <a:latin typeface="Arial"/>
                <a:cs typeface="Arial"/>
              </a:rPr>
              <a:t>Where is the best place to do this?</a:t>
            </a:r>
          </a:p>
          <a:p>
            <a:pPr marL="0" indent="0">
              <a:lnSpc>
                <a:spcPct val="100000"/>
              </a:lnSpc>
              <a:buNone/>
            </a:pPr>
            <a:endParaRPr lang="en-GB" sz="2000" dirty="0">
              <a:latin typeface="Arial"/>
              <a:cs typeface="Aria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2" name="Footer Placeholder 1">
            <a:extLst>
              <a:ext uri="{FF2B5EF4-FFF2-40B4-BE49-F238E27FC236}">
                <a16:creationId xmlns:a16="http://schemas.microsoft.com/office/drawing/2014/main" id="{D8D9F419-D796-4BAC-84B3-A316D1375652}"/>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1306716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sp>
        <p:nvSpPr>
          <p:cNvPr id="6" name="Title Placeholder 3"/>
          <p:cNvSpPr txBox="1">
            <a:spLocks/>
          </p:cNvSpPr>
          <p:nvPr/>
        </p:nvSpPr>
        <p:spPr>
          <a:xfrm>
            <a:off x="1522935" y="1285493"/>
            <a:ext cx="8229600" cy="514838"/>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Restorative Questions / Prompts</a:t>
            </a:r>
          </a:p>
        </p:txBody>
      </p:sp>
      <p:sp>
        <p:nvSpPr>
          <p:cNvPr id="7" name="Text Placeholder 4"/>
          <p:cNvSpPr txBox="1">
            <a:spLocks/>
          </p:cNvSpPr>
          <p:nvPr/>
        </p:nvSpPr>
        <p:spPr>
          <a:xfrm>
            <a:off x="2160972" y="2136734"/>
            <a:ext cx="7195595" cy="3726184"/>
          </a:xfrm>
          <a:prstGeom prst="rect">
            <a:avLst/>
          </a:prstGeom>
        </p:spPr>
        <p:txBody>
          <a:bodyPr vert="horz" lIns="91440" tIns="45720" rIns="91440" bIns="45720" rtlCol="0">
            <a:normAutofit/>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GB" sz="2000" dirty="0">
                <a:latin typeface="Arial"/>
                <a:cs typeface="Arial"/>
              </a:rPr>
              <a:t>What Happened?</a:t>
            </a:r>
          </a:p>
          <a:p>
            <a:pPr>
              <a:lnSpc>
                <a:spcPct val="100000"/>
              </a:lnSpc>
            </a:pPr>
            <a:r>
              <a:rPr lang="en-GB" sz="2000" dirty="0">
                <a:latin typeface="Arial"/>
                <a:cs typeface="Arial"/>
              </a:rPr>
              <a:t>What were you thinking? And since?</a:t>
            </a:r>
          </a:p>
          <a:p>
            <a:pPr>
              <a:lnSpc>
                <a:spcPct val="100000"/>
              </a:lnSpc>
            </a:pPr>
            <a:r>
              <a:rPr lang="en-GB" sz="2000" dirty="0">
                <a:latin typeface="Arial"/>
                <a:cs typeface="Arial"/>
              </a:rPr>
              <a:t>How were you feeling? And since?</a:t>
            </a:r>
          </a:p>
          <a:p>
            <a:pPr>
              <a:lnSpc>
                <a:spcPct val="100000"/>
              </a:lnSpc>
            </a:pPr>
            <a:endParaRPr lang="en-GB" sz="2000" dirty="0">
              <a:latin typeface="Arial"/>
              <a:cs typeface="Arial"/>
            </a:endParaRPr>
          </a:p>
          <a:p>
            <a:pPr>
              <a:lnSpc>
                <a:spcPct val="100000"/>
              </a:lnSpc>
            </a:pPr>
            <a:r>
              <a:rPr lang="en-GB" sz="2000" dirty="0">
                <a:latin typeface="Arial"/>
                <a:cs typeface="Arial"/>
              </a:rPr>
              <a:t>How has it affected you? Who else has been affected and how?</a:t>
            </a:r>
          </a:p>
          <a:p>
            <a:pPr>
              <a:lnSpc>
                <a:spcPct val="100000"/>
              </a:lnSpc>
            </a:pPr>
            <a:endParaRPr lang="en-GB" sz="2000" dirty="0">
              <a:latin typeface="Arial"/>
              <a:cs typeface="Arial"/>
            </a:endParaRPr>
          </a:p>
          <a:p>
            <a:pPr>
              <a:lnSpc>
                <a:spcPct val="100000"/>
              </a:lnSpc>
            </a:pPr>
            <a:r>
              <a:rPr lang="en-GB" sz="2000" dirty="0">
                <a:latin typeface="Arial"/>
                <a:cs typeface="Arial"/>
              </a:rPr>
              <a:t>What do you need and what needs to happen now so that harm can be repaired? What do you think might make things better?</a:t>
            </a:r>
          </a:p>
          <a:p>
            <a:pPr>
              <a:lnSpc>
                <a:spcPct val="100000"/>
              </a:lnSpc>
            </a:pPr>
            <a:endParaRPr lang="en-GB" sz="2000" dirty="0">
              <a:latin typeface="Arial"/>
              <a:cs typeface="Aria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2" name="Footer Placeholder 1">
            <a:extLst>
              <a:ext uri="{FF2B5EF4-FFF2-40B4-BE49-F238E27FC236}">
                <a16:creationId xmlns:a16="http://schemas.microsoft.com/office/drawing/2014/main" id="{D8D9F419-D796-4BAC-84B3-A316D1375652}"/>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3029585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2" name="Footer Placeholder 1">
            <a:extLst>
              <a:ext uri="{FF2B5EF4-FFF2-40B4-BE49-F238E27FC236}">
                <a16:creationId xmlns:a16="http://schemas.microsoft.com/office/drawing/2014/main" id="{264DCD30-CBCA-4C36-9CE9-2248538D0142}"/>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pic>
        <p:nvPicPr>
          <p:cNvPr id="6" name="Picture 5">
            <a:extLst>
              <a:ext uri="{FF2B5EF4-FFF2-40B4-BE49-F238E27FC236}">
                <a16:creationId xmlns:a16="http://schemas.microsoft.com/office/drawing/2014/main" id="{5489D0D5-0497-44EB-BF87-5F5BCBF66D74}"/>
              </a:ext>
            </a:extLst>
          </p:cNvPr>
          <p:cNvPicPr>
            <a:picLocks noChangeAspect="1"/>
          </p:cNvPicPr>
          <p:nvPr/>
        </p:nvPicPr>
        <p:blipFill>
          <a:blip r:embed="rId6"/>
          <a:stretch>
            <a:fillRect/>
          </a:stretch>
        </p:blipFill>
        <p:spPr>
          <a:xfrm>
            <a:off x="468726" y="226504"/>
            <a:ext cx="11242482" cy="6280204"/>
          </a:xfrm>
          <a:prstGeom prst="rect">
            <a:avLst/>
          </a:prstGeom>
        </p:spPr>
      </p:pic>
    </p:spTree>
    <p:extLst>
      <p:ext uri="{BB962C8B-B14F-4D97-AF65-F5344CB8AC3E}">
        <p14:creationId xmlns:p14="http://schemas.microsoft.com/office/powerpoint/2010/main" val="2874302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2" name="Footer Placeholder 1">
            <a:extLst>
              <a:ext uri="{FF2B5EF4-FFF2-40B4-BE49-F238E27FC236}">
                <a16:creationId xmlns:a16="http://schemas.microsoft.com/office/drawing/2014/main" id="{264DCD30-CBCA-4C36-9CE9-2248538D0142}"/>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pic>
        <p:nvPicPr>
          <p:cNvPr id="5" name="Picture 4">
            <a:extLst>
              <a:ext uri="{FF2B5EF4-FFF2-40B4-BE49-F238E27FC236}">
                <a16:creationId xmlns:a16="http://schemas.microsoft.com/office/drawing/2014/main" id="{4B98D729-8CCA-4D84-A700-973E5D4FFFDD}"/>
              </a:ext>
            </a:extLst>
          </p:cNvPr>
          <p:cNvPicPr>
            <a:picLocks noChangeAspect="1"/>
          </p:cNvPicPr>
          <p:nvPr/>
        </p:nvPicPr>
        <p:blipFill>
          <a:blip r:embed="rId6"/>
          <a:stretch>
            <a:fillRect/>
          </a:stretch>
        </p:blipFill>
        <p:spPr>
          <a:xfrm>
            <a:off x="337037" y="310545"/>
            <a:ext cx="11377073" cy="6228367"/>
          </a:xfrm>
          <a:prstGeom prst="rect">
            <a:avLst/>
          </a:prstGeom>
        </p:spPr>
      </p:pic>
    </p:spTree>
    <p:extLst>
      <p:ext uri="{BB962C8B-B14F-4D97-AF65-F5344CB8AC3E}">
        <p14:creationId xmlns:p14="http://schemas.microsoft.com/office/powerpoint/2010/main" val="2502007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8" name="Title Placeholder 3"/>
          <p:cNvSpPr txBox="1">
            <a:spLocks/>
          </p:cNvSpPr>
          <p:nvPr/>
        </p:nvSpPr>
        <p:spPr>
          <a:xfrm>
            <a:off x="744071" y="664382"/>
            <a:ext cx="8404460" cy="101201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Repairing </a:t>
            </a:r>
          </a:p>
          <a:p>
            <a:r>
              <a:rPr lang="en-GB" sz="3000" b="1" dirty="0">
                <a:solidFill>
                  <a:srgbClr val="0C499C"/>
                </a:solidFill>
                <a:latin typeface="Arial"/>
                <a:cs typeface="Arial"/>
              </a:rPr>
              <a:t>Relationships</a:t>
            </a:r>
          </a:p>
        </p:txBody>
      </p:sp>
      <p:pic>
        <p:nvPicPr>
          <p:cNvPr id="3" name="Picture 2"/>
          <p:cNvPicPr>
            <a:picLocks noChangeAspect="1"/>
          </p:cNvPicPr>
          <p:nvPr/>
        </p:nvPicPr>
        <p:blipFill>
          <a:blip r:embed="rId6"/>
          <a:stretch>
            <a:fillRect/>
          </a:stretch>
        </p:blipFill>
        <p:spPr>
          <a:xfrm>
            <a:off x="4098808" y="582706"/>
            <a:ext cx="4209445" cy="5987573"/>
          </a:xfrm>
          <a:prstGeom prst="rect">
            <a:avLst/>
          </a:prstGeom>
        </p:spPr>
      </p:pic>
      <p:sp>
        <p:nvSpPr>
          <p:cNvPr id="2" name="Footer Placeholder 1">
            <a:extLst>
              <a:ext uri="{FF2B5EF4-FFF2-40B4-BE49-F238E27FC236}">
                <a16:creationId xmlns:a16="http://schemas.microsoft.com/office/drawing/2014/main" id="{1070C95A-3FA4-493D-8796-9EC8558B417D}"/>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939329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970" y="5024804"/>
            <a:ext cx="972234" cy="942977"/>
          </a:xfrm>
          <a:prstGeom prst="rect">
            <a:avLst/>
          </a:prstGeom>
        </p:spPr>
      </p:pic>
      <p:sp>
        <p:nvSpPr>
          <p:cNvPr id="6" name="Title Placeholder 3"/>
          <p:cNvSpPr txBox="1">
            <a:spLocks/>
          </p:cNvSpPr>
          <p:nvPr/>
        </p:nvSpPr>
        <p:spPr>
          <a:xfrm>
            <a:off x="2666201" y="1821371"/>
            <a:ext cx="6172200" cy="386129"/>
          </a:xfrm>
          <a:prstGeom prst="rect">
            <a:avLst/>
          </a:prstGeom>
        </p:spPr>
        <p:txBody>
          <a:bodyPr vert="horz" lIns="68580" tIns="34290" rIns="68580" bIns="34290" rtlCol="0" anchor="ctr">
            <a:normAutofit fontScale="92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defTabSz="342900"/>
            <a:r>
              <a:rPr lang="en-GB" sz="2250" b="1" dirty="0">
                <a:solidFill>
                  <a:srgbClr val="0C499C"/>
                </a:solidFill>
                <a:latin typeface="Arial"/>
                <a:cs typeface="Arial"/>
              </a:rPr>
              <a:t>The Relational Approach in Practice</a:t>
            </a:r>
          </a:p>
        </p:txBody>
      </p:sp>
      <p:sp>
        <p:nvSpPr>
          <p:cNvPr id="7" name="Text Placeholder 4"/>
          <p:cNvSpPr txBox="1">
            <a:spLocks/>
          </p:cNvSpPr>
          <p:nvPr/>
        </p:nvSpPr>
        <p:spPr>
          <a:xfrm>
            <a:off x="2695213" y="2361830"/>
            <a:ext cx="5396696" cy="2638761"/>
          </a:xfrm>
          <a:prstGeom prst="rect">
            <a:avLst/>
          </a:prstGeom>
        </p:spPr>
        <p:txBody>
          <a:bodyPr vert="horz" lIns="68580" tIns="34290" rIns="68580" bIns="34290" rtlCol="0">
            <a:normAutofit fontScale="92500"/>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lnSpc>
                <a:spcPct val="100000"/>
              </a:lnSpc>
              <a:spcBef>
                <a:spcPts val="450"/>
              </a:spcBef>
              <a:buNone/>
            </a:pPr>
            <a:r>
              <a:rPr lang="en-GB" sz="1500" dirty="0">
                <a:solidFill>
                  <a:prstClr val="black"/>
                </a:solidFill>
                <a:latin typeface="Arial"/>
                <a:cs typeface="Arial"/>
              </a:rPr>
              <a:t>The second half of the guidance is about putting this work into practice, both universally and as a targeted approach. This includes sections on:</a:t>
            </a:r>
          </a:p>
          <a:p>
            <a:pPr marL="0" indent="0" defTabSz="342900">
              <a:lnSpc>
                <a:spcPct val="100000"/>
              </a:lnSpc>
              <a:spcBef>
                <a:spcPts val="450"/>
              </a:spcBef>
              <a:buNone/>
            </a:pPr>
            <a:endParaRPr lang="en-GB" sz="1500" dirty="0">
              <a:solidFill>
                <a:prstClr val="black"/>
              </a:solidFill>
              <a:latin typeface="Arial"/>
              <a:cs typeface="Arial"/>
            </a:endParaRPr>
          </a:p>
          <a:p>
            <a:pPr marL="214313" indent="-214313" defTabSz="342900">
              <a:lnSpc>
                <a:spcPct val="100000"/>
              </a:lnSpc>
              <a:spcBef>
                <a:spcPts val="450"/>
              </a:spcBef>
            </a:pPr>
            <a:r>
              <a:rPr lang="en-GB" sz="1500" dirty="0">
                <a:solidFill>
                  <a:prstClr val="black"/>
                </a:solidFill>
                <a:latin typeface="Arial"/>
                <a:cs typeface="Arial"/>
              </a:rPr>
              <a:t>Relationships in the classroom – includes Relational skills and interactions as well as supporting processes and systems </a:t>
            </a:r>
          </a:p>
          <a:p>
            <a:pPr marL="214313" indent="-214313" defTabSz="342900">
              <a:lnSpc>
                <a:spcPct val="100000"/>
              </a:lnSpc>
              <a:spcBef>
                <a:spcPts val="450"/>
              </a:spcBef>
            </a:pPr>
            <a:r>
              <a:rPr lang="en-GB" sz="1500" dirty="0">
                <a:solidFill>
                  <a:prstClr val="black"/>
                </a:solidFill>
                <a:latin typeface="Arial"/>
                <a:cs typeface="Arial"/>
              </a:rPr>
              <a:t>A graduated response – includes a description of the assess, plan, do, review process.</a:t>
            </a:r>
          </a:p>
          <a:p>
            <a:pPr marL="214313" indent="-214313" defTabSz="342900">
              <a:lnSpc>
                <a:spcPct val="100000"/>
              </a:lnSpc>
              <a:spcBef>
                <a:spcPts val="450"/>
              </a:spcBef>
            </a:pPr>
            <a:r>
              <a:rPr lang="en-GB" sz="1500" dirty="0">
                <a:solidFill>
                  <a:prstClr val="black"/>
                </a:solidFill>
                <a:latin typeface="Arial"/>
                <a:cs typeface="Arial"/>
              </a:rPr>
              <a:t>Further supporting tools, frameworks and documents – including an amendable Relational Audit Tool for whole school use.</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98" y="1072251"/>
            <a:ext cx="1309425" cy="407469"/>
          </a:xfrm>
          <a:prstGeom prst="rect">
            <a:avLst/>
          </a:prstGeom>
        </p:spPr>
      </p:pic>
      <p:sp>
        <p:nvSpPr>
          <p:cNvPr id="5" name="Footer Placeholder 4"/>
          <p:cNvSpPr>
            <a:spLocks noGrp="1"/>
          </p:cNvSpPr>
          <p:nvPr>
            <p:ph type="ftr" sz="quarter" idx="11"/>
            <p:custDataLst>
              <p:tags r:id="rId1"/>
            </p:custDataLst>
          </p:nvPr>
        </p:nvSpPr>
        <p:spPr/>
        <p:txBody>
          <a:bodyPr/>
          <a:lstStyle/>
          <a:p>
            <a:r>
              <a:rPr lang="en-GB"/>
              <a:t>Classification:</a:t>
            </a:r>
            <a:r>
              <a:rPr lang="en-GB">
                <a:solidFill>
                  <a:srgbClr val="000000"/>
                </a:solidFill>
              </a:rPr>
              <a:t>UNCLASSIFIED </a:t>
            </a:r>
          </a:p>
        </p:txBody>
      </p:sp>
    </p:spTree>
    <p:extLst>
      <p:ext uri="{BB962C8B-B14F-4D97-AF65-F5344CB8AC3E}">
        <p14:creationId xmlns:p14="http://schemas.microsoft.com/office/powerpoint/2010/main" val="1186123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sp>
        <p:nvSpPr>
          <p:cNvPr id="6" name="Title Placeholder 3"/>
          <p:cNvSpPr txBox="1">
            <a:spLocks/>
          </p:cNvSpPr>
          <p:nvPr/>
        </p:nvSpPr>
        <p:spPr>
          <a:xfrm>
            <a:off x="1522935" y="1285493"/>
            <a:ext cx="8229600" cy="51483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lvl="0" defTabSz="914400">
              <a:spcBef>
                <a:spcPts val="0"/>
              </a:spcBef>
            </a:pPr>
            <a:r>
              <a:rPr lang="en-GB" sz="2800" b="1" dirty="0">
                <a:solidFill>
                  <a:srgbClr val="0C499C"/>
                </a:solidFill>
                <a:latin typeface="Arial"/>
                <a:ea typeface="+mn-ea"/>
                <a:cs typeface="Arial"/>
              </a:rPr>
              <a:t>Why do we need Relational Practice and Policies</a:t>
            </a:r>
          </a:p>
        </p:txBody>
      </p:sp>
      <p:sp>
        <p:nvSpPr>
          <p:cNvPr id="7" name="Text Placeholder 4"/>
          <p:cNvSpPr txBox="1">
            <a:spLocks/>
          </p:cNvSpPr>
          <p:nvPr/>
        </p:nvSpPr>
        <p:spPr>
          <a:xfrm>
            <a:off x="1561617" y="2006105"/>
            <a:ext cx="8121879" cy="3518348"/>
          </a:xfrm>
          <a:prstGeom prst="rect">
            <a:avLst/>
          </a:prstGeom>
        </p:spPr>
        <p:txBody>
          <a:bodyPr vert="horz" lIns="91440" tIns="45720" rIns="91440" bIns="45720" rtlCol="0">
            <a:normAutofit lnSpcReduction="10000"/>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endParaRPr lang="en-GB" sz="2000" dirty="0">
              <a:latin typeface="Arial"/>
              <a:cs typeface="Arial"/>
            </a:endParaRPr>
          </a:p>
          <a:p>
            <a:pPr defTabSz="914400">
              <a:lnSpc>
                <a:spcPct val="100000"/>
              </a:lnSpc>
              <a:spcBef>
                <a:spcPts val="0"/>
              </a:spcBef>
              <a:buClrTx/>
            </a:pPr>
            <a:r>
              <a:rPr lang="en-GB" sz="2000" dirty="0">
                <a:solidFill>
                  <a:prstClr val="black"/>
                </a:solidFill>
                <a:latin typeface="Arial" panose="020B0604020202020204" pitchFamily="34" charset="0"/>
                <a:cs typeface="Arial" panose="020B0604020202020204" pitchFamily="34" charset="0"/>
              </a:rPr>
              <a:t>Up to date research in the fields of neuroscience and psychology has led to a greater understanding of behaviour.</a:t>
            </a:r>
          </a:p>
          <a:p>
            <a:pPr defTabSz="914400">
              <a:lnSpc>
                <a:spcPct val="100000"/>
              </a:lnSpc>
              <a:spcBef>
                <a:spcPts val="0"/>
              </a:spcBef>
              <a:buClrTx/>
            </a:pPr>
            <a:endParaRPr lang="en-GB" sz="2000" dirty="0">
              <a:solidFill>
                <a:prstClr val="black"/>
              </a:solidFill>
              <a:latin typeface="Arial" panose="020B0604020202020204" pitchFamily="34" charset="0"/>
              <a:cs typeface="Arial" panose="020B0604020202020204" pitchFamily="34" charset="0"/>
            </a:endParaRPr>
          </a:p>
          <a:p>
            <a:pPr defTabSz="914400">
              <a:lnSpc>
                <a:spcPct val="100000"/>
              </a:lnSpc>
              <a:spcBef>
                <a:spcPts val="0"/>
              </a:spcBef>
              <a:buClrTx/>
            </a:pPr>
            <a:r>
              <a:rPr lang="en-GB" sz="2000" dirty="0">
                <a:solidFill>
                  <a:prstClr val="black"/>
                </a:solidFill>
                <a:latin typeface="Arial" panose="020B0604020202020204" pitchFamily="34" charset="0"/>
                <a:cs typeface="Arial" panose="020B0604020202020204" pitchFamily="34" charset="0"/>
              </a:rPr>
              <a:t>Analysis of behavioural management practice and systems has led to the development of recommended evidence based practice.</a:t>
            </a:r>
          </a:p>
          <a:p>
            <a:pPr defTabSz="914400">
              <a:lnSpc>
                <a:spcPct val="100000"/>
              </a:lnSpc>
              <a:spcBef>
                <a:spcPts val="0"/>
              </a:spcBef>
              <a:buClrTx/>
            </a:pPr>
            <a:endParaRPr lang="en-GB" sz="2000" dirty="0">
              <a:solidFill>
                <a:prstClr val="black"/>
              </a:solidFill>
              <a:latin typeface="Arial" panose="020B0604020202020204" pitchFamily="34" charset="0"/>
              <a:cs typeface="Arial" panose="020B0604020202020204" pitchFamily="34" charset="0"/>
            </a:endParaRPr>
          </a:p>
          <a:p>
            <a:pPr defTabSz="914400">
              <a:lnSpc>
                <a:spcPct val="100000"/>
              </a:lnSpc>
              <a:spcBef>
                <a:spcPts val="0"/>
              </a:spcBef>
              <a:buClrTx/>
            </a:pPr>
            <a:r>
              <a:rPr lang="en-GB" sz="2000" dirty="0">
                <a:solidFill>
                  <a:prstClr val="black"/>
                </a:solidFill>
                <a:latin typeface="Arial" panose="020B0604020202020204" pitchFamily="34" charset="0"/>
                <a:cs typeface="Arial" panose="020B0604020202020204" pitchFamily="34" charset="0"/>
              </a:rPr>
              <a:t>Reviews of exclusion highlight long term trends of those most vulnerable to exclusion and the short and long-term impact.</a:t>
            </a:r>
          </a:p>
          <a:p>
            <a:pPr defTabSz="914400">
              <a:lnSpc>
                <a:spcPct val="100000"/>
              </a:lnSpc>
              <a:spcBef>
                <a:spcPts val="0"/>
              </a:spcBef>
              <a:buClrTx/>
            </a:pPr>
            <a:endParaRPr lang="en-GB" sz="2000" dirty="0">
              <a:solidFill>
                <a:prstClr val="black"/>
              </a:solidFill>
              <a:latin typeface="Arial" panose="020B0604020202020204" pitchFamily="34" charset="0"/>
              <a:cs typeface="Arial" panose="020B0604020202020204" pitchFamily="34" charset="0"/>
            </a:endParaRPr>
          </a:p>
          <a:p>
            <a:pPr defTabSz="914400">
              <a:lnSpc>
                <a:spcPct val="100000"/>
              </a:lnSpc>
              <a:spcBef>
                <a:spcPts val="0"/>
              </a:spcBef>
              <a:buClrTx/>
            </a:pPr>
            <a:r>
              <a:rPr lang="en-GB" sz="2000" dirty="0">
                <a:solidFill>
                  <a:prstClr val="black"/>
                </a:solidFill>
                <a:latin typeface="Arial" panose="020B0604020202020204" pitchFamily="34" charset="0"/>
                <a:cs typeface="Arial" panose="020B0604020202020204" pitchFamily="34" charset="0"/>
              </a:rPr>
              <a:t>Previous work on supporting children vulnerable to exclusion highlighted the need for a more universal approach</a:t>
            </a:r>
            <a:endParaRPr lang="en-GB" sz="2000" dirty="0">
              <a:latin typeface="Arial"/>
              <a:cs typeface="Aria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2" name="Footer Placeholder 1">
            <a:extLst>
              <a:ext uri="{FF2B5EF4-FFF2-40B4-BE49-F238E27FC236}">
                <a16:creationId xmlns:a16="http://schemas.microsoft.com/office/drawing/2014/main" id="{A1F6CCE6-2AD7-4FC7-B623-9215FE26A24F}"/>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1321150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970" y="5024804"/>
            <a:ext cx="972234" cy="94297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98" y="1072251"/>
            <a:ext cx="1309425" cy="407469"/>
          </a:xfrm>
          <a:prstGeom prst="rect">
            <a:avLst/>
          </a:prstGeom>
        </p:spPr>
      </p:pic>
      <p:sp>
        <p:nvSpPr>
          <p:cNvPr id="12" name="Title Placeholder 3"/>
          <p:cNvSpPr txBox="1">
            <a:spLocks/>
          </p:cNvSpPr>
          <p:nvPr/>
        </p:nvSpPr>
        <p:spPr>
          <a:xfrm>
            <a:off x="1811635" y="1013479"/>
            <a:ext cx="6172200" cy="386129"/>
          </a:xfrm>
          <a:prstGeom prst="rect">
            <a:avLst/>
          </a:prstGeom>
        </p:spPr>
        <p:txBody>
          <a:bodyPr vert="horz" lIns="68580" tIns="34290" rIns="68580" bIns="34290" rtlCol="0" anchor="ctr">
            <a:normAutofit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defTabSz="342900"/>
            <a:r>
              <a:rPr lang="en-GB" sz="2250" b="1" dirty="0">
                <a:solidFill>
                  <a:srgbClr val="0C499C"/>
                </a:solidFill>
                <a:latin typeface="Arial"/>
                <a:cs typeface="Arial"/>
              </a:rPr>
              <a:t>In the classroom</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4767" y="1266950"/>
            <a:ext cx="3681474" cy="4626989"/>
          </a:xfrm>
          <a:prstGeom prst="rect">
            <a:avLst/>
          </a:prstGeom>
        </p:spPr>
      </p:pic>
      <p:sp>
        <p:nvSpPr>
          <p:cNvPr id="6" name="Footer Placeholder 5"/>
          <p:cNvSpPr>
            <a:spLocks noGrp="1"/>
          </p:cNvSpPr>
          <p:nvPr>
            <p:ph type="ftr" sz="quarter" idx="11"/>
            <p:custDataLst>
              <p:tags r:id="rId1"/>
            </p:custDataLst>
          </p:nvPr>
        </p:nvSpPr>
        <p:spPr/>
        <p:txBody>
          <a:bodyPr/>
          <a:lstStyle/>
          <a:p>
            <a:r>
              <a:rPr lang="en-GB"/>
              <a:t>Classification:</a:t>
            </a:r>
            <a:r>
              <a:rPr lang="en-GB">
                <a:solidFill>
                  <a:srgbClr val="000000"/>
                </a:solidFill>
              </a:rPr>
              <a:t>UNCLASSIFIED </a:t>
            </a:r>
          </a:p>
        </p:txBody>
      </p:sp>
    </p:spTree>
    <p:extLst>
      <p:ext uri="{BB962C8B-B14F-4D97-AF65-F5344CB8AC3E}">
        <p14:creationId xmlns:p14="http://schemas.microsoft.com/office/powerpoint/2010/main" val="900765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970" y="5024804"/>
            <a:ext cx="972234" cy="94297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98" y="1072251"/>
            <a:ext cx="1309425" cy="407469"/>
          </a:xfrm>
          <a:prstGeom prst="rect">
            <a:avLst/>
          </a:prstGeom>
        </p:spPr>
      </p:pic>
      <p:sp>
        <p:nvSpPr>
          <p:cNvPr id="12" name="Title Placeholder 3"/>
          <p:cNvSpPr txBox="1">
            <a:spLocks/>
          </p:cNvSpPr>
          <p:nvPr/>
        </p:nvSpPr>
        <p:spPr>
          <a:xfrm>
            <a:off x="1811635" y="1013479"/>
            <a:ext cx="6172200" cy="386129"/>
          </a:xfrm>
          <a:prstGeom prst="rect">
            <a:avLst/>
          </a:prstGeom>
        </p:spPr>
        <p:txBody>
          <a:bodyPr vert="horz" lIns="68580" tIns="34290" rIns="68580" bIns="34290" rtlCol="0" anchor="ctr">
            <a:normAutofit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defTabSz="342900"/>
            <a:r>
              <a:rPr lang="en-GB" sz="2250" b="1" dirty="0">
                <a:solidFill>
                  <a:srgbClr val="0C499C"/>
                </a:solidFill>
                <a:latin typeface="Arial"/>
                <a:cs typeface="Arial"/>
              </a:rPr>
              <a:t>Graduated Response</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9755" y="1412730"/>
            <a:ext cx="5005448" cy="4348704"/>
          </a:xfrm>
          <a:prstGeom prst="rect">
            <a:avLst/>
          </a:prstGeom>
        </p:spPr>
      </p:pic>
      <p:sp>
        <p:nvSpPr>
          <p:cNvPr id="6" name="Footer Placeholder 5"/>
          <p:cNvSpPr>
            <a:spLocks noGrp="1"/>
          </p:cNvSpPr>
          <p:nvPr>
            <p:ph type="ftr" sz="quarter" idx="11"/>
            <p:custDataLst>
              <p:tags r:id="rId1"/>
            </p:custDataLst>
          </p:nvPr>
        </p:nvSpPr>
        <p:spPr/>
        <p:txBody>
          <a:bodyPr/>
          <a:lstStyle/>
          <a:p>
            <a:r>
              <a:rPr lang="en-GB"/>
              <a:t>Classification:</a:t>
            </a:r>
            <a:r>
              <a:rPr lang="en-GB">
                <a:solidFill>
                  <a:srgbClr val="000000"/>
                </a:solidFill>
              </a:rPr>
              <a:t>UNCLASSIFIED </a:t>
            </a:r>
          </a:p>
        </p:txBody>
      </p:sp>
    </p:spTree>
    <p:extLst>
      <p:ext uri="{BB962C8B-B14F-4D97-AF65-F5344CB8AC3E}">
        <p14:creationId xmlns:p14="http://schemas.microsoft.com/office/powerpoint/2010/main" val="1672751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970" y="5024804"/>
            <a:ext cx="972234" cy="94297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98" y="1072251"/>
            <a:ext cx="1309425" cy="407469"/>
          </a:xfrm>
          <a:prstGeom prst="rect">
            <a:avLst/>
          </a:prstGeom>
        </p:spPr>
      </p:pic>
      <p:sp>
        <p:nvSpPr>
          <p:cNvPr id="12" name="Title Placeholder 3"/>
          <p:cNvSpPr txBox="1">
            <a:spLocks/>
          </p:cNvSpPr>
          <p:nvPr/>
        </p:nvSpPr>
        <p:spPr>
          <a:xfrm>
            <a:off x="1811635" y="1013479"/>
            <a:ext cx="6172200" cy="386129"/>
          </a:xfrm>
          <a:prstGeom prst="rect">
            <a:avLst/>
          </a:prstGeom>
        </p:spPr>
        <p:txBody>
          <a:bodyPr vert="horz" lIns="68580" tIns="34290" rIns="68580" bIns="34290" rtlCol="0" anchor="ctr">
            <a:normAutofit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defTabSz="342900"/>
            <a:r>
              <a:rPr lang="en-GB" sz="2250" b="1" dirty="0">
                <a:solidFill>
                  <a:srgbClr val="0C499C"/>
                </a:solidFill>
                <a:latin typeface="Arial"/>
                <a:cs typeface="Arial"/>
              </a:rPr>
              <a:t>Audit Tool</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8142" y="1242707"/>
            <a:ext cx="5415719" cy="4372586"/>
          </a:xfrm>
          <a:prstGeom prst="rect">
            <a:avLst/>
          </a:prstGeom>
        </p:spPr>
      </p:pic>
      <p:sp>
        <p:nvSpPr>
          <p:cNvPr id="5" name="Footer Placeholder 4"/>
          <p:cNvSpPr>
            <a:spLocks noGrp="1"/>
          </p:cNvSpPr>
          <p:nvPr>
            <p:ph type="ftr" sz="quarter" idx="11"/>
            <p:custDataLst>
              <p:tags r:id="rId1"/>
            </p:custDataLst>
          </p:nvPr>
        </p:nvSpPr>
        <p:spPr/>
        <p:txBody>
          <a:bodyPr/>
          <a:lstStyle/>
          <a:p>
            <a:r>
              <a:rPr lang="en-GB"/>
              <a:t>Classification:</a:t>
            </a:r>
            <a:r>
              <a:rPr lang="en-GB">
                <a:solidFill>
                  <a:srgbClr val="000000"/>
                </a:solidFill>
              </a:rPr>
              <a:t>UNCLASSIFIED </a:t>
            </a:r>
          </a:p>
        </p:txBody>
      </p:sp>
    </p:spTree>
    <p:extLst>
      <p:ext uri="{BB962C8B-B14F-4D97-AF65-F5344CB8AC3E}">
        <p14:creationId xmlns:p14="http://schemas.microsoft.com/office/powerpoint/2010/main" val="386843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970" y="5024804"/>
            <a:ext cx="972234" cy="94297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99" y="355500"/>
            <a:ext cx="1309425" cy="40746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4247" y="1160989"/>
            <a:ext cx="6452218" cy="5198181"/>
          </a:xfrm>
          <a:prstGeom prst="rect">
            <a:avLst/>
          </a:prstGeom>
        </p:spPr>
      </p:pic>
      <p:sp>
        <p:nvSpPr>
          <p:cNvPr id="12" name="Title Placeholder 3"/>
          <p:cNvSpPr txBox="1">
            <a:spLocks/>
          </p:cNvSpPr>
          <p:nvPr/>
        </p:nvSpPr>
        <p:spPr>
          <a:xfrm>
            <a:off x="1811635" y="661632"/>
            <a:ext cx="6172200" cy="386129"/>
          </a:xfrm>
          <a:prstGeom prst="rect">
            <a:avLst/>
          </a:prstGeom>
        </p:spPr>
        <p:txBody>
          <a:bodyPr vert="horz" lIns="68580" tIns="34290" rIns="68580" bIns="34290" rtlCol="0" anchor="ctr">
            <a:normAutofit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defTabSz="342900"/>
            <a:r>
              <a:rPr lang="en-GB" sz="2250" b="1" dirty="0">
                <a:solidFill>
                  <a:srgbClr val="0C499C"/>
                </a:solidFill>
                <a:latin typeface="Arial"/>
                <a:cs typeface="Arial"/>
              </a:rPr>
              <a:t>Supporting Change</a:t>
            </a:r>
          </a:p>
        </p:txBody>
      </p:sp>
      <p:sp>
        <p:nvSpPr>
          <p:cNvPr id="5" name="Footer Placeholder 4"/>
          <p:cNvSpPr>
            <a:spLocks noGrp="1"/>
          </p:cNvSpPr>
          <p:nvPr>
            <p:ph type="ftr" sz="quarter" idx="11"/>
            <p:custDataLst>
              <p:tags r:id="rId1"/>
            </p:custDataLst>
          </p:nvPr>
        </p:nvSpPr>
        <p:spPr/>
        <p:txBody>
          <a:bodyPr/>
          <a:lstStyle/>
          <a:p>
            <a:r>
              <a:rPr lang="en-GB"/>
              <a:t>Classification:</a:t>
            </a:r>
            <a:r>
              <a:rPr lang="en-GB">
                <a:solidFill>
                  <a:srgbClr val="000000"/>
                </a:solidFill>
              </a:rPr>
              <a:t>UNCLASSIFIED </a:t>
            </a:r>
          </a:p>
        </p:txBody>
      </p:sp>
    </p:spTree>
    <p:extLst>
      <p:ext uri="{BB962C8B-B14F-4D97-AF65-F5344CB8AC3E}">
        <p14:creationId xmlns:p14="http://schemas.microsoft.com/office/powerpoint/2010/main" val="1313905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970" y="5024804"/>
            <a:ext cx="972234" cy="942977"/>
          </a:xfrm>
          <a:prstGeom prst="rect">
            <a:avLst/>
          </a:prstGeom>
        </p:spPr>
      </p:pic>
      <p:sp>
        <p:nvSpPr>
          <p:cNvPr id="6" name="Title Placeholder 3"/>
          <p:cNvSpPr txBox="1">
            <a:spLocks/>
          </p:cNvSpPr>
          <p:nvPr/>
        </p:nvSpPr>
        <p:spPr>
          <a:xfrm>
            <a:off x="2171390" y="1509360"/>
            <a:ext cx="6172200" cy="386129"/>
          </a:xfrm>
          <a:prstGeom prst="rect">
            <a:avLst/>
          </a:prstGeom>
        </p:spPr>
        <p:txBody>
          <a:bodyPr vert="horz" lIns="68580" tIns="34290" rIns="68580" bIns="34290" rtlCol="0" anchor="ctr">
            <a:normAutofit fontScale="92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defTabSz="342900"/>
            <a:r>
              <a:rPr lang="en-GB" sz="2250" b="1" dirty="0">
                <a:solidFill>
                  <a:srgbClr val="0C499C"/>
                </a:solidFill>
                <a:latin typeface="Arial"/>
                <a:cs typeface="Arial"/>
              </a:rPr>
              <a:t>Support for Schools</a:t>
            </a:r>
          </a:p>
        </p:txBody>
      </p:sp>
      <p:sp>
        <p:nvSpPr>
          <p:cNvPr id="7" name="Text Placeholder 4"/>
          <p:cNvSpPr txBox="1">
            <a:spLocks/>
          </p:cNvSpPr>
          <p:nvPr/>
        </p:nvSpPr>
        <p:spPr>
          <a:xfrm>
            <a:off x="2171391" y="2209187"/>
            <a:ext cx="7849219" cy="2939220"/>
          </a:xfrm>
          <a:prstGeom prst="rect">
            <a:avLst/>
          </a:prstGeom>
        </p:spPr>
        <p:txBody>
          <a:bodyPr vert="horz" lIns="68580" tIns="34290" rIns="68580" bIns="34290" rtlCol="0">
            <a:normAutofit lnSpcReduction="10000"/>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lnSpc>
                <a:spcPct val="100000"/>
              </a:lnSpc>
              <a:spcBef>
                <a:spcPts val="450"/>
              </a:spcBef>
              <a:buNone/>
            </a:pPr>
            <a:r>
              <a:rPr lang="en-GB" sz="1500" dirty="0">
                <a:solidFill>
                  <a:prstClr val="black"/>
                </a:solidFill>
                <a:latin typeface="Arial"/>
                <a:cs typeface="Arial"/>
              </a:rPr>
              <a:t>Schools expressed their interest at one of the following levels of support:</a:t>
            </a:r>
          </a:p>
          <a:p>
            <a:pPr marL="0" indent="0" defTabSz="342900">
              <a:lnSpc>
                <a:spcPct val="100000"/>
              </a:lnSpc>
              <a:spcBef>
                <a:spcPts val="450"/>
              </a:spcBef>
              <a:buNone/>
            </a:pPr>
            <a:endParaRPr lang="en-GB" sz="1500" dirty="0">
              <a:solidFill>
                <a:prstClr val="black"/>
              </a:solidFill>
              <a:latin typeface="Arial"/>
              <a:cs typeface="Arial"/>
            </a:endParaRPr>
          </a:p>
          <a:p>
            <a:pPr marL="214313" indent="-214313" defTabSz="342900">
              <a:lnSpc>
                <a:spcPct val="100000"/>
              </a:lnSpc>
              <a:spcBef>
                <a:spcPts val="450"/>
              </a:spcBef>
            </a:pPr>
            <a:r>
              <a:rPr lang="en-GB" sz="1500" dirty="0">
                <a:solidFill>
                  <a:prstClr val="black"/>
                </a:solidFill>
                <a:latin typeface="Arial"/>
                <a:cs typeface="Arial"/>
              </a:rPr>
              <a:t>LEVEL ONE: Access to all RPP materials including four online modules exploring &amp; explaining the Relational Approaches Model.</a:t>
            </a:r>
          </a:p>
          <a:p>
            <a:pPr marL="214313" indent="-214313" defTabSz="342900">
              <a:lnSpc>
                <a:spcPct val="100000"/>
              </a:lnSpc>
              <a:spcBef>
                <a:spcPts val="450"/>
              </a:spcBef>
            </a:pPr>
            <a:endParaRPr lang="en-GB" sz="1500" dirty="0">
              <a:solidFill>
                <a:prstClr val="black"/>
              </a:solidFill>
              <a:latin typeface="Arial"/>
              <a:cs typeface="Arial"/>
            </a:endParaRPr>
          </a:p>
          <a:p>
            <a:pPr marL="214313" indent="-214313" defTabSz="342900">
              <a:lnSpc>
                <a:spcPct val="100000"/>
              </a:lnSpc>
              <a:spcBef>
                <a:spcPts val="450"/>
              </a:spcBef>
            </a:pPr>
            <a:r>
              <a:rPr lang="en-GB" sz="1500" dirty="0">
                <a:solidFill>
                  <a:prstClr val="black"/>
                </a:solidFill>
                <a:latin typeface="Arial"/>
                <a:cs typeface="Arial"/>
              </a:rPr>
              <a:t>LEVEL TWO: Access to the above as well as bespoke consultancy, supervision and training in the Relational Approaches Model (estimated to be equivalent to 12 hours per school). </a:t>
            </a:r>
          </a:p>
          <a:p>
            <a:pPr marL="214313" indent="-214313" defTabSz="342900">
              <a:lnSpc>
                <a:spcPct val="100000"/>
              </a:lnSpc>
              <a:spcBef>
                <a:spcPts val="450"/>
              </a:spcBef>
            </a:pPr>
            <a:endParaRPr lang="en-GB" sz="1500" dirty="0">
              <a:solidFill>
                <a:prstClr val="black"/>
              </a:solidFill>
              <a:latin typeface="Arial"/>
              <a:cs typeface="Arial"/>
            </a:endParaRPr>
          </a:p>
          <a:p>
            <a:pPr marL="214313" indent="-214313" defTabSz="342900">
              <a:lnSpc>
                <a:spcPct val="100000"/>
              </a:lnSpc>
              <a:spcBef>
                <a:spcPts val="450"/>
              </a:spcBef>
            </a:pPr>
            <a:r>
              <a:rPr lang="en-GB" sz="1500" dirty="0">
                <a:solidFill>
                  <a:prstClr val="black"/>
                </a:solidFill>
                <a:latin typeface="Arial"/>
                <a:cs typeface="Arial"/>
              </a:rPr>
              <a:t>LEVEL THREE: Access to the above with an intensive and extended support package in order to become a beacon school in Relational Practice (estimated to be equivalent to 48 hours per school).</a:t>
            </a:r>
          </a:p>
          <a:p>
            <a:pPr marL="214313" indent="-214313" defTabSz="342900">
              <a:lnSpc>
                <a:spcPct val="100000"/>
              </a:lnSpc>
              <a:spcBef>
                <a:spcPts val="450"/>
              </a:spcBef>
            </a:pPr>
            <a:endParaRPr lang="en-GB" sz="1500" dirty="0">
              <a:solidFill>
                <a:prstClr val="black"/>
              </a:solidFill>
              <a:latin typeface="Arial"/>
              <a:cs typeface="Aria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98" y="1072251"/>
            <a:ext cx="1309425" cy="407469"/>
          </a:xfrm>
          <a:prstGeom prst="rect">
            <a:avLst/>
          </a:prstGeom>
        </p:spPr>
      </p:pic>
      <p:sp>
        <p:nvSpPr>
          <p:cNvPr id="5" name="Footer Placeholder 4"/>
          <p:cNvSpPr>
            <a:spLocks noGrp="1"/>
          </p:cNvSpPr>
          <p:nvPr>
            <p:ph type="ftr" sz="quarter" idx="11"/>
            <p:custDataLst>
              <p:tags r:id="rId1"/>
            </p:custDataLst>
          </p:nvPr>
        </p:nvSpPr>
        <p:spPr/>
        <p:txBody>
          <a:bodyPr/>
          <a:lstStyle/>
          <a:p>
            <a:r>
              <a:rPr lang="en-GB"/>
              <a:t>Classification:</a:t>
            </a:r>
            <a:r>
              <a:rPr lang="en-GB">
                <a:solidFill>
                  <a:srgbClr val="000000"/>
                </a:solidFill>
              </a:rPr>
              <a:t>UNCLASSIFIED </a:t>
            </a:r>
          </a:p>
        </p:txBody>
      </p:sp>
    </p:spTree>
    <p:extLst>
      <p:ext uri="{BB962C8B-B14F-4D97-AF65-F5344CB8AC3E}">
        <p14:creationId xmlns:p14="http://schemas.microsoft.com/office/powerpoint/2010/main" val="236088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970" y="5024804"/>
            <a:ext cx="972234" cy="942977"/>
          </a:xfrm>
          <a:prstGeom prst="rect">
            <a:avLst/>
          </a:prstGeom>
        </p:spPr>
      </p:pic>
      <p:sp>
        <p:nvSpPr>
          <p:cNvPr id="6" name="Title Placeholder 3"/>
          <p:cNvSpPr txBox="1">
            <a:spLocks/>
          </p:cNvSpPr>
          <p:nvPr/>
        </p:nvSpPr>
        <p:spPr>
          <a:xfrm>
            <a:off x="2666201" y="1821371"/>
            <a:ext cx="6172200" cy="386129"/>
          </a:xfrm>
          <a:prstGeom prst="rect">
            <a:avLst/>
          </a:prstGeom>
        </p:spPr>
        <p:txBody>
          <a:bodyPr vert="horz" lIns="68580" tIns="34290" rIns="68580" bIns="34290" rtlCol="0" anchor="ctr">
            <a:normAutofit fontScale="92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defTabSz="342900"/>
            <a:r>
              <a:rPr lang="en-GB" sz="2250" b="1" dirty="0">
                <a:solidFill>
                  <a:srgbClr val="0C499C"/>
                </a:solidFill>
                <a:latin typeface="Arial"/>
                <a:cs typeface="Arial"/>
              </a:rPr>
              <a:t>Challenges</a:t>
            </a:r>
          </a:p>
        </p:txBody>
      </p:sp>
      <p:sp>
        <p:nvSpPr>
          <p:cNvPr id="7" name="Text Placeholder 4"/>
          <p:cNvSpPr txBox="1">
            <a:spLocks/>
          </p:cNvSpPr>
          <p:nvPr/>
        </p:nvSpPr>
        <p:spPr>
          <a:xfrm>
            <a:off x="2695213" y="2361830"/>
            <a:ext cx="5396696" cy="2638761"/>
          </a:xfrm>
          <a:prstGeom prst="rect">
            <a:avLst/>
          </a:prstGeom>
        </p:spPr>
        <p:txBody>
          <a:bodyPr vert="horz" lIns="68580" tIns="34290" rIns="68580" bIns="34290" rtlCol="0">
            <a:normAutofit/>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lnSpc>
                <a:spcPct val="100000"/>
              </a:lnSpc>
              <a:spcBef>
                <a:spcPts val="450"/>
              </a:spcBef>
              <a:buNone/>
            </a:pPr>
            <a:endParaRPr lang="en-GB" sz="1500" dirty="0">
              <a:solidFill>
                <a:prstClr val="black"/>
              </a:solidFill>
              <a:latin typeface="Arial"/>
              <a:cs typeface="Arial"/>
            </a:endParaRPr>
          </a:p>
          <a:p>
            <a:pPr marL="214313" indent="-214313" defTabSz="342900">
              <a:lnSpc>
                <a:spcPct val="100000"/>
              </a:lnSpc>
              <a:spcBef>
                <a:spcPts val="450"/>
              </a:spcBef>
            </a:pPr>
            <a:r>
              <a:rPr lang="en-GB" sz="1500" dirty="0">
                <a:solidFill>
                  <a:prstClr val="black"/>
                </a:solidFill>
                <a:latin typeface="Arial"/>
                <a:cs typeface="Arial"/>
              </a:rPr>
              <a:t>There is no government agenda for this type of approach</a:t>
            </a:r>
          </a:p>
          <a:p>
            <a:pPr marL="214313" indent="-214313" defTabSz="342900">
              <a:lnSpc>
                <a:spcPct val="100000"/>
              </a:lnSpc>
              <a:spcBef>
                <a:spcPts val="450"/>
              </a:spcBef>
            </a:pPr>
            <a:r>
              <a:rPr lang="en-GB" sz="1500" dirty="0">
                <a:solidFill>
                  <a:prstClr val="black"/>
                </a:solidFill>
                <a:latin typeface="Arial"/>
                <a:cs typeface="Arial"/>
              </a:rPr>
              <a:t>Staff shortages.</a:t>
            </a:r>
          </a:p>
          <a:p>
            <a:pPr marL="214313" indent="-214313" defTabSz="342900">
              <a:lnSpc>
                <a:spcPct val="100000"/>
              </a:lnSpc>
              <a:spcBef>
                <a:spcPts val="450"/>
              </a:spcBef>
            </a:pPr>
            <a:r>
              <a:rPr lang="en-GB" sz="1500" dirty="0">
                <a:solidFill>
                  <a:prstClr val="black"/>
                </a:solidFill>
                <a:latin typeface="Arial"/>
                <a:cs typeface="Arial"/>
              </a:rPr>
              <a:t>Lack of co-ordinated support within the local authority and/or groups pf schools.</a:t>
            </a:r>
          </a:p>
          <a:p>
            <a:pPr marL="214313" indent="-214313" defTabSz="342900">
              <a:lnSpc>
                <a:spcPct val="100000"/>
              </a:lnSpc>
              <a:spcBef>
                <a:spcPts val="450"/>
              </a:spcBef>
            </a:pPr>
            <a:r>
              <a:rPr lang="en-GB" sz="1500" dirty="0">
                <a:solidFill>
                  <a:prstClr val="black"/>
                </a:solidFill>
                <a:latin typeface="Arial"/>
                <a:cs typeface="Arial"/>
              </a:rPr>
              <a:t>Perceived need for ‘quick’ results.</a:t>
            </a:r>
          </a:p>
          <a:p>
            <a:pPr marL="214313" indent="-214313" defTabSz="342900">
              <a:lnSpc>
                <a:spcPct val="100000"/>
              </a:lnSpc>
              <a:spcBef>
                <a:spcPts val="450"/>
              </a:spcBef>
            </a:pPr>
            <a:r>
              <a:rPr lang="en-GB" sz="1500" dirty="0">
                <a:solidFill>
                  <a:prstClr val="black"/>
                </a:solidFill>
                <a:latin typeface="Arial"/>
                <a:cs typeface="Arial"/>
              </a:rPr>
              <a:t>Lack of confidence in using restorative approaches when harm has been caused. </a:t>
            </a:r>
          </a:p>
          <a:p>
            <a:pPr marL="214313" indent="-214313" defTabSz="342900">
              <a:lnSpc>
                <a:spcPct val="100000"/>
              </a:lnSpc>
              <a:spcBef>
                <a:spcPts val="450"/>
              </a:spcBef>
            </a:pPr>
            <a:endParaRPr lang="en-GB" sz="1500" dirty="0">
              <a:solidFill>
                <a:prstClr val="black"/>
              </a:solidFill>
              <a:latin typeface="Arial"/>
              <a:cs typeface="Aria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98" y="1072251"/>
            <a:ext cx="1309425" cy="407469"/>
          </a:xfrm>
          <a:prstGeom prst="rect">
            <a:avLst/>
          </a:prstGeom>
        </p:spPr>
      </p:pic>
      <p:sp>
        <p:nvSpPr>
          <p:cNvPr id="5" name="Footer Placeholder 4"/>
          <p:cNvSpPr>
            <a:spLocks noGrp="1"/>
          </p:cNvSpPr>
          <p:nvPr>
            <p:ph type="ftr" sz="quarter" idx="11"/>
            <p:custDataLst>
              <p:tags r:id="rId1"/>
            </p:custDataLst>
          </p:nvPr>
        </p:nvSpPr>
        <p:spPr/>
        <p:txBody>
          <a:bodyPr/>
          <a:lstStyle/>
          <a:p>
            <a:r>
              <a:rPr lang="en-GB"/>
              <a:t>Classification:</a:t>
            </a:r>
            <a:r>
              <a:rPr lang="en-GB">
                <a:solidFill>
                  <a:srgbClr val="000000"/>
                </a:solidFill>
              </a:rPr>
              <a:t>UNCLASSIFIED </a:t>
            </a:r>
          </a:p>
        </p:txBody>
      </p:sp>
    </p:spTree>
    <p:extLst>
      <p:ext uri="{BB962C8B-B14F-4D97-AF65-F5344CB8AC3E}">
        <p14:creationId xmlns:p14="http://schemas.microsoft.com/office/powerpoint/2010/main" val="2387838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970" y="5024804"/>
            <a:ext cx="972234" cy="942977"/>
          </a:xfrm>
          <a:prstGeom prst="rect">
            <a:avLst/>
          </a:prstGeom>
        </p:spPr>
      </p:pic>
      <p:sp>
        <p:nvSpPr>
          <p:cNvPr id="6" name="Title Placeholder 3"/>
          <p:cNvSpPr txBox="1">
            <a:spLocks/>
          </p:cNvSpPr>
          <p:nvPr/>
        </p:nvSpPr>
        <p:spPr>
          <a:xfrm>
            <a:off x="2666201" y="1821371"/>
            <a:ext cx="6172200" cy="386129"/>
          </a:xfrm>
          <a:prstGeom prst="rect">
            <a:avLst/>
          </a:prstGeom>
        </p:spPr>
        <p:txBody>
          <a:bodyPr vert="horz" lIns="68580" tIns="34290" rIns="68580" bIns="34290" rtlCol="0" anchor="ctr">
            <a:normAutofit fontScale="92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defTabSz="342900"/>
            <a:r>
              <a:rPr lang="en-GB" sz="2250" b="1" dirty="0">
                <a:solidFill>
                  <a:srgbClr val="0C499C"/>
                </a:solidFill>
                <a:latin typeface="Arial"/>
                <a:cs typeface="Arial"/>
              </a:rPr>
              <a:t>Impact and Evaluation</a:t>
            </a:r>
          </a:p>
        </p:txBody>
      </p:sp>
      <p:sp>
        <p:nvSpPr>
          <p:cNvPr id="7" name="Text Placeholder 4"/>
          <p:cNvSpPr txBox="1">
            <a:spLocks/>
          </p:cNvSpPr>
          <p:nvPr/>
        </p:nvSpPr>
        <p:spPr>
          <a:xfrm>
            <a:off x="2695213" y="2361830"/>
            <a:ext cx="5396696" cy="3492961"/>
          </a:xfrm>
          <a:prstGeom prst="rect">
            <a:avLst/>
          </a:prstGeom>
        </p:spPr>
        <p:txBody>
          <a:bodyPr vert="horz" lIns="68580" tIns="34290" rIns="68580" bIns="34290" rtlCol="0">
            <a:normAutofit fontScale="47500" lnSpcReduction="20000"/>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lnSpc>
                <a:spcPct val="100000"/>
              </a:lnSpc>
              <a:spcBef>
                <a:spcPts val="450"/>
              </a:spcBef>
              <a:buNone/>
            </a:pPr>
            <a:endParaRPr lang="en-GB" sz="1500" dirty="0">
              <a:solidFill>
                <a:prstClr val="black"/>
              </a:solidFill>
              <a:latin typeface="Arial"/>
              <a:cs typeface="Arial"/>
            </a:endParaRPr>
          </a:p>
          <a:p>
            <a:pPr marL="0" indent="0" defTabSz="342900">
              <a:lnSpc>
                <a:spcPct val="100000"/>
              </a:lnSpc>
              <a:spcBef>
                <a:spcPts val="450"/>
              </a:spcBef>
              <a:buNone/>
            </a:pPr>
            <a:r>
              <a:rPr lang="en-GB" sz="2500" dirty="0">
                <a:solidFill>
                  <a:prstClr val="black"/>
                </a:solidFill>
                <a:latin typeface="Arial"/>
                <a:cs typeface="Arial"/>
              </a:rPr>
              <a:t>Impact to date:</a:t>
            </a:r>
          </a:p>
          <a:p>
            <a:pPr defTabSz="342900">
              <a:lnSpc>
                <a:spcPct val="100000"/>
              </a:lnSpc>
              <a:spcBef>
                <a:spcPts val="450"/>
              </a:spcBef>
              <a:buFont typeface="Arial" panose="020B0604020202020204" pitchFamily="34" charset="0"/>
              <a:buChar char="•"/>
            </a:pPr>
            <a:r>
              <a:rPr lang="en-GB" sz="2500" dirty="0">
                <a:solidFill>
                  <a:prstClr val="black"/>
                </a:solidFill>
                <a:latin typeface="Arial"/>
                <a:cs typeface="Arial"/>
              </a:rPr>
              <a:t>Relational support plans and responsive co-regulation plans are working well – reduction in fixed and permanent exclusions and an increase in placement stability.</a:t>
            </a:r>
          </a:p>
          <a:p>
            <a:pPr defTabSz="342900">
              <a:lnSpc>
                <a:spcPct val="100000"/>
              </a:lnSpc>
              <a:spcBef>
                <a:spcPts val="450"/>
              </a:spcBef>
              <a:buFont typeface="Arial" panose="020B0604020202020204" pitchFamily="34" charset="0"/>
              <a:buChar char="•"/>
            </a:pPr>
            <a:r>
              <a:rPr lang="en-GB" sz="2500" dirty="0">
                <a:solidFill>
                  <a:prstClr val="black"/>
                </a:solidFill>
                <a:latin typeface="Arial"/>
                <a:cs typeface="Arial"/>
              </a:rPr>
              <a:t>Where this approach has been used most extensively (virtual school) there has been a decrease in exclusions and most recently an increase in attainment. </a:t>
            </a:r>
          </a:p>
          <a:p>
            <a:pPr defTabSz="342900">
              <a:lnSpc>
                <a:spcPct val="100000"/>
              </a:lnSpc>
              <a:spcBef>
                <a:spcPts val="450"/>
              </a:spcBef>
              <a:buFont typeface="Arial" panose="020B0604020202020204" pitchFamily="34" charset="0"/>
              <a:buChar char="•"/>
            </a:pPr>
            <a:r>
              <a:rPr lang="en-GB" sz="2500" dirty="0">
                <a:solidFill>
                  <a:prstClr val="black"/>
                </a:solidFill>
                <a:latin typeface="Arial"/>
                <a:cs typeface="Arial"/>
              </a:rPr>
              <a:t>Anecdotal evidence to suggest a positive impact regarding school ethos in the pathfinder schools.</a:t>
            </a:r>
          </a:p>
          <a:p>
            <a:pPr defTabSz="342900">
              <a:lnSpc>
                <a:spcPct val="100000"/>
              </a:lnSpc>
              <a:spcBef>
                <a:spcPts val="450"/>
              </a:spcBef>
              <a:buFont typeface="Arial" panose="020B0604020202020204" pitchFamily="34" charset="0"/>
              <a:buChar char="•"/>
            </a:pPr>
            <a:endParaRPr lang="en-GB" sz="2500" dirty="0">
              <a:solidFill>
                <a:prstClr val="black"/>
              </a:solidFill>
              <a:latin typeface="Arial"/>
              <a:cs typeface="Arial"/>
            </a:endParaRPr>
          </a:p>
          <a:p>
            <a:pPr marL="0" indent="0" defTabSz="342900">
              <a:lnSpc>
                <a:spcPct val="100000"/>
              </a:lnSpc>
              <a:spcBef>
                <a:spcPts val="450"/>
              </a:spcBef>
              <a:buNone/>
            </a:pPr>
            <a:r>
              <a:rPr lang="en-GB" sz="2500" dirty="0">
                <a:solidFill>
                  <a:prstClr val="black"/>
                </a:solidFill>
                <a:latin typeface="Arial"/>
                <a:cs typeface="Arial"/>
              </a:rPr>
              <a:t>Ongoing Evaluation:</a:t>
            </a:r>
          </a:p>
          <a:p>
            <a:pPr defTabSz="342900">
              <a:lnSpc>
                <a:spcPct val="100000"/>
              </a:lnSpc>
              <a:spcBef>
                <a:spcPts val="450"/>
              </a:spcBef>
              <a:buFont typeface="Arial" panose="020B0604020202020204" pitchFamily="34" charset="0"/>
              <a:buChar char="•"/>
            </a:pPr>
            <a:r>
              <a:rPr lang="en-GB" sz="2500" dirty="0">
                <a:solidFill>
                  <a:prstClr val="black"/>
                </a:solidFill>
                <a:latin typeface="Arial"/>
                <a:cs typeface="Arial"/>
              </a:rPr>
              <a:t>Survey of the use of RSP and Co-Reg plans.</a:t>
            </a:r>
          </a:p>
          <a:p>
            <a:pPr defTabSz="342900">
              <a:lnSpc>
                <a:spcPct val="100000"/>
              </a:lnSpc>
              <a:spcBef>
                <a:spcPts val="450"/>
              </a:spcBef>
              <a:buFont typeface="Arial" panose="020B0604020202020204" pitchFamily="34" charset="0"/>
              <a:buChar char="•"/>
            </a:pPr>
            <a:r>
              <a:rPr lang="en-GB" sz="2500" dirty="0">
                <a:solidFill>
                  <a:prstClr val="black"/>
                </a:solidFill>
                <a:latin typeface="Arial"/>
                <a:cs typeface="Arial"/>
              </a:rPr>
              <a:t>Termly headteacher/senior leadership interviews to document change.</a:t>
            </a:r>
          </a:p>
          <a:p>
            <a:pPr defTabSz="342900">
              <a:lnSpc>
                <a:spcPct val="100000"/>
              </a:lnSpc>
              <a:spcBef>
                <a:spcPts val="450"/>
              </a:spcBef>
              <a:buFont typeface="Arial" panose="020B0604020202020204" pitchFamily="34" charset="0"/>
              <a:buChar char="•"/>
            </a:pPr>
            <a:r>
              <a:rPr lang="en-GB" sz="2500" dirty="0">
                <a:solidFill>
                  <a:prstClr val="black"/>
                </a:solidFill>
                <a:latin typeface="Arial"/>
                <a:cs typeface="Arial"/>
              </a:rPr>
              <a:t>Staff/student/parent focus groups.</a:t>
            </a:r>
          </a:p>
          <a:p>
            <a:pPr defTabSz="342900">
              <a:lnSpc>
                <a:spcPct val="100000"/>
              </a:lnSpc>
              <a:spcBef>
                <a:spcPts val="450"/>
              </a:spcBef>
              <a:buFont typeface="Arial" panose="020B0604020202020204" pitchFamily="34" charset="0"/>
              <a:buChar char="•"/>
            </a:pPr>
            <a:r>
              <a:rPr lang="en-GB" sz="2500" dirty="0">
                <a:solidFill>
                  <a:prstClr val="black"/>
                </a:solidFill>
                <a:latin typeface="Arial"/>
                <a:cs typeface="Arial"/>
              </a:rPr>
              <a:t>Case studies of students most vulnerable to exclusion.</a:t>
            </a:r>
          </a:p>
          <a:p>
            <a:pPr marL="0" indent="0" defTabSz="342900">
              <a:lnSpc>
                <a:spcPct val="100000"/>
              </a:lnSpc>
              <a:spcBef>
                <a:spcPts val="450"/>
              </a:spcBef>
              <a:buNone/>
            </a:pPr>
            <a:endParaRPr lang="en-GB" sz="1500" dirty="0">
              <a:solidFill>
                <a:prstClr val="black"/>
              </a:solidFill>
              <a:latin typeface="Arial"/>
              <a:cs typeface="Arial"/>
            </a:endParaRPr>
          </a:p>
          <a:p>
            <a:pPr marL="214313" indent="-214313" defTabSz="342900">
              <a:lnSpc>
                <a:spcPct val="100000"/>
              </a:lnSpc>
              <a:spcBef>
                <a:spcPts val="450"/>
              </a:spcBef>
            </a:pPr>
            <a:endParaRPr lang="en-GB" sz="1500" dirty="0">
              <a:solidFill>
                <a:prstClr val="black"/>
              </a:solidFill>
              <a:latin typeface="Arial"/>
              <a:cs typeface="Arial"/>
            </a:endParaRPr>
          </a:p>
          <a:p>
            <a:pPr marL="214313" indent="-214313" defTabSz="342900">
              <a:lnSpc>
                <a:spcPct val="100000"/>
              </a:lnSpc>
              <a:spcBef>
                <a:spcPts val="450"/>
              </a:spcBef>
            </a:pPr>
            <a:endParaRPr lang="en-GB" sz="1500" dirty="0">
              <a:solidFill>
                <a:prstClr val="black"/>
              </a:solidFill>
              <a:latin typeface="Arial"/>
              <a:cs typeface="Arial"/>
            </a:endParaRPr>
          </a:p>
          <a:p>
            <a:pPr marL="214313" indent="-214313" defTabSz="342900">
              <a:lnSpc>
                <a:spcPct val="100000"/>
              </a:lnSpc>
              <a:spcBef>
                <a:spcPts val="450"/>
              </a:spcBef>
            </a:pPr>
            <a:endParaRPr lang="en-GB" sz="1500" dirty="0">
              <a:solidFill>
                <a:prstClr val="black"/>
              </a:solidFill>
              <a:latin typeface="Arial"/>
              <a:cs typeface="Arial"/>
            </a:endParaRPr>
          </a:p>
          <a:p>
            <a:pPr marL="214313" indent="-214313" defTabSz="342900">
              <a:lnSpc>
                <a:spcPct val="100000"/>
              </a:lnSpc>
              <a:spcBef>
                <a:spcPts val="450"/>
              </a:spcBef>
            </a:pPr>
            <a:endParaRPr lang="en-GB" sz="1500" dirty="0">
              <a:solidFill>
                <a:prstClr val="black"/>
              </a:solidFill>
              <a:latin typeface="Arial"/>
              <a:cs typeface="Arial"/>
            </a:endParaRPr>
          </a:p>
          <a:p>
            <a:pPr marL="0" indent="0" defTabSz="342900">
              <a:lnSpc>
                <a:spcPct val="100000"/>
              </a:lnSpc>
              <a:spcBef>
                <a:spcPts val="450"/>
              </a:spcBef>
              <a:buNone/>
            </a:pPr>
            <a:endParaRPr lang="en-GB" sz="1500" dirty="0">
              <a:solidFill>
                <a:prstClr val="black"/>
              </a:solidFill>
              <a:latin typeface="Arial"/>
              <a:cs typeface="Arial"/>
            </a:endParaRPr>
          </a:p>
          <a:p>
            <a:pPr marL="0" indent="0" defTabSz="342900">
              <a:lnSpc>
                <a:spcPct val="100000"/>
              </a:lnSpc>
              <a:spcBef>
                <a:spcPts val="450"/>
              </a:spcBef>
              <a:buNone/>
            </a:pPr>
            <a:endParaRPr lang="en-GB" sz="1500" dirty="0">
              <a:solidFill>
                <a:prstClr val="black"/>
              </a:solidFill>
              <a:latin typeface="Arial"/>
              <a:cs typeface="Arial"/>
            </a:endParaRPr>
          </a:p>
          <a:p>
            <a:pPr marL="214313" indent="-214313" defTabSz="342900">
              <a:lnSpc>
                <a:spcPct val="100000"/>
              </a:lnSpc>
              <a:spcBef>
                <a:spcPts val="450"/>
              </a:spcBef>
            </a:pPr>
            <a:endParaRPr lang="en-GB" sz="1500" dirty="0">
              <a:solidFill>
                <a:prstClr val="black"/>
              </a:solidFill>
              <a:latin typeface="Arial"/>
              <a:cs typeface="Aria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5798" y="1072251"/>
            <a:ext cx="1309425" cy="407469"/>
          </a:xfrm>
          <a:prstGeom prst="rect">
            <a:avLst/>
          </a:prstGeom>
        </p:spPr>
      </p:pic>
      <p:sp>
        <p:nvSpPr>
          <p:cNvPr id="5" name="Footer Placeholder 4"/>
          <p:cNvSpPr>
            <a:spLocks noGrp="1"/>
          </p:cNvSpPr>
          <p:nvPr>
            <p:ph type="ftr" sz="quarter" idx="11"/>
            <p:custDataLst>
              <p:tags r:id="rId1"/>
            </p:custDataLst>
          </p:nvPr>
        </p:nvSpPr>
        <p:spPr/>
        <p:txBody>
          <a:bodyPr/>
          <a:lstStyle/>
          <a:p>
            <a:r>
              <a:rPr lang="en-GB"/>
              <a:t>Classification:</a:t>
            </a:r>
            <a:r>
              <a:rPr lang="en-GB">
                <a:solidFill>
                  <a:srgbClr val="000000"/>
                </a:solidFill>
              </a:rPr>
              <a:t>UNCLASSIFIED </a:t>
            </a:r>
          </a:p>
        </p:txBody>
      </p:sp>
    </p:spTree>
    <p:extLst>
      <p:ext uri="{BB962C8B-B14F-4D97-AF65-F5344CB8AC3E}">
        <p14:creationId xmlns:p14="http://schemas.microsoft.com/office/powerpoint/2010/main" val="1868420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1488" y="630364"/>
            <a:ext cx="6557150" cy="6022600"/>
          </a:xfrm>
          <a:prstGeom prst="rect">
            <a:avLst/>
          </a:prstGeom>
        </p:spPr>
      </p:pic>
      <p:sp>
        <p:nvSpPr>
          <p:cNvPr id="2" name="Footer Placeholder 1">
            <a:extLst>
              <a:ext uri="{FF2B5EF4-FFF2-40B4-BE49-F238E27FC236}">
                <a16:creationId xmlns:a16="http://schemas.microsoft.com/office/drawing/2014/main" id="{B04AB7CE-585F-4D5C-BA9A-6711DA5D3B4D}"/>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2994367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sp>
        <p:nvSpPr>
          <p:cNvPr id="6" name="Title Placeholder 3"/>
          <p:cNvSpPr txBox="1">
            <a:spLocks/>
          </p:cNvSpPr>
          <p:nvPr/>
        </p:nvSpPr>
        <p:spPr>
          <a:xfrm>
            <a:off x="1522935" y="1285493"/>
            <a:ext cx="8229600" cy="514838"/>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Further Reading</a:t>
            </a:r>
          </a:p>
        </p:txBody>
      </p:sp>
      <p:sp>
        <p:nvSpPr>
          <p:cNvPr id="7" name="Text Placeholder 4"/>
          <p:cNvSpPr txBox="1">
            <a:spLocks/>
          </p:cNvSpPr>
          <p:nvPr/>
        </p:nvSpPr>
        <p:spPr>
          <a:xfrm>
            <a:off x="1561617" y="2006105"/>
            <a:ext cx="7195595" cy="3518348"/>
          </a:xfrm>
          <a:prstGeom prst="rect">
            <a:avLst/>
          </a:prstGeom>
        </p:spPr>
        <p:txBody>
          <a:bodyPr vert="horz" lIns="91440" tIns="45720" rIns="91440" bIns="45720" rtlCol="0">
            <a:normAutofit/>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pPr>
            <a:r>
              <a:rPr lang="en-GB" sz="2000" dirty="0">
                <a:latin typeface="Times New Roman" panose="02020603050405020304" pitchFamily="18" charset="0"/>
                <a:ea typeface="Calibri" panose="020F0502020204030204" pitchFamily="34" charset="0"/>
              </a:rPr>
              <a:t>Settling to Learn: Why Relationships Matter in School - </a:t>
            </a:r>
            <a:r>
              <a:rPr lang="en-GB" sz="2000" i="1" dirty="0">
                <a:latin typeface="Times New Roman" panose="02020603050405020304" pitchFamily="18" charset="0"/>
                <a:ea typeface="Calibri" panose="020F0502020204030204" pitchFamily="34" charset="0"/>
              </a:rPr>
              <a:t>by Louise Bomber and Dan Hughes</a:t>
            </a:r>
          </a:p>
          <a:p>
            <a:pPr>
              <a:lnSpc>
                <a:spcPct val="100000"/>
              </a:lnSpc>
              <a:spcAft>
                <a:spcPts val="0"/>
              </a:spcAft>
            </a:pPr>
            <a:r>
              <a:rPr lang="en-GB" sz="2000" dirty="0">
                <a:latin typeface="Times New Roman" panose="02020603050405020304" pitchFamily="18" charset="0"/>
                <a:ea typeface="Calibri" panose="020F0502020204030204" pitchFamily="34" charset="0"/>
              </a:rPr>
              <a:t>The Boy who was Raised as a Dog - </a:t>
            </a:r>
            <a:r>
              <a:rPr lang="en-GB" sz="2000" i="1" dirty="0">
                <a:latin typeface="Times New Roman" panose="02020603050405020304" pitchFamily="18" charset="0"/>
                <a:ea typeface="Calibri" panose="020F0502020204030204" pitchFamily="34" charset="0"/>
              </a:rPr>
              <a:t>by Bruce Perry</a:t>
            </a:r>
          </a:p>
          <a:p>
            <a:pPr>
              <a:lnSpc>
                <a:spcPct val="100000"/>
              </a:lnSpc>
              <a:spcAft>
                <a:spcPts val="0"/>
              </a:spcAft>
            </a:pPr>
            <a:r>
              <a:rPr lang="en-GB" sz="2000" dirty="0">
                <a:latin typeface="Times New Roman" panose="02020603050405020304" pitchFamily="18" charset="0"/>
                <a:ea typeface="Calibri" panose="020F0502020204030204" pitchFamily="34" charset="0"/>
              </a:rPr>
              <a:t>The Polyvagal Theory - </a:t>
            </a:r>
            <a:r>
              <a:rPr lang="en-GB" sz="2000" i="1" dirty="0">
                <a:latin typeface="Times New Roman" panose="02020603050405020304" pitchFamily="18" charset="0"/>
                <a:ea typeface="Calibri" panose="020F0502020204030204" pitchFamily="34" charset="0"/>
              </a:rPr>
              <a:t>by Stephen </a:t>
            </a:r>
            <a:r>
              <a:rPr lang="en-GB" sz="2000" i="1" dirty="0" err="1">
                <a:latin typeface="Times New Roman" panose="02020603050405020304" pitchFamily="18" charset="0"/>
                <a:ea typeface="Calibri" panose="020F0502020204030204" pitchFamily="34" charset="0"/>
              </a:rPr>
              <a:t>Porges</a:t>
            </a:r>
            <a:endParaRPr lang="en-GB" sz="2000" i="1" dirty="0">
              <a:latin typeface="Times New Roman" panose="02020603050405020304" pitchFamily="18" charset="0"/>
              <a:ea typeface="Calibri" panose="020F0502020204030204" pitchFamily="34" charset="0"/>
            </a:endParaRPr>
          </a:p>
          <a:p>
            <a:pPr>
              <a:lnSpc>
                <a:spcPct val="100000"/>
              </a:lnSpc>
              <a:spcAft>
                <a:spcPts val="0"/>
              </a:spcAft>
            </a:pPr>
            <a:r>
              <a:rPr lang="en-GB" sz="2000" dirty="0">
                <a:latin typeface="Times New Roman" panose="02020603050405020304" pitchFamily="18" charset="0"/>
                <a:ea typeface="Calibri" panose="020F0502020204030204" pitchFamily="34" charset="0"/>
              </a:rPr>
              <a:t>Conversations that Matter: Talking with Children and Teenagers in Ways that Help - </a:t>
            </a:r>
            <a:r>
              <a:rPr lang="en-GB" sz="2000" i="1" dirty="0">
                <a:latin typeface="Times New Roman" panose="02020603050405020304" pitchFamily="18" charset="0"/>
                <a:ea typeface="Calibri" panose="020F0502020204030204" pitchFamily="34" charset="0"/>
              </a:rPr>
              <a:t>by Margot Sunderland</a:t>
            </a:r>
          </a:p>
          <a:p>
            <a:pPr>
              <a:lnSpc>
                <a:spcPct val="100000"/>
              </a:lnSpc>
              <a:spcAft>
                <a:spcPts val="0"/>
              </a:spcAft>
            </a:pPr>
            <a:r>
              <a:rPr lang="en-GB" sz="2000" dirty="0">
                <a:latin typeface="Times New Roman" panose="02020603050405020304" pitchFamily="18" charset="0"/>
                <a:ea typeface="Calibri" panose="020F0502020204030204" pitchFamily="34" charset="0"/>
              </a:rPr>
              <a:t>The Developing Mind - </a:t>
            </a:r>
            <a:r>
              <a:rPr lang="en-GB" sz="2000" i="1" dirty="0">
                <a:latin typeface="Times New Roman" panose="02020603050405020304" pitchFamily="18" charset="0"/>
                <a:ea typeface="Calibri" panose="020F0502020204030204" pitchFamily="34" charset="0"/>
              </a:rPr>
              <a:t>by Daniel Siegel</a:t>
            </a:r>
          </a:p>
          <a:p>
            <a:pPr>
              <a:lnSpc>
                <a:spcPct val="100000"/>
              </a:lnSpc>
              <a:spcAft>
                <a:spcPts val="0"/>
              </a:spcAft>
            </a:pPr>
            <a:r>
              <a:rPr lang="en-GB" sz="2000" dirty="0">
                <a:latin typeface="Times New Roman" panose="02020603050405020304" pitchFamily="18" charset="0"/>
                <a:ea typeface="Calibri" panose="020F0502020204030204" pitchFamily="34" charset="0"/>
              </a:rPr>
              <a:t>Just Schools: A Whole School Approach to Restorative Justice - </a:t>
            </a:r>
            <a:r>
              <a:rPr lang="en-GB" sz="2000" i="1" dirty="0">
                <a:latin typeface="Times New Roman" panose="02020603050405020304" pitchFamily="18" charset="0"/>
                <a:ea typeface="Calibri" panose="020F0502020204030204" pitchFamily="34" charset="0"/>
              </a:rPr>
              <a:t>by Belinda Hopkins</a:t>
            </a:r>
          </a:p>
          <a:p>
            <a:pPr>
              <a:lnSpc>
                <a:spcPct val="100000"/>
              </a:lnSpc>
            </a:pPr>
            <a:endParaRPr lang="en-GB" sz="2000" dirty="0">
              <a:latin typeface="Arial"/>
              <a:cs typeface="Arial"/>
            </a:endParaRPr>
          </a:p>
          <a:p>
            <a:pPr>
              <a:lnSpc>
                <a:spcPct val="100000"/>
              </a:lnSpc>
            </a:pPr>
            <a:endParaRPr lang="en-GB" sz="2000" dirty="0">
              <a:latin typeface="Arial"/>
              <a:cs typeface="Arial"/>
            </a:endParaRPr>
          </a:p>
          <a:p>
            <a:pPr>
              <a:lnSpc>
                <a:spcPct val="100000"/>
              </a:lnSpc>
            </a:pPr>
            <a:endParaRPr lang="en-GB" sz="2000" dirty="0">
              <a:latin typeface="Arial"/>
              <a:cs typeface="Aria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2" name="Footer Placeholder 1">
            <a:extLst>
              <a:ext uri="{FF2B5EF4-FFF2-40B4-BE49-F238E27FC236}">
                <a16:creationId xmlns:a16="http://schemas.microsoft.com/office/drawing/2014/main" id="{381567E6-0C6A-46BB-8DE6-75B3A4B974EC}"/>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754642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sp>
        <p:nvSpPr>
          <p:cNvPr id="6" name="Title Placeholder 3"/>
          <p:cNvSpPr txBox="1">
            <a:spLocks/>
          </p:cNvSpPr>
          <p:nvPr/>
        </p:nvSpPr>
        <p:spPr>
          <a:xfrm>
            <a:off x="1522935" y="1285493"/>
            <a:ext cx="8229600" cy="514838"/>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Additional info</a:t>
            </a:r>
          </a:p>
        </p:txBody>
      </p:sp>
      <p:sp>
        <p:nvSpPr>
          <p:cNvPr id="7" name="Text Placeholder 4"/>
          <p:cNvSpPr txBox="1">
            <a:spLocks/>
          </p:cNvSpPr>
          <p:nvPr/>
        </p:nvSpPr>
        <p:spPr>
          <a:xfrm>
            <a:off x="1561617" y="2006105"/>
            <a:ext cx="7195595" cy="3518348"/>
          </a:xfrm>
          <a:prstGeom prst="rect">
            <a:avLst/>
          </a:prstGeom>
        </p:spPr>
        <p:txBody>
          <a:bodyPr vert="horz" lIns="91440" tIns="45720" rIns="91440" bIns="45720" rtlCol="0">
            <a:normAutofit/>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GB" sz="2000" dirty="0">
                <a:latin typeface="Arial"/>
                <a:cs typeface="Arial"/>
              </a:rPr>
              <a:t>The guidance document, as well as all supporting documents are available to download here:</a:t>
            </a:r>
          </a:p>
          <a:p>
            <a:pPr marL="0" indent="0">
              <a:lnSpc>
                <a:spcPct val="100000"/>
              </a:lnSpc>
              <a:buNone/>
            </a:pPr>
            <a:endParaRPr lang="en-GB" sz="2000" dirty="0">
              <a:latin typeface="Arial"/>
              <a:cs typeface="Arial"/>
            </a:endParaRPr>
          </a:p>
          <a:p>
            <a:pPr marL="0" indent="0">
              <a:lnSpc>
                <a:spcPct val="100000"/>
              </a:lnSpc>
              <a:buNone/>
            </a:pPr>
            <a:r>
              <a:rPr lang="en-GB" sz="1800" dirty="0">
                <a:effectLst/>
                <a:latin typeface="Calibri" panose="020F0502020204030204" pitchFamily="34" charset="0"/>
                <a:ea typeface="Calibri" panose="020F0502020204030204" pitchFamily="34" charset="0"/>
              </a:rPr>
              <a:t> </a:t>
            </a:r>
            <a:r>
              <a:rPr lang="en-GB" sz="1800" u="sng" dirty="0">
                <a:solidFill>
                  <a:srgbClr val="0563C1"/>
                </a:solidFill>
                <a:effectLst/>
                <a:latin typeface="Calibri" panose="020F0502020204030204" pitchFamily="34" charset="0"/>
                <a:ea typeface="Calibri" panose="020F0502020204030204" pitchFamily="34" charset="0"/>
                <a:hlinkClick r:id="rId5"/>
              </a:rPr>
              <a:t>devon.cc/relational-learning</a:t>
            </a:r>
            <a:endParaRPr lang="en-GB" sz="1800" dirty="0">
              <a:effectLst/>
              <a:latin typeface="Calibri" panose="020F0502020204030204" pitchFamily="34" charset="0"/>
              <a:ea typeface="Calibri" panose="020F0502020204030204" pitchFamily="34" charset="0"/>
            </a:endParaRPr>
          </a:p>
          <a:p>
            <a:pPr marL="0" indent="0">
              <a:lnSpc>
                <a:spcPct val="100000"/>
              </a:lnSpc>
              <a:buNone/>
            </a:pPr>
            <a:endParaRPr lang="en-GB" sz="2000" dirty="0">
              <a:latin typeface="Arial"/>
              <a:cs typeface="Arial"/>
            </a:endParaRPr>
          </a:p>
          <a:p>
            <a:pPr marL="0" indent="0">
              <a:lnSpc>
                <a:spcPct val="100000"/>
              </a:lnSpc>
              <a:buNone/>
            </a:pPr>
            <a:r>
              <a:rPr lang="en-GB" sz="2000" dirty="0">
                <a:latin typeface="Arial"/>
                <a:cs typeface="Arial"/>
              </a:rPr>
              <a:t>catherine.dunnett@devon.gov.uk</a:t>
            </a:r>
          </a:p>
          <a:p>
            <a:pPr marL="0" indent="0">
              <a:lnSpc>
                <a:spcPct val="100000"/>
              </a:lnSpc>
              <a:buNone/>
            </a:pPr>
            <a:r>
              <a:rPr lang="en-GB" sz="2000" dirty="0">
                <a:latin typeface="Arial"/>
                <a:cs typeface="Arial"/>
              </a:rPr>
              <a:t>matt.jones@devon.gov.uk</a:t>
            </a:r>
          </a:p>
          <a:p>
            <a:pPr>
              <a:lnSpc>
                <a:spcPct val="100000"/>
              </a:lnSpc>
            </a:pPr>
            <a:endParaRPr lang="en-GB" sz="2000" dirty="0">
              <a:latin typeface="Arial"/>
              <a:cs typeface="Arial"/>
            </a:endParaRPr>
          </a:p>
          <a:p>
            <a:pPr>
              <a:lnSpc>
                <a:spcPct val="100000"/>
              </a:lnSpc>
            </a:pPr>
            <a:endParaRPr lang="en-GB" sz="2000" dirty="0">
              <a:latin typeface="Arial"/>
              <a:cs typeface="Arial"/>
            </a:endParaRPr>
          </a:p>
          <a:p>
            <a:pPr>
              <a:lnSpc>
                <a:spcPct val="100000"/>
              </a:lnSpc>
            </a:pPr>
            <a:endParaRPr lang="en-GB" sz="2000" dirty="0">
              <a:latin typeface="Arial"/>
              <a:cs typeface="Aria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2" name="Footer Placeholder 1">
            <a:extLst>
              <a:ext uri="{FF2B5EF4-FFF2-40B4-BE49-F238E27FC236}">
                <a16:creationId xmlns:a16="http://schemas.microsoft.com/office/drawing/2014/main" id="{E7979554-B496-4DD7-B97B-D225D85D14E8}"/>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180087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sp>
        <p:nvSpPr>
          <p:cNvPr id="6" name="Title Placeholder 3"/>
          <p:cNvSpPr txBox="1">
            <a:spLocks/>
          </p:cNvSpPr>
          <p:nvPr/>
        </p:nvSpPr>
        <p:spPr>
          <a:xfrm>
            <a:off x="1522935" y="1285493"/>
            <a:ext cx="8229600" cy="514838"/>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The need for relational based approaches</a:t>
            </a:r>
          </a:p>
        </p:txBody>
      </p:sp>
      <p:sp>
        <p:nvSpPr>
          <p:cNvPr id="7" name="Text Placeholder 4"/>
          <p:cNvSpPr txBox="1">
            <a:spLocks/>
          </p:cNvSpPr>
          <p:nvPr/>
        </p:nvSpPr>
        <p:spPr>
          <a:xfrm>
            <a:off x="1561617" y="2006105"/>
            <a:ext cx="8121879" cy="3518348"/>
          </a:xfrm>
          <a:prstGeom prst="rect">
            <a:avLst/>
          </a:prstGeom>
        </p:spPr>
        <p:txBody>
          <a:bodyPr vert="horz" lIns="91440" tIns="45720" rIns="91440" bIns="45720" rtlCol="0">
            <a:normAutofit/>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endParaRPr lang="en-GB" sz="2000" dirty="0">
              <a:latin typeface="Arial"/>
              <a:cs typeface="Arial"/>
            </a:endParaRPr>
          </a:p>
          <a:p>
            <a:pPr marL="0" indent="0">
              <a:buNone/>
            </a:pPr>
            <a:r>
              <a:rPr lang="en-GB" sz="2000" dirty="0">
                <a:latin typeface="Arial" panose="020B0604020202020204" pitchFamily="34" charset="0"/>
                <a:cs typeface="Arial" panose="020B0604020202020204" pitchFamily="34" charset="0"/>
              </a:rPr>
              <a:t>Research has demonstrated that investing time and resources into improving relationships in schools leads to positive outcomes around inclusion, engagement, attainment and achievement in the short term and community safety and cohesion in the longer term.</a:t>
            </a:r>
          </a:p>
          <a:p>
            <a:pPr marL="0" indent="0" algn="r">
              <a:buNone/>
            </a:pPr>
            <a:r>
              <a:rPr lang="en-GB" sz="2000" dirty="0">
                <a:latin typeface="Arial" panose="020B0604020202020204" pitchFamily="34" charset="0"/>
                <a:cs typeface="Arial" panose="020B0604020202020204" pitchFamily="34" charset="0"/>
              </a:rPr>
              <a:t>(Behaviour in Scottish Schools Research BISSR). </a:t>
            </a: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In addition positive teacher student relationships have been shown to be central to the well-being of both students and teachers</a:t>
            </a:r>
          </a:p>
          <a:p>
            <a:pPr marL="0" indent="0" algn="r">
              <a:buNone/>
            </a:pPr>
            <a:r>
              <a:rPr lang="en-GB" sz="2000" dirty="0">
                <a:latin typeface="Arial" panose="020B0604020202020204" pitchFamily="34" charset="0"/>
                <a:cs typeface="Arial" panose="020B0604020202020204" pitchFamily="34" charset="0"/>
              </a:rPr>
              <a:t>(Sue </a:t>
            </a:r>
            <a:r>
              <a:rPr lang="en-GB" sz="2000" dirty="0" err="1">
                <a:latin typeface="Arial" panose="020B0604020202020204" pitchFamily="34" charset="0"/>
                <a:cs typeface="Arial" panose="020B0604020202020204" pitchFamily="34" charset="0"/>
              </a:rPr>
              <a:t>Roffey</a:t>
            </a:r>
            <a:r>
              <a:rPr lang="en-GB" sz="2000" dirty="0">
                <a:latin typeface="Arial" panose="020B0604020202020204" pitchFamily="34" charset="0"/>
                <a:cs typeface="Arial" panose="020B0604020202020204" pitchFamily="34" charset="0"/>
              </a:rPr>
              <a:t> University of Exeter).</a:t>
            </a:r>
          </a:p>
          <a:p>
            <a:pPr marL="0" indent="0">
              <a:lnSpc>
                <a:spcPct val="100000"/>
              </a:lnSpc>
              <a:buNone/>
            </a:pPr>
            <a:endParaRPr lang="en-GB" sz="2000" dirty="0">
              <a:latin typeface="Arial"/>
              <a:cs typeface="Aria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2" name="Footer Placeholder 1">
            <a:extLst>
              <a:ext uri="{FF2B5EF4-FFF2-40B4-BE49-F238E27FC236}">
                <a16:creationId xmlns:a16="http://schemas.microsoft.com/office/drawing/2014/main" id="{8B149D05-6524-44F4-B8DD-610E26CFA91B}"/>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557699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sp>
        <p:nvSpPr>
          <p:cNvPr id="7" name="Text Placeholder 4"/>
          <p:cNvSpPr txBox="1">
            <a:spLocks/>
          </p:cNvSpPr>
          <p:nvPr/>
        </p:nvSpPr>
        <p:spPr>
          <a:xfrm>
            <a:off x="1561617" y="2206250"/>
            <a:ext cx="8953983" cy="4086964"/>
          </a:xfrm>
          <a:prstGeom prst="rect">
            <a:avLst/>
          </a:prstGeom>
        </p:spPr>
        <p:txBody>
          <a:bodyPr vert="horz" lIns="91440" tIns="45720" rIns="91440" bIns="45720" rtlCol="0">
            <a:normAutofit/>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endParaRPr lang="en-GB" sz="2000" dirty="0">
              <a:latin typeface="Arial"/>
              <a:cs typeface="Arial"/>
            </a:endParaRPr>
          </a:p>
          <a:p>
            <a:pPr marL="0" indent="0">
              <a:lnSpc>
                <a:spcPct val="100000"/>
              </a:lnSpc>
              <a:buNone/>
            </a:pPr>
            <a:endParaRPr lang="en-GB" sz="2000" dirty="0">
              <a:latin typeface="Arial"/>
              <a:cs typeface="Aria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8" name="Text Placeholder 4"/>
          <p:cNvSpPr txBox="1">
            <a:spLocks/>
          </p:cNvSpPr>
          <p:nvPr/>
        </p:nvSpPr>
        <p:spPr>
          <a:xfrm>
            <a:off x="2440810" y="2038390"/>
            <a:ext cx="7195595" cy="3518348"/>
          </a:xfrm>
          <a:prstGeom prst="rect">
            <a:avLst/>
          </a:prstGeom>
        </p:spPr>
        <p:txBody>
          <a:bodyPr vert="horz" lIns="91440" tIns="45720" rIns="91440" bIns="45720" rtlCol="0">
            <a:normAutofit/>
          </a:bodyPr>
          <a:lstStyle>
            <a:lvl1pPr marL="285750" indent="-285750" algn="l" defTabSz="457200" rtl="0" eaLnBrk="1" latinLnBrk="0" hangingPunct="1">
              <a:lnSpc>
                <a:spcPts val="2000"/>
              </a:lnSpc>
              <a:spcBef>
                <a:spcPts val="600"/>
              </a:spcBef>
              <a:buClr>
                <a:srgbClr val="5409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endParaRPr lang="en-GB" sz="2000" dirty="0">
              <a:latin typeface="Arial"/>
              <a:cs typeface="Arial"/>
            </a:endParaRPr>
          </a:p>
          <a:p>
            <a:pPr marL="0" indent="0">
              <a:lnSpc>
                <a:spcPct val="100000"/>
              </a:lnSpc>
              <a:spcAft>
                <a:spcPts val="600"/>
              </a:spcAft>
              <a:buNone/>
            </a:pPr>
            <a:r>
              <a:rPr lang="en-GB" sz="2000" i="1" dirty="0">
                <a:latin typeface="Arial"/>
                <a:cs typeface="Arial"/>
              </a:rPr>
              <a:t>“Quality relationships provide the necessary vehicles for adaption and recovery… every relationship has the power to confirm or challenge everything that has gone before”.</a:t>
            </a:r>
          </a:p>
          <a:p>
            <a:pPr marL="0" indent="0">
              <a:lnSpc>
                <a:spcPct val="100000"/>
              </a:lnSpc>
              <a:buNone/>
            </a:pPr>
            <a:r>
              <a:rPr lang="en-GB" sz="1600" dirty="0">
                <a:latin typeface="Arial"/>
                <a:cs typeface="Arial"/>
              </a:rPr>
              <a:t>Dan Hughes and Louise Bomber - Settling to Learn. (2013)</a:t>
            </a:r>
          </a:p>
        </p:txBody>
      </p:sp>
      <p:sp>
        <p:nvSpPr>
          <p:cNvPr id="2" name="Footer Placeholder 1">
            <a:extLst>
              <a:ext uri="{FF2B5EF4-FFF2-40B4-BE49-F238E27FC236}">
                <a16:creationId xmlns:a16="http://schemas.microsoft.com/office/drawing/2014/main" id="{3EFB614A-095E-4B60-B346-F116D6E799F0}"/>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484295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4850" y="707642"/>
            <a:ext cx="6266866" cy="6078280"/>
          </a:xfrm>
          <a:prstGeom prst="rect">
            <a:avLst/>
          </a:prstGeom>
        </p:spPr>
      </p:pic>
      <p:sp>
        <p:nvSpPr>
          <p:cNvPr id="7" name="Title Placeholder 3"/>
          <p:cNvSpPr txBox="1">
            <a:spLocks/>
          </p:cNvSpPr>
          <p:nvPr/>
        </p:nvSpPr>
        <p:spPr>
          <a:xfrm>
            <a:off x="366801" y="379885"/>
            <a:ext cx="8229600" cy="514838"/>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The Relational Approach</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1716" y="2423348"/>
            <a:ext cx="2858453" cy="2023684"/>
          </a:xfrm>
          <a:prstGeom prst="rect">
            <a:avLst/>
          </a:prstGeom>
        </p:spPr>
      </p:pic>
      <p:sp>
        <p:nvSpPr>
          <p:cNvPr id="5" name="Footer Placeholder 4">
            <a:extLst>
              <a:ext uri="{FF2B5EF4-FFF2-40B4-BE49-F238E27FC236}">
                <a16:creationId xmlns:a16="http://schemas.microsoft.com/office/drawing/2014/main" id="{1B7E9253-D653-410F-A619-1FD5D162A227}"/>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924549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578" y="879275"/>
            <a:ext cx="6476089" cy="577200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sp>
        <p:nvSpPr>
          <p:cNvPr id="6" name="Title Placeholder 3"/>
          <p:cNvSpPr txBox="1">
            <a:spLocks/>
          </p:cNvSpPr>
          <p:nvPr/>
        </p:nvSpPr>
        <p:spPr>
          <a:xfrm>
            <a:off x="1590260" y="300893"/>
            <a:ext cx="8229600" cy="514838"/>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Developing Relationships</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9971" y="1883664"/>
            <a:ext cx="3276981" cy="4369308"/>
          </a:xfrm>
          <a:prstGeom prst="rect">
            <a:avLst/>
          </a:prstGeom>
        </p:spPr>
      </p:pic>
      <p:sp>
        <p:nvSpPr>
          <p:cNvPr id="3" name="Footer Placeholder 2">
            <a:extLst>
              <a:ext uri="{FF2B5EF4-FFF2-40B4-BE49-F238E27FC236}">
                <a16:creationId xmlns:a16="http://schemas.microsoft.com/office/drawing/2014/main" id="{0FAA9F02-98B2-44E0-81DD-E9931DEAB410}"/>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312311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4 copy.jpg"/>
          <p:cNvPicPr>
            <a:picLocks noChangeAspect="1"/>
          </p:cNvPicPr>
          <p:nvPr/>
        </p:nvPicPr>
        <p:blipFill rotWithShape="1">
          <a:blip r:embed="rId4" cstate="print">
            <a:extLst>
              <a:ext uri="{28A0092B-C50C-407E-A947-70E740481C1C}">
                <a14:useLocalDpi xmlns:a14="http://schemas.microsoft.com/office/drawing/2010/main" val="0"/>
              </a:ext>
            </a:extLst>
          </a:blip>
          <a:srcRect t="13762" b="13841"/>
          <a:stretch/>
        </p:blipFill>
        <p:spPr>
          <a:xfrm>
            <a:off x="808354" y="829957"/>
            <a:ext cx="10964545" cy="561177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sp>
        <p:nvSpPr>
          <p:cNvPr id="6" name="Title Placeholder 3"/>
          <p:cNvSpPr txBox="1">
            <a:spLocks/>
          </p:cNvSpPr>
          <p:nvPr/>
        </p:nvSpPr>
        <p:spPr>
          <a:xfrm>
            <a:off x="1069248" y="611591"/>
            <a:ext cx="8229600" cy="514838"/>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err="1">
                <a:solidFill>
                  <a:srgbClr val="0C499C"/>
                </a:solidFill>
                <a:latin typeface="Arial"/>
                <a:cs typeface="Arial"/>
              </a:rPr>
              <a:t>Neuroception</a:t>
            </a:r>
            <a:endParaRPr lang="en-GB" sz="3000" b="1" dirty="0">
              <a:solidFill>
                <a:srgbClr val="0C499C"/>
              </a:solidFill>
              <a:latin typeface="Arial"/>
              <a:cs typeface="Arial"/>
            </a:endParaRPr>
          </a:p>
        </p:txBody>
      </p:sp>
      <p:sp>
        <p:nvSpPr>
          <p:cNvPr id="2" name="Footer Placeholder 1">
            <a:extLst>
              <a:ext uri="{FF2B5EF4-FFF2-40B4-BE49-F238E27FC236}">
                <a16:creationId xmlns:a16="http://schemas.microsoft.com/office/drawing/2014/main" id="{B1AF6F02-EC81-48B7-882C-B521502DDD97}"/>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1153613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0" y="5556738"/>
            <a:ext cx="1296312" cy="12573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9063" y="286666"/>
            <a:ext cx="1745900" cy="543292"/>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1439" y="1204865"/>
            <a:ext cx="6359304" cy="5177647"/>
          </a:xfrm>
          <a:prstGeom prst="rect">
            <a:avLst/>
          </a:prstGeom>
        </p:spPr>
      </p:pic>
      <p:sp>
        <p:nvSpPr>
          <p:cNvPr id="8" name="Title Placeholder 3"/>
          <p:cNvSpPr txBox="1">
            <a:spLocks/>
          </p:cNvSpPr>
          <p:nvPr/>
        </p:nvSpPr>
        <p:spPr>
          <a:xfrm>
            <a:off x="827991" y="315120"/>
            <a:ext cx="8229600" cy="514838"/>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GB" sz="3000" b="1" dirty="0">
                <a:solidFill>
                  <a:srgbClr val="0C499C"/>
                </a:solidFill>
                <a:latin typeface="Arial"/>
                <a:cs typeface="Arial"/>
              </a:rPr>
              <a:t>Building Relationships that make a difference</a:t>
            </a:r>
          </a:p>
        </p:txBody>
      </p:sp>
      <p:sp>
        <p:nvSpPr>
          <p:cNvPr id="3" name="Footer Placeholder 2">
            <a:extLst>
              <a:ext uri="{FF2B5EF4-FFF2-40B4-BE49-F238E27FC236}">
                <a16:creationId xmlns:a16="http://schemas.microsoft.com/office/drawing/2014/main" id="{EAF84F7B-2CF8-442D-9C4D-8B0D440291EB}"/>
              </a:ext>
            </a:extLst>
          </p:cNvPr>
          <p:cNvSpPr>
            <a:spLocks noGrp="1"/>
          </p:cNvSpPr>
          <p:nvPr>
            <p:ph type="ftr" sz="quarter" idx="11"/>
            <p:custDataLst>
              <p:tags r:id="rId1"/>
            </p:custDataLst>
          </p:nvPr>
        </p:nvSpPr>
        <p:spPr/>
        <p:txBody>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4223991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083da476-be4d-4e08-8a0c-df0654bf169a" origin="userSelected">
  <element uid="id_protective_marking_new_item_1" value=""/>
</sisl>
</file>

<file path=customXml/itemProps1.xml><?xml version="1.0" encoding="utf-8"?>
<ds:datastoreItem xmlns:ds="http://schemas.openxmlformats.org/officeDocument/2006/customXml" ds:itemID="{9047D0FA-73EA-4027-9CAD-6EE19E72C6E6}">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28027</TotalTime>
  <Words>2377</Words>
  <Application>Microsoft Office PowerPoint</Application>
  <PresentationFormat>Widescreen</PresentationFormat>
  <Paragraphs>314</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Times New Roman</vt:lpstr>
      <vt:lpstr>Univers-Light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Babcock Corporate Services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Matt</dc:creator>
  <cp:lastModifiedBy>Catherine Dunnett</cp:lastModifiedBy>
  <cp:revision>78</cp:revision>
  <dcterms:created xsi:type="dcterms:W3CDTF">2020-01-10T09:17:43Z</dcterms:created>
  <dcterms:modified xsi:type="dcterms:W3CDTF">2022-11-01T15:42:51Z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38f47fd4-80ff-4eb2-b02b-0a4285a9e1ac</vt:lpwstr>
  </property>
  <property fmtid="{D5CDD505-2E9C-101B-9397-08002B2CF9AE}" pid="3" name="bjSaver">
    <vt:lpwstr>pWcWOKk5InJvHAPwYIjwRKBMUfP3LiH0</vt:lpwstr>
  </property>
  <property fmtid="{D5CDD505-2E9C-101B-9397-08002B2CF9AE}" pid="4" name="bjDocumentSecurityLabel">
    <vt:lpwstr> UNCLASSIFIED </vt:lpwstr>
  </property>
  <property fmtid="{D5CDD505-2E9C-101B-9397-08002B2CF9AE}" pid="5" name="Babcock_Classification">
    <vt:lpwstr>UNCLASSIFIED</vt:lpwstr>
  </property>
  <property fmtid="{D5CDD505-2E9C-101B-9397-08002B2CF9AE}" pid="6" name="bjDocumentLabelXML">
    <vt:lpwstr>&lt;?xml version="1.0" encoding="us-ascii"?&gt;&lt;sisl xmlns:xsd="http://www.w3.org/2001/XMLSchema" xmlns:xsi="http://www.w3.org/2001/XMLSchema-instance" sislVersion="0" policy="083da476-be4d-4e08-8a0c-df0654bf169a" origin="userSelected" xmlns="http://www.boldonj</vt:lpwstr>
  </property>
  <property fmtid="{D5CDD505-2E9C-101B-9397-08002B2CF9AE}" pid="7" name="bjDocumentLabelXML-0">
    <vt:lpwstr>ames.com/2008/01/sie/internal/label"&gt;&lt;element uid="id_protective_marking_new_item_1" value="" /&gt;&lt;/sisl&gt;</vt:lpwstr>
  </property>
  <property fmtid="{D5CDD505-2E9C-101B-9397-08002B2CF9AE}" pid="8" name="bjClsUserRVM">
    <vt:lpwstr>[]</vt:lpwstr>
  </property>
  <property fmtid="{D5CDD505-2E9C-101B-9397-08002B2CF9AE}" pid="9" name="bjSlideMasterFooterText">
    <vt:lpwstr>Classification:UNCLASSIFIED </vt:lpwstr>
  </property>
</Properties>
</file>