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0" r:id="rId1"/>
  </p:sldMasterIdLst>
  <p:notesMasterIdLst>
    <p:notesMasterId r:id="rId17"/>
  </p:notesMasterIdLst>
  <p:sldIdLst>
    <p:sldId id="256" r:id="rId2"/>
    <p:sldId id="260" r:id="rId3"/>
    <p:sldId id="261" r:id="rId4"/>
    <p:sldId id="257" r:id="rId5"/>
    <p:sldId id="277" r:id="rId6"/>
    <p:sldId id="259" r:id="rId7"/>
    <p:sldId id="270" r:id="rId8"/>
    <p:sldId id="263" r:id="rId9"/>
    <p:sldId id="267" r:id="rId10"/>
    <p:sldId id="275" r:id="rId11"/>
    <p:sldId id="266" r:id="rId12"/>
    <p:sldId id="268" r:id="rId13"/>
    <p:sldId id="281" r:id="rId14"/>
    <p:sldId id="278" r:id="rId15"/>
    <p:sldId id="27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86"/>
    <p:restoredTop sz="94499"/>
  </p:normalViewPr>
  <p:slideViewPr>
    <p:cSldViewPr snapToGrid="0" snapToObjects="1">
      <p:cViewPr varScale="1">
        <p:scale>
          <a:sx n="153" d="100"/>
          <a:sy n="153" d="100"/>
        </p:scale>
        <p:origin x="1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F5D9D-7263-6A4B-9D06-87492298967D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8E00-A3B9-604C-8351-14C1881E0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47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E8E00-A3B9-604C-8351-14C1881E03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9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E8E00-A3B9-604C-8351-14C1881E03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67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E8E00-A3B9-604C-8351-14C1881E03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E8E00-A3B9-604C-8351-14C1881E03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06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E8E00-A3B9-604C-8351-14C1881E03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5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5E8E00-A3B9-604C-8351-14C1881E03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21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5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3555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8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306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27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8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7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3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82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80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6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4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6D2D8-F09E-EA47-B708-A659D04AB84E}" type="datetimeFigureOut">
              <a:rPr lang="en-US" smtClean="0"/>
              <a:t>11/2/22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C76D058-6F6D-7D4F-B61F-A5F31D481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6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3" r:id="rId13"/>
    <p:sldLayoutId id="2147484204" r:id="rId14"/>
    <p:sldLayoutId id="2147484205" r:id="rId15"/>
    <p:sldLayoutId id="21474842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guidance/ng223/resources/social-emotional-and-mental-wellbeing-in-primary-and-secondary-education-pdf-66143833987525" TargetMode="External"/><Relationship Id="rId2" Type="http://schemas.openxmlformats.org/officeDocument/2006/relationships/hyperlink" Target="https://assets.publishing.service.gov.uk/government/uploads/system/uploads/attachment_data/file/1034032/DfE_Education_Workforce_Welbeing_Charter_Nov21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2C254-3205-C64C-9520-DE6A2699C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28058"/>
            <a:ext cx="7666495" cy="1562793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The power of supervision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br>
              <a:rPr lang="en-US" sz="3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reflections on providing supervision in secondary schools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BA45AA-CF51-6A4C-B5D3-292BB60C4C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64923"/>
            <a:ext cx="7666495" cy="107234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Catherine Court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Educational Psychologist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109F54-5F5E-DA45-8064-99B54D9484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30777" y="390700"/>
            <a:ext cx="1720736" cy="136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6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4A150-58E0-834D-BC4A-AD0F66748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97033"/>
            <a:ext cx="8596668" cy="484433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Answer my own questions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Off-load- unload burdens without burdening ‘someone’.</a:t>
            </a:r>
            <a:br>
              <a:rPr lang="en-GB" sz="3200" dirty="0"/>
            </a:br>
            <a:r>
              <a:rPr lang="en-GB" sz="3200" dirty="0"/>
              <a:t> </a:t>
            </a:r>
          </a:p>
          <a:p>
            <a:r>
              <a:rPr lang="en-GB" sz="3200" dirty="0"/>
              <a:t>Good it’s someone who is not here all the time 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An opportunity to be listened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458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414FC-25FE-8342-AF8B-1F11DED8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2739"/>
          </a:xfrm>
        </p:spPr>
        <p:txBody>
          <a:bodyPr/>
          <a:lstStyle/>
          <a:p>
            <a:r>
              <a:rPr lang="en-US" dirty="0"/>
              <a:t>Impact of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29700-441A-0341-B9F2-06FF9325A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8319"/>
            <a:ext cx="8596668" cy="4383043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/>
              <a:t>Having your viewpoint makes me </a:t>
            </a:r>
            <a:r>
              <a:rPr lang="en-GB" sz="3200" u="sng" dirty="0"/>
              <a:t>feel a bit calmer </a:t>
            </a:r>
            <a:r>
              <a:rPr lang="en-GB" sz="3200" dirty="0"/>
              <a:t>about things. I feel lighter.</a:t>
            </a:r>
            <a:br>
              <a:rPr lang="en-GB" sz="3200" dirty="0"/>
            </a:br>
            <a:r>
              <a:rPr lang="en-GB" sz="3200" dirty="0"/>
              <a:t> </a:t>
            </a:r>
          </a:p>
          <a:p>
            <a:r>
              <a:rPr lang="en-GB" sz="3200" dirty="0"/>
              <a:t>Gives me more to think about – what are my </a:t>
            </a:r>
            <a:r>
              <a:rPr lang="en-GB" sz="3200" u="sng" dirty="0"/>
              <a:t>next steps </a:t>
            </a:r>
            <a:r>
              <a:rPr lang="en-GB" sz="3200" dirty="0"/>
              <a:t>moving forward?</a:t>
            </a:r>
          </a:p>
          <a:p>
            <a:endParaRPr lang="en-GB" sz="3200" dirty="0"/>
          </a:p>
          <a:p>
            <a:r>
              <a:rPr lang="en-GB" sz="3200" dirty="0"/>
              <a:t>Makes me </a:t>
            </a:r>
            <a:r>
              <a:rPr lang="en-GB" sz="3200" u="sng" dirty="0"/>
              <a:t>think</a:t>
            </a:r>
            <a:r>
              <a:rPr lang="en-GB" sz="3200" dirty="0"/>
              <a:t> about what I’m doing - at work just talk about processes and do it </a:t>
            </a:r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If I’m in a better head space, I’m </a:t>
            </a:r>
            <a:r>
              <a:rPr lang="en-GB" sz="3200" u="sng" dirty="0"/>
              <a:t>more productive </a:t>
            </a:r>
            <a:r>
              <a:rPr lang="en-GB" sz="3200" dirty="0"/>
              <a:t>at work</a:t>
            </a:r>
          </a:p>
        </p:txBody>
      </p:sp>
    </p:spTree>
    <p:extLst>
      <p:ext uri="{BB962C8B-B14F-4D97-AF65-F5344CB8AC3E}">
        <p14:creationId xmlns:p14="http://schemas.microsoft.com/office/powerpoint/2010/main" val="759716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7DDCD-066A-A340-BF18-88F58B8BF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39865"/>
            <a:ext cx="8596668" cy="4801498"/>
          </a:xfrm>
        </p:spPr>
        <p:txBody>
          <a:bodyPr>
            <a:normAutofit lnSpcReduction="10000"/>
          </a:bodyPr>
          <a:lstStyle/>
          <a:p>
            <a:r>
              <a:rPr lang="en-GB" sz="2800" u="sng" dirty="0"/>
              <a:t>Lightbulb moments</a:t>
            </a:r>
            <a:br>
              <a:rPr lang="en-GB" sz="2800" u="sng" dirty="0"/>
            </a:br>
            <a:endParaRPr lang="en-GB" sz="2800" u="sng" dirty="0"/>
          </a:p>
          <a:p>
            <a:r>
              <a:rPr lang="en-GB" sz="2800" u="sng" dirty="0"/>
              <a:t>Listen</a:t>
            </a:r>
            <a:r>
              <a:rPr lang="en-GB" sz="2800" dirty="0"/>
              <a:t> to kids the way you listen to me</a:t>
            </a:r>
            <a:br>
              <a:rPr lang="en-GB" sz="2800" dirty="0"/>
            </a:br>
            <a:r>
              <a:rPr lang="en-GB" sz="2800" dirty="0"/>
              <a:t> </a:t>
            </a:r>
          </a:p>
          <a:p>
            <a:r>
              <a:rPr lang="en-GB" sz="2800" dirty="0"/>
              <a:t>It’s not easy for kids to come and talk – </a:t>
            </a:r>
            <a:r>
              <a:rPr lang="en-GB" sz="2800" u="sng" dirty="0"/>
              <a:t>experience being the talker </a:t>
            </a:r>
            <a:r>
              <a:rPr lang="en-GB" sz="2800" dirty="0"/>
              <a:t>rather than the listener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700" dirty="0"/>
              <a:t>Has a </a:t>
            </a:r>
            <a:r>
              <a:rPr lang="en-GB" sz="2700" u="sng" dirty="0"/>
              <a:t>knock-on effect </a:t>
            </a:r>
            <a:r>
              <a:rPr lang="en-GB" sz="2700" dirty="0"/>
              <a:t>to others in the team -helped me to reach out to a friend who was struggling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1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065D1-897C-9F4C-B596-9A5303D1E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0610" y="2168182"/>
            <a:ext cx="2160000" cy="288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This is me</a:t>
            </a:r>
          </a:p>
          <a:p>
            <a:pPr marL="0" indent="0"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B4D6D-C3AB-854B-8BE5-53A57FAC5594}"/>
              </a:ext>
            </a:extLst>
          </p:cNvPr>
          <p:cNvSpPr txBox="1"/>
          <p:nvPr/>
        </p:nvSpPr>
        <p:spPr>
          <a:xfrm>
            <a:off x="6827484" y="2164184"/>
            <a:ext cx="2160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dirty="0"/>
              <a:t>I believe a little more in myself</a:t>
            </a:r>
          </a:p>
          <a:p>
            <a:endParaRPr lang="en-GB" dirty="0"/>
          </a:p>
          <a:p>
            <a:endParaRPr lang="en-GB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9830C0B-E53B-BE47-A534-661C8904442E}"/>
              </a:ext>
            </a:extLst>
          </p:cNvPr>
          <p:cNvSpPr txBox="1">
            <a:spLocks/>
          </p:cNvSpPr>
          <p:nvPr/>
        </p:nvSpPr>
        <p:spPr>
          <a:xfrm>
            <a:off x="1853736" y="2164184"/>
            <a:ext cx="2160000" cy="288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D6A210-8711-5743-A0A5-47129BBDA214}"/>
              </a:ext>
            </a:extLst>
          </p:cNvPr>
          <p:cNvSpPr/>
          <p:nvPr/>
        </p:nvSpPr>
        <p:spPr>
          <a:xfrm>
            <a:off x="2373325" y="341951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/>
              <a:t>I see me </a:t>
            </a:r>
          </a:p>
        </p:txBody>
      </p:sp>
    </p:spTree>
    <p:extLst>
      <p:ext uri="{BB962C8B-B14F-4D97-AF65-F5344CB8AC3E}">
        <p14:creationId xmlns:p14="http://schemas.microsoft.com/office/powerpoint/2010/main" val="394058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2CFC-C2C4-FA4D-9022-63C09FA2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Themes from supervision sessions: feedback to 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BDEB5-7951-FB46-AFCE-689B3E9FC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Feelings about working in this school</a:t>
            </a:r>
          </a:p>
          <a:p>
            <a:r>
              <a:rPr lang="en-US" sz="2700" dirty="0"/>
              <a:t>Styles of communication</a:t>
            </a:r>
          </a:p>
          <a:p>
            <a:r>
              <a:rPr lang="en-US" sz="2700" dirty="0"/>
              <a:t>Relationship with HT</a:t>
            </a:r>
          </a:p>
          <a:p>
            <a:r>
              <a:rPr lang="en-US" sz="2700" dirty="0"/>
              <a:t>Pressures on women</a:t>
            </a:r>
          </a:p>
          <a:p>
            <a:r>
              <a:rPr lang="en-US" sz="2700" dirty="0"/>
              <a:t>How stress/pressure moves through the </a:t>
            </a:r>
            <a:r>
              <a:rPr lang="en-US" sz="2700" dirty="0" err="1"/>
              <a:t>organisation</a:t>
            </a:r>
            <a:endParaRPr lang="en-US" sz="2700" dirty="0"/>
          </a:p>
          <a:p>
            <a:r>
              <a:rPr lang="en-US" sz="2700" dirty="0"/>
              <a:t>The things that people carry with them </a:t>
            </a:r>
          </a:p>
        </p:txBody>
      </p:sp>
    </p:spTree>
    <p:extLst>
      <p:ext uri="{BB962C8B-B14F-4D97-AF65-F5344CB8AC3E}">
        <p14:creationId xmlns:p14="http://schemas.microsoft.com/office/powerpoint/2010/main" val="278252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6672D-1A7E-244B-AB17-0CBC1E702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45E33-DB6F-1A42-808F-BB1A4D7E1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/>
              <a:t>Is it counselling?</a:t>
            </a:r>
          </a:p>
          <a:p>
            <a:r>
              <a:rPr lang="en-US" sz="2400" dirty="0"/>
              <a:t>Work vs non-work issues</a:t>
            </a:r>
          </a:p>
          <a:p>
            <a:r>
              <a:rPr lang="en-US" sz="2400" dirty="0"/>
              <a:t>Developing reflecting skills</a:t>
            </a:r>
          </a:p>
          <a:p>
            <a:r>
              <a:rPr lang="en-US" sz="2400" dirty="0"/>
              <a:t>Location of sessions</a:t>
            </a:r>
          </a:p>
          <a:p>
            <a:r>
              <a:rPr lang="en-US" sz="2400" dirty="0"/>
              <a:t>Joined up safety net</a:t>
            </a:r>
          </a:p>
          <a:p>
            <a:r>
              <a:rPr lang="en-US" sz="2400" dirty="0"/>
              <a:t>How supervision sits within the school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4903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D61E5-CA77-5141-89EC-69763C849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8435802" cy="781396"/>
          </a:xfrm>
        </p:spPr>
        <p:txBody>
          <a:bodyPr>
            <a:noAutofit/>
          </a:bodyPr>
          <a:lstStyle/>
          <a:p>
            <a:r>
              <a:rPr lang="en-GB" sz="3600" dirty="0"/>
              <a:t>What do we mean by supervision?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4A9FF-F543-1841-9190-5D75ADEC7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sz="2400" u="sng" dirty="0"/>
              <a:t>Regular protected time </a:t>
            </a:r>
            <a:r>
              <a:rPr lang="en-GB" sz="2400" dirty="0"/>
              <a:t>for facilitated, in-depth </a:t>
            </a:r>
            <a:r>
              <a:rPr lang="en-GB" sz="2400" u="sng" dirty="0"/>
              <a:t>reflection</a:t>
            </a:r>
            <a:r>
              <a:rPr lang="en-GB" sz="2400" dirty="0"/>
              <a:t> </a:t>
            </a:r>
            <a:r>
              <a:rPr lang="en-GB" sz="1500" dirty="0"/>
              <a:t>(Bond &amp; Holland, 1998)</a:t>
            </a:r>
            <a:br>
              <a:rPr lang="en-GB" sz="1500" dirty="0"/>
            </a:br>
            <a:endParaRPr lang="en-GB" sz="2400" dirty="0"/>
          </a:p>
          <a:p>
            <a:pPr lvl="0"/>
            <a:r>
              <a:rPr lang="en-GB" sz="2400" dirty="0"/>
              <a:t>A </a:t>
            </a:r>
            <a:r>
              <a:rPr lang="en-GB" sz="2400" u="sng" dirty="0"/>
              <a:t>working alliance </a:t>
            </a:r>
            <a:r>
              <a:rPr lang="en-GB" sz="2400" dirty="0"/>
              <a:t>between professionals where supervisees offer </a:t>
            </a:r>
            <a:r>
              <a:rPr lang="en-GB" sz="2400" u="sng" dirty="0"/>
              <a:t>an account of their work</a:t>
            </a:r>
            <a:r>
              <a:rPr lang="en-GB" sz="2400" dirty="0"/>
              <a:t>, reflect on it, receive feedback and receive guidance if appropriate </a:t>
            </a:r>
            <a:r>
              <a:rPr lang="en-GB" sz="1500" dirty="0"/>
              <a:t>(</a:t>
            </a:r>
            <a:r>
              <a:rPr lang="en-GB" sz="1500" dirty="0" err="1"/>
              <a:t>Inskipp</a:t>
            </a:r>
            <a:r>
              <a:rPr lang="en-GB" sz="1500" dirty="0"/>
              <a:t> &amp; Proctor, 2001)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A place of </a:t>
            </a:r>
            <a:r>
              <a:rPr lang="en-GB" sz="2400" u="sng" dirty="0"/>
              <a:t>trust</a:t>
            </a:r>
            <a:r>
              <a:rPr lang="en-GB" sz="2400" dirty="0"/>
              <a:t> where healthy relationships give a </a:t>
            </a:r>
            <a:r>
              <a:rPr lang="en-GB" sz="2400" u="sng" dirty="0"/>
              <a:t>safe place </a:t>
            </a:r>
            <a:r>
              <a:rPr lang="en-GB" sz="2400" dirty="0"/>
              <a:t>to acknowledge and work with concerns, stresses, fears and </a:t>
            </a:r>
            <a:r>
              <a:rPr lang="en-GB" sz="2400" u="sng" dirty="0"/>
              <a:t>joys </a:t>
            </a:r>
            <a:r>
              <a:rPr lang="en-GB" sz="1500" dirty="0"/>
              <a:t>(Johnson, 2003) </a:t>
            </a:r>
          </a:p>
          <a:p>
            <a:pPr marL="0" lvl="0" indent="0">
              <a:buNone/>
            </a:pPr>
            <a:r>
              <a:rPr lang="en-GB" sz="2400" dirty="0"/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3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0DB0F-466A-3F4E-A993-366742EFF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2821"/>
            <a:ext cx="8596668" cy="4398542"/>
          </a:xfrm>
        </p:spPr>
        <p:txBody>
          <a:bodyPr/>
          <a:lstStyle/>
          <a:p>
            <a:pPr marL="0" lvl="0" indent="0">
              <a:buNone/>
            </a:pPr>
            <a:endParaRPr lang="en-GB" dirty="0"/>
          </a:p>
          <a:p>
            <a:pPr lvl="0"/>
            <a:r>
              <a:rPr lang="en-GB" sz="2400" dirty="0"/>
              <a:t>A </a:t>
            </a:r>
            <a:r>
              <a:rPr lang="en-GB" sz="2400" u="sng" dirty="0"/>
              <a:t>process</a:t>
            </a:r>
            <a:r>
              <a:rPr lang="en-GB" sz="2400" dirty="0"/>
              <a:t> by which supervisees, with the help of a supervisor, can attend to understanding better the client system and themselves as part of the client –worker system, and by so doing </a:t>
            </a:r>
            <a:r>
              <a:rPr lang="en-GB" sz="2400" u="sng" dirty="0"/>
              <a:t>transform their work and develop their craft</a:t>
            </a:r>
            <a:r>
              <a:rPr lang="en-GB" sz="2400" dirty="0"/>
              <a:t>. </a:t>
            </a:r>
            <a:r>
              <a:rPr lang="en-GB" sz="1400" dirty="0"/>
              <a:t>(Hawkins &amp; </a:t>
            </a:r>
            <a:r>
              <a:rPr lang="en-GB" sz="1400" dirty="0" err="1"/>
              <a:t>Shohet</a:t>
            </a:r>
            <a:r>
              <a:rPr lang="en-GB" sz="1400" dirty="0"/>
              <a:t>, 2006)</a:t>
            </a:r>
            <a:br>
              <a:rPr lang="en-GB" sz="1400" dirty="0"/>
            </a:br>
            <a:endParaRPr lang="en-GB" sz="2400" dirty="0"/>
          </a:p>
          <a:p>
            <a:r>
              <a:rPr lang="en-GB" sz="2400" dirty="0"/>
              <a:t>The primary purpose of supervision is to </a:t>
            </a:r>
            <a:r>
              <a:rPr lang="en-GB" sz="2400" u="sng" dirty="0"/>
              <a:t>protect</a:t>
            </a:r>
            <a:r>
              <a:rPr lang="en-GB" sz="2400" dirty="0"/>
              <a:t> the best interests of the client. </a:t>
            </a:r>
            <a:r>
              <a:rPr lang="en-GB" sz="1400" dirty="0"/>
              <a:t>(BACP, 1987)</a:t>
            </a:r>
          </a:p>
          <a:p>
            <a:pPr marL="0" lv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56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9D942-9BAE-CA43-A020-E8A78A62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146874"/>
            <a:ext cx="8596668" cy="783525"/>
          </a:xfrm>
        </p:spPr>
        <p:txBody>
          <a:bodyPr/>
          <a:lstStyle/>
          <a:p>
            <a:r>
              <a:rPr lang="en-US" dirty="0"/>
              <a:t>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704A9-5895-CF48-A5DD-80F7AD74D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400"/>
            <a:ext cx="8987725" cy="3655754"/>
          </a:xfrm>
        </p:spPr>
        <p:txBody>
          <a:bodyPr>
            <a:normAutofit/>
          </a:bodyPr>
          <a:lstStyle/>
          <a:p>
            <a:r>
              <a:rPr lang="en-GB" sz="2400" dirty="0"/>
              <a:t>Offer an account of their work, reflect on it, receive feedback </a:t>
            </a:r>
          </a:p>
          <a:p>
            <a:r>
              <a:rPr lang="en-GB" sz="2400" dirty="0"/>
              <a:t>A safe place</a:t>
            </a:r>
          </a:p>
          <a:p>
            <a:r>
              <a:rPr lang="en-GB" sz="2400" dirty="0"/>
              <a:t>With the help of ….</a:t>
            </a:r>
            <a:endParaRPr lang="en-GB" sz="2400" u="sng" dirty="0"/>
          </a:p>
          <a:p>
            <a:r>
              <a:rPr lang="en-GB" sz="2400" dirty="0"/>
              <a:t>Transform their work and develop their craft.</a:t>
            </a:r>
          </a:p>
          <a:p>
            <a:r>
              <a:rPr lang="en-GB" sz="2400" dirty="0"/>
              <a:t>The joys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7283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EF344-000B-964D-A63A-86FF6989B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9234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B5524-CBAA-034A-986D-DAF50389E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8835"/>
            <a:ext cx="8596668" cy="4522528"/>
          </a:xfrm>
        </p:spPr>
        <p:txBody>
          <a:bodyPr>
            <a:noAutofit/>
          </a:bodyPr>
          <a:lstStyle/>
          <a:p>
            <a:r>
              <a:rPr lang="en-US" sz="2000" dirty="0"/>
              <a:t>The school</a:t>
            </a:r>
          </a:p>
          <a:p>
            <a:pPr lvl="1"/>
            <a:r>
              <a:rPr lang="en-US" sz="1800" dirty="0"/>
              <a:t>Larger than average secondary school</a:t>
            </a:r>
          </a:p>
          <a:p>
            <a:pPr lvl="1"/>
            <a:r>
              <a:rPr lang="en-US" sz="1800" dirty="0"/>
              <a:t>Good at last </a:t>
            </a:r>
            <a:r>
              <a:rPr lang="en-US" sz="1800" dirty="0" err="1"/>
              <a:t>Ofsted</a:t>
            </a:r>
            <a:r>
              <a:rPr lang="en-US" sz="1800" dirty="0"/>
              <a:t> inspection (2018)</a:t>
            </a:r>
          </a:p>
          <a:p>
            <a:pPr lvl="1"/>
            <a:r>
              <a:rPr lang="en-US" sz="1800" dirty="0"/>
              <a:t>High levels of deprivation (in the highest quintile nationally)</a:t>
            </a:r>
          </a:p>
          <a:p>
            <a:pPr lvl="1"/>
            <a:r>
              <a:rPr lang="en-US" sz="1800" dirty="0"/>
              <a:t>Proportion of disadvantaged pupils is significantly above the national average</a:t>
            </a:r>
          </a:p>
          <a:p>
            <a:pPr lvl="1"/>
            <a:r>
              <a:rPr lang="en-US" sz="1800" dirty="0"/>
              <a:t>‘Challenging area … challenging circumstances ... low levels of aspiration’</a:t>
            </a:r>
          </a:p>
          <a:p>
            <a:r>
              <a:rPr lang="en-US" sz="2000" dirty="0"/>
              <a:t>Commissioned by Deputy HT (pastoral/safeguarding), now HT</a:t>
            </a:r>
          </a:p>
          <a:p>
            <a:r>
              <a:rPr lang="en-US" sz="2000" dirty="0"/>
              <a:t>Developments</a:t>
            </a:r>
          </a:p>
          <a:p>
            <a:pPr lvl="1"/>
            <a:r>
              <a:rPr lang="en-US" sz="1800" dirty="0"/>
              <a:t>10 sessions every term</a:t>
            </a:r>
          </a:p>
          <a:p>
            <a:pPr lvl="1"/>
            <a:r>
              <a:rPr lang="en-US" sz="1800" dirty="0"/>
              <a:t>20 sessions every half-term</a:t>
            </a:r>
          </a:p>
        </p:txBody>
      </p:sp>
    </p:spTree>
    <p:extLst>
      <p:ext uri="{BB962C8B-B14F-4D97-AF65-F5344CB8AC3E}">
        <p14:creationId xmlns:p14="http://schemas.microsoft.com/office/powerpoint/2010/main" val="21290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A3560-31B9-8E47-9F49-7E9CBACAA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2339"/>
            <a:ext cx="8596668" cy="4569023"/>
          </a:xfrm>
        </p:spPr>
        <p:txBody>
          <a:bodyPr>
            <a:normAutofit fontScale="77500" lnSpcReduction="20000"/>
          </a:bodyPr>
          <a:lstStyle/>
          <a:p>
            <a:r>
              <a:rPr lang="en-GB" sz="3200" dirty="0"/>
              <a:t>Supervision is increasingly recognised as crucial for school staff, especially for those ‘whose role is known to have a significant emotional component’ (</a:t>
            </a:r>
            <a:r>
              <a:rPr lang="en-GB" sz="3200" u="sng" dirty="0">
                <a:hlinkClick r:id="rId2"/>
              </a:rPr>
              <a:t>Education Workforce Wellbeing Charter</a:t>
            </a:r>
            <a:r>
              <a:rPr lang="en-GB" sz="3200" dirty="0"/>
              <a:t>, </a:t>
            </a:r>
            <a:r>
              <a:rPr lang="en-GB" sz="3200" dirty="0" err="1"/>
              <a:t>DfE</a:t>
            </a:r>
            <a:r>
              <a:rPr lang="en-GB" sz="3200" dirty="0"/>
              <a:t>, 2021).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sz="3200" dirty="0"/>
              <a:t>The recent NICE guidelines for </a:t>
            </a:r>
            <a:r>
              <a:rPr lang="en-GB" sz="3200" u="sng" dirty="0">
                <a:hlinkClick r:id="rId3"/>
              </a:rPr>
              <a:t>Social, emotional and mental wellbeing in primary and secondary education</a:t>
            </a:r>
            <a:r>
              <a:rPr lang="en-GB" sz="3200" dirty="0"/>
              <a:t> recommends supporting ‘staff in their pastoral roles by providing protected time for supervision’. </a:t>
            </a:r>
          </a:p>
          <a:p>
            <a:pPr marL="0" indent="0">
              <a:buNone/>
            </a:pPr>
            <a:br>
              <a:rPr lang="en-GB" dirty="0"/>
            </a:b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8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2CE81-BB1D-B348-B75B-ED4ACD517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95214"/>
          </a:xfrm>
        </p:spPr>
        <p:txBody>
          <a:bodyPr/>
          <a:lstStyle/>
          <a:p>
            <a:r>
              <a:rPr lang="en-US" dirty="0"/>
              <a:t>Type of supervision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065D1-897C-9F4C-B596-9A5303D1E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0610" y="2168182"/>
            <a:ext cx="2160000" cy="28800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Tutorial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Training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Managerial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Consultant</a:t>
            </a:r>
          </a:p>
          <a:p>
            <a:pPr marL="0" indent="0"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FB4D6D-C3AB-854B-8BE5-53A57FAC5594}"/>
              </a:ext>
            </a:extLst>
          </p:cNvPr>
          <p:cNvSpPr txBox="1"/>
          <p:nvPr/>
        </p:nvSpPr>
        <p:spPr>
          <a:xfrm>
            <a:off x="6827484" y="2164184"/>
            <a:ext cx="21600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Developmental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Resourcing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Qualitative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9830C0B-E53B-BE47-A534-661C8904442E}"/>
              </a:ext>
            </a:extLst>
          </p:cNvPr>
          <p:cNvSpPr txBox="1">
            <a:spLocks/>
          </p:cNvSpPr>
          <p:nvPr/>
        </p:nvSpPr>
        <p:spPr>
          <a:xfrm>
            <a:off x="1853736" y="2164184"/>
            <a:ext cx="2160000" cy="288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</a:rPr>
              <a:t>Individual</a:t>
            </a:r>
          </a:p>
          <a:p>
            <a:pPr marL="0" indent="0" algn="ctr">
              <a:buFont typeface="Wingdings 3" charset="2"/>
              <a:buNone/>
            </a:pPr>
            <a:endParaRPr lang="en-US" dirty="0"/>
          </a:p>
          <a:p>
            <a:pPr marL="0" indent="0" algn="ctr">
              <a:buFont typeface="Wingdings 3" charset="2"/>
              <a:buNone/>
            </a:pPr>
            <a:r>
              <a:rPr lang="en-US" dirty="0"/>
              <a:t>Peer</a:t>
            </a:r>
          </a:p>
          <a:p>
            <a:pPr marL="0" indent="0" algn="ctr">
              <a:buFont typeface="Wingdings 3" charset="2"/>
              <a:buNone/>
            </a:pPr>
            <a:endParaRPr lang="en-US" dirty="0"/>
          </a:p>
          <a:p>
            <a:pPr marL="0" indent="0" algn="ctr">
              <a:buFont typeface="Wingdings 3" charset="2"/>
              <a:buNone/>
            </a:pPr>
            <a:r>
              <a:rPr lang="en-US" dirty="0"/>
              <a:t>Group</a:t>
            </a:r>
          </a:p>
          <a:p>
            <a:pPr marL="0" indent="0" algn="ctr">
              <a:buFont typeface="Wingdings 3" charset="2"/>
              <a:buNone/>
            </a:pPr>
            <a:endParaRPr lang="en-US" dirty="0"/>
          </a:p>
          <a:p>
            <a:pPr marL="0" indent="0" algn="ctr">
              <a:buFont typeface="Wingdings 3" charset="2"/>
              <a:buNone/>
            </a:pPr>
            <a:r>
              <a:rPr lang="en-US" dirty="0"/>
              <a:t>Team</a:t>
            </a:r>
          </a:p>
          <a:p>
            <a:pPr marL="0" indent="0">
              <a:buFont typeface="Wingdings 3" charset="2"/>
              <a:buNone/>
            </a:pP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5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052B-F189-C049-AC9C-5442C8B18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you describe supervision to someone else?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FA0C3-FC00-FF43-BF2D-ABC6DB89C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/>
              <a:t>Quiet time to reflect, celebrate successes and get a different perspective on the negatives</a:t>
            </a:r>
            <a:br>
              <a:rPr lang="en-GB" sz="3200" dirty="0"/>
            </a:br>
            <a:r>
              <a:rPr lang="en-GB" sz="3200" dirty="0"/>
              <a:t> </a:t>
            </a:r>
          </a:p>
          <a:p>
            <a:r>
              <a:rPr lang="en-GB" sz="3200" dirty="0"/>
              <a:t>Space to vent. Bottling things up leads to a </a:t>
            </a:r>
            <a:r>
              <a:rPr lang="en-GB" sz="3200" dirty="0" err="1"/>
              <a:t>sh</a:t>
            </a:r>
            <a:r>
              <a:rPr lang="en-GB" sz="3200" dirty="0"/>
              <a:t>*t storm eventually!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Clarity – a place to get your ducks in a row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13BB4-BD4C-864A-AD6D-B9C33F17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162373"/>
            <a:ext cx="8596668" cy="4878989"/>
          </a:xfrm>
        </p:spPr>
        <p:txBody>
          <a:bodyPr>
            <a:normAutofit/>
          </a:bodyPr>
          <a:lstStyle/>
          <a:p>
            <a:r>
              <a:rPr lang="en-GB" sz="3200" dirty="0"/>
              <a:t>Confidential – safe space, trusted space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Chance to get a bit of perspective </a:t>
            </a:r>
            <a:br>
              <a:rPr lang="en-GB" sz="3200" dirty="0"/>
            </a:br>
            <a:endParaRPr lang="en-GB" sz="3200" dirty="0"/>
          </a:p>
          <a:p>
            <a:r>
              <a:rPr lang="en-GB" sz="3200" dirty="0"/>
              <a:t>Non-judgemental – share anything</a:t>
            </a:r>
            <a:br>
              <a:rPr lang="en-GB" sz="3200" dirty="0"/>
            </a:br>
            <a:endParaRPr lang="en-GB" sz="3200" dirty="0"/>
          </a:p>
          <a:p>
            <a:r>
              <a:rPr lang="en-GB" sz="3200" b="1" dirty="0"/>
              <a:t>Time</a:t>
            </a:r>
            <a:r>
              <a:rPr lang="en-GB" sz="3200" dirty="0"/>
              <a:t> - to reflect, to talk, to step away from the pace of the day</a:t>
            </a:r>
          </a:p>
        </p:txBody>
      </p:sp>
    </p:spTree>
    <p:extLst>
      <p:ext uri="{BB962C8B-B14F-4D97-AF65-F5344CB8AC3E}">
        <p14:creationId xmlns:p14="http://schemas.microsoft.com/office/powerpoint/2010/main" val="26181885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{C172A1DF-D7CB-BC41-B15D-11DCA49D5AE1}tf10001060</Template>
  <TotalTime>2430</TotalTime>
  <Words>686</Words>
  <Application>Microsoft Macintosh PowerPoint</Application>
  <PresentationFormat>Widescreen</PresentationFormat>
  <Paragraphs>114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Facet</vt:lpstr>
      <vt:lpstr>The power of supervision:  reflections on providing supervision in secondary schools</vt:lpstr>
      <vt:lpstr>What do we mean by supervision?</vt:lpstr>
      <vt:lpstr>PowerPoint Presentation</vt:lpstr>
      <vt:lpstr>Aims</vt:lpstr>
      <vt:lpstr>Background</vt:lpstr>
      <vt:lpstr>PowerPoint Presentation</vt:lpstr>
      <vt:lpstr>Type of supervision</vt:lpstr>
      <vt:lpstr>How would you describe supervision to someone else?</vt:lpstr>
      <vt:lpstr>PowerPoint Presentation</vt:lpstr>
      <vt:lpstr>PowerPoint Presentation</vt:lpstr>
      <vt:lpstr>Impact of supervision</vt:lpstr>
      <vt:lpstr>PowerPoint Presentation</vt:lpstr>
      <vt:lpstr>PowerPoint Presentation</vt:lpstr>
      <vt:lpstr>Themes from supervision sessions: feedback to HT</vt:lpstr>
      <vt:lpstr>Reflections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Success for All Education Trust Conference  Friday 21st October 2022</dc:title>
  <dc:creator>Microsoft Office User</dc:creator>
  <cp:lastModifiedBy>Microsoft Office User</cp:lastModifiedBy>
  <cp:revision>40</cp:revision>
  <dcterms:created xsi:type="dcterms:W3CDTF">2022-10-06T19:20:16Z</dcterms:created>
  <dcterms:modified xsi:type="dcterms:W3CDTF">2022-11-02T18:59:02Z</dcterms:modified>
</cp:coreProperties>
</file>