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4"/>
  </p:notesMasterIdLst>
  <p:sldIdLst>
    <p:sldId id="256" r:id="rId2"/>
    <p:sldId id="257" r:id="rId3"/>
    <p:sldId id="258" r:id="rId4"/>
    <p:sldId id="259" r:id="rId5"/>
    <p:sldId id="260" r:id="rId6"/>
    <p:sldId id="261" r:id="rId7"/>
    <p:sldId id="271" r:id="rId8"/>
    <p:sldId id="262" r:id="rId9"/>
    <p:sldId id="263" r:id="rId10"/>
    <p:sldId id="272" r:id="rId11"/>
    <p:sldId id="284" r:id="rId12"/>
    <p:sldId id="273" r:id="rId13"/>
    <p:sldId id="274" r:id="rId14"/>
    <p:sldId id="264" r:id="rId15"/>
    <p:sldId id="275" r:id="rId16"/>
    <p:sldId id="280" r:id="rId17"/>
    <p:sldId id="281" r:id="rId18"/>
    <p:sldId id="282" r:id="rId19"/>
    <p:sldId id="283" r:id="rId20"/>
    <p:sldId id="277" r:id="rId21"/>
    <p:sldId id="276"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511" autoAdjust="0"/>
  </p:normalViewPr>
  <p:slideViewPr>
    <p:cSldViewPr>
      <p:cViewPr varScale="1">
        <p:scale>
          <a:sx n="48" d="100"/>
          <a:sy n="48" d="100"/>
        </p:scale>
        <p:origin x="201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02F1D0-3D1B-41B4-A5B4-76F3656CF98B}" type="datetimeFigureOut">
              <a:rPr lang="en-GB" smtClean="0"/>
              <a:pPr/>
              <a:t>02/11/2022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5FDF7-77D7-4D7B-B346-374CA47A7E51}" type="slidenum">
              <a:rPr lang="en-GB" smtClean="0"/>
              <a:pPr/>
              <a:t>‹#›</a:t>
            </a:fld>
            <a:endParaRPr lang="en-GB"/>
          </a:p>
        </p:txBody>
      </p:sp>
    </p:spTree>
    <p:extLst>
      <p:ext uri="{BB962C8B-B14F-4D97-AF65-F5344CB8AC3E}">
        <p14:creationId xmlns:p14="http://schemas.microsoft.com/office/powerpoint/2010/main" val="975428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a:t>
            </a:r>
            <a:r>
              <a:rPr lang="en-GB" baseline="0" dirty="0" smtClean="0"/>
              <a:t> selves – </a:t>
            </a:r>
            <a:r>
              <a:rPr lang="en-GB" baseline="0" dirty="0" smtClean="0"/>
              <a:t>1</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a:t>
            </a:fld>
            <a:endParaRPr lang="en-GB"/>
          </a:p>
        </p:txBody>
      </p:sp>
    </p:spTree>
    <p:extLst>
      <p:ext uri="{BB962C8B-B14F-4D97-AF65-F5344CB8AC3E}">
        <p14:creationId xmlns:p14="http://schemas.microsoft.com/office/powerpoint/2010/main" val="3395734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4</a:t>
            </a:r>
            <a:endParaRPr lang="en-GB" dirty="0" smtClean="0"/>
          </a:p>
          <a:p>
            <a:r>
              <a:rPr lang="en-GB" dirty="0" smtClean="0"/>
              <a:t>Getting </a:t>
            </a:r>
            <a:r>
              <a:rPr lang="en-GB" dirty="0"/>
              <a:t>comfortable/relaxed</a:t>
            </a:r>
            <a:r>
              <a:rPr lang="en-GB" baseline="0" dirty="0"/>
              <a:t> </a:t>
            </a:r>
            <a:endParaRPr lang="en-GB" baseline="0" dirty="0" smtClean="0"/>
          </a:p>
          <a:p>
            <a:endParaRPr lang="en-GB" baseline="0" dirty="0" smtClean="0"/>
          </a:p>
          <a:p>
            <a:r>
              <a:rPr lang="en-GB" baseline="0" dirty="0" smtClean="0"/>
              <a:t>Theme/visual reference - I</a:t>
            </a:r>
            <a:r>
              <a:rPr lang="en-GB" dirty="0" smtClean="0"/>
              <a:t>n</a:t>
            </a:r>
            <a:r>
              <a:rPr lang="en-GB" baseline="0" dirty="0" smtClean="0"/>
              <a:t> some </a:t>
            </a:r>
            <a:r>
              <a:rPr lang="en-GB" baseline="0" dirty="0" smtClean="0"/>
              <a:t>settings a star </a:t>
            </a:r>
            <a:r>
              <a:rPr lang="en-GB" baseline="0" dirty="0" smtClean="0"/>
              <a:t>has worked </a:t>
            </a:r>
            <a:r>
              <a:rPr lang="en-GB" baseline="0" dirty="0" smtClean="0"/>
              <a:t>really well – ‘it’s time for mindfulness’ children recognised that’s what the star </a:t>
            </a:r>
            <a:r>
              <a:rPr lang="en-GB" baseline="0" dirty="0" smtClean="0"/>
              <a:t>meant</a:t>
            </a:r>
          </a:p>
          <a:p>
            <a:r>
              <a:rPr lang="en-GB" baseline="0" dirty="0" smtClean="0"/>
              <a:t>Hold up the star – and say ‘it’s time for mindfulness’ – helped children prepare.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EDO tried mindfulness buddies</a:t>
            </a:r>
            <a:r>
              <a:rPr lang="en-GB" sz="1200" baseline="0" dirty="0" smtClean="0"/>
              <a:t> which some say are helpful but they didn’t support the sessions in the nursery in which she carried out case study</a:t>
            </a:r>
            <a:endParaRPr lang="en-GB" baseline="0" dirty="0" smtClean="0"/>
          </a:p>
          <a:p>
            <a:endParaRPr lang="en-GB" baseline="0" dirty="0" smtClean="0"/>
          </a:p>
          <a:p>
            <a:r>
              <a:rPr lang="en-GB" baseline="0" dirty="0" smtClean="0"/>
              <a:t>Routine - Where </a:t>
            </a:r>
            <a:r>
              <a:rPr lang="en-GB" baseline="0" dirty="0" smtClean="0"/>
              <a:t>children are in full time maybe just once/day – if some are in full time and some only in am/pm may want to work towards doing twice per day</a:t>
            </a:r>
          </a:p>
          <a:p>
            <a:r>
              <a:rPr lang="en-GB" baseline="0" dirty="0" smtClean="0"/>
              <a:t>Do you want it to be after a break time to help them settle down? Whatever would work best for </a:t>
            </a:r>
            <a:r>
              <a:rPr lang="en-GB" baseline="0" dirty="0" smtClean="0"/>
              <a:t>the setting. Important to consider where – if in the classroom important other staff recognise the importance. Use of a sign on the door to ask staff not to come in. make sure it is protected time. </a:t>
            </a:r>
          </a:p>
          <a:p>
            <a:r>
              <a:rPr lang="en-GB" baseline="0" dirty="0" smtClean="0"/>
              <a:t>Eyes closed – EDO found wasn’t helpful. But different settings might find differences/have different preferences. </a:t>
            </a:r>
            <a:endParaRPr lang="en-GB" baseline="0" dirty="0" smtClean="0"/>
          </a:p>
          <a:p>
            <a:endParaRPr lang="en-GB" baseline="0" dirty="0" smtClean="0"/>
          </a:p>
          <a:p>
            <a:r>
              <a:rPr lang="en-GB" baseline="0" dirty="0" smtClean="0"/>
              <a:t>Flexible - Ideally </a:t>
            </a:r>
            <a:r>
              <a:rPr lang="en-GB" baseline="0" dirty="0" smtClean="0"/>
              <a:t>want it part of a routine but some days it may not be possible and that is ok</a:t>
            </a:r>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10</a:t>
            </a:fld>
            <a:endParaRPr lang="en-GB"/>
          </a:p>
        </p:txBody>
      </p:sp>
    </p:spTree>
    <p:extLst>
      <p:ext uri="{BB962C8B-B14F-4D97-AF65-F5344CB8AC3E}">
        <p14:creationId xmlns:p14="http://schemas.microsoft.com/office/powerpoint/2010/main" val="3350968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11</a:t>
            </a:fld>
            <a:endParaRPr lang="en-GB"/>
          </a:p>
        </p:txBody>
      </p:sp>
    </p:spTree>
    <p:extLst>
      <p:ext uri="{BB962C8B-B14F-4D97-AF65-F5344CB8AC3E}">
        <p14:creationId xmlns:p14="http://schemas.microsoft.com/office/powerpoint/2010/main" val="3053411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4</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12</a:t>
            </a:fld>
            <a:endParaRPr lang="en-GB"/>
          </a:p>
        </p:txBody>
      </p:sp>
    </p:spTree>
    <p:extLst>
      <p:ext uri="{BB962C8B-B14F-4D97-AF65-F5344CB8AC3E}">
        <p14:creationId xmlns:p14="http://schemas.microsoft.com/office/powerpoint/2010/main" val="2331889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2</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13</a:t>
            </a:fld>
            <a:endParaRPr lang="en-GB"/>
          </a:p>
        </p:txBody>
      </p:sp>
    </p:spTree>
    <p:extLst>
      <p:ext uri="{BB962C8B-B14F-4D97-AF65-F5344CB8AC3E}">
        <p14:creationId xmlns:p14="http://schemas.microsoft.com/office/powerpoint/2010/main" val="2123198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3</a:t>
            </a:r>
          </a:p>
          <a:p>
            <a:r>
              <a:rPr lang="en-GB" dirty="0" smtClean="0"/>
              <a:t>Start each activity with the same sentence – routine, familiarity, repetition </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14</a:t>
            </a:fld>
            <a:endParaRPr lang="en-GB"/>
          </a:p>
        </p:txBody>
      </p:sp>
    </p:spTree>
    <p:extLst>
      <p:ext uri="{BB962C8B-B14F-4D97-AF65-F5344CB8AC3E}">
        <p14:creationId xmlns:p14="http://schemas.microsoft.com/office/powerpoint/2010/main" val="2463079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2</a:t>
            </a:r>
          </a:p>
          <a:p>
            <a:r>
              <a:rPr lang="en-GB" dirty="0" smtClean="0"/>
              <a:t>Including some</a:t>
            </a:r>
            <a:r>
              <a:rPr lang="en-GB" baseline="0" dirty="0" smtClean="0"/>
              <a:t> movement helped the children to focus</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15</a:t>
            </a:fld>
            <a:endParaRPr lang="en-GB"/>
          </a:p>
        </p:txBody>
      </p:sp>
    </p:spTree>
    <p:extLst>
      <p:ext uri="{BB962C8B-B14F-4D97-AF65-F5344CB8AC3E}">
        <p14:creationId xmlns:p14="http://schemas.microsoft.com/office/powerpoint/2010/main" val="1173271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2</a:t>
            </a:r>
          </a:p>
          <a:p>
            <a:r>
              <a:rPr lang="en-GB" dirty="0" smtClean="0"/>
              <a:t>Once children are able to do the breathing activities can introduce</a:t>
            </a:r>
            <a:r>
              <a:rPr lang="en-GB" baseline="0" dirty="0" smtClean="0"/>
              <a:t> guided imagery</a:t>
            </a:r>
            <a:endParaRPr lang="en-GB" dirty="0" smtClean="0"/>
          </a:p>
          <a:p>
            <a:r>
              <a:rPr lang="en-GB" dirty="0" smtClean="0"/>
              <a:t>Help the children</a:t>
            </a:r>
            <a:r>
              <a:rPr lang="en-GB" baseline="0" dirty="0" smtClean="0"/>
              <a:t> focus on something – seeing something in their mind. Activities can be slightly longer.</a:t>
            </a:r>
          </a:p>
          <a:p>
            <a:r>
              <a:rPr lang="en-GB" baseline="0" dirty="0" smtClean="0"/>
              <a:t>Can do a breath activity and then a guided imagery – extend the mindfulness session</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16</a:t>
            </a:fld>
            <a:endParaRPr lang="en-GB"/>
          </a:p>
        </p:txBody>
      </p:sp>
    </p:spTree>
    <p:extLst>
      <p:ext uri="{BB962C8B-B14F-4D97-AF65-F5344CB8AC3E}">
        <p14:creationId xmlns:p14="http://schemas.microsoft.com/office/powerpoint/2010/main" val="2843285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5</a:t>
            </a:r>
          </a:p>
          <a:p>
            <a:r>
              <a:rPr lang="en-GB" dirty="0" smtClean="0"/>
              <a:t>There</a:t>
            </a:r>
            <a:r>
              <a:rPr lang="en-GB" baseline="0" dirty="0" smtClean="0"/>
              <a:t> are ready-to-go guided imagery activities, e.g. in EDO’s book but you/settings can write your/their own. </a:t>
            </a:r>
          </a:p>
          <a:p>
            <a:r>
              <a:rPr lang="en-GB" baseline="0" dirty="0" smtClean="0"/>
              <a:t>When we talk to settings about this we get them to think about…</a:t>
            </a:r>
          </a:p>
          <a:p>
            <a:endParaRPr lang="en-GB" baseline="0" dirty="0" smtClean="0"/>
          </a:p>
          <a:p>
            <a:pPr>
              <a:buFont typeface="Arial" panose="020B0604020202020204" pitchFamily="34" charset="0"/>
              <a:buChar char="•"/>
            </a:pPr>
            <a:r>
              <a:rPr lang="en-GB" sz="1200" dirty="0" smtClean="0"/>
              <a:t>Chose a topic that a child/the children may like – can link to the curriculum – e.g. seasons,</a:t>
            </a:r>
            <a:r>
              <a:rPr lang="en-GB" sz="1200" baseline="0" dirty="0" smtClean="0"/>
              <a:t> going for a walk in the woods during a particular season</a:t>
            </a:r>
            <a:endParaRPr lang="en-GB" sz="1200" dirty="0" smtClean="0"/>
          </a:p>
          <a:p>
            <a:pPr>
              <a:buFont typeface="Arial" panose="020B0604020202020204" pitchFamily="34" charset="0"/>
              <a:buChar char="•"/>
            </a:pPr>
            <a:r>
              <a:rPr lang="en-GB" sz="1200" dirty="0" smtClean="0"/>
              <a:t>Make it short and use simple language (use language that you are comfortable with)</a:t>
            </a:r>
          </a:p>
          <a:p>
            <a:pPr>
              <a:buFont typeface="Arial" panose="020B0604020202020204" pitchFamily="34" charset="0"/>
              <a:buChar char="•"/>
            </a:pPr>
            <a:r>
              <a:rPr lang="en-GB" sz="1200" dirty="0" smtClean="0"/>
              <a:t>Include movement – sitting still can be really tricky</a:t>
            </a:r>
            <a:r>
              <a:rPr lang="en-GB" sz="1200" baseline="0" dirty="0" smtClean="0"/>
              <a:t> for some children, want them to be able to move in a way that helps them to be mindful</a:t>
            </a:r>
            <a:endParaRPr lang="en-GB" sz="1200" dirty="0" smtClean="0"/>
          </a:p>
          <a:p>
            <a:pPr>
              <a:buFont typeface="Arial" panose="020B0604020202020204" pitchFamily="34" charset="0"/>
              <a:buChar char="•"/>
            </a:pPr>
            <a:r>
              <a:rPr lang="en-GB" sz="1200" dirty="0" smtClean="0"/>
              <a:t>Add additional stimulus, e.g. picture on the whiteboard/sound/smell/related objects</a:t>
            </a:r>
          </a:p>
          <a:p>
            <a:pPr>
              <a:buFont typeface="Arial" panose="020B0604020202020204" pitchFamily="34" charset="0"/>
              <a:buChar char="•"/>
            </a:pPr>
            <a:r>
              <a:rPr lang="en-GB" sz="1200" dirty="0" smtClean="0"/>
              <a:t>Practice your scripts </a:t>
            </a:r>
          </a:p>
          <a:p>
            <a:pPr>
              <a:buFont typeface="Arial" panose="020B0604020202020204" pitchFamily="34" charset="0"/>
              <a:buChar char="•"/>
            </a:pPr>
            <a:r>
              <a:rPr lang="en-GB" sz="1200" dirty="0" smtClean="0"/>
              <a:t>Have a consistent way of introducing your imagery and in ending it – helps with the routine</a:t>
            </a:r>
            <a:r>
              <a:rPr lang="en-GB" sz="1200" baseline="0" dirty="0" smtClean="0"/>
              <a:t> and consistency, even when doing different activities</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17</a:t>
            </a:fld>
            <a:endParaRPr lang="en-GB"/>
          </a:p>
        </p:txBody>
      </p:sp>
    </p:spTree>
    <p:extLst>
      <p:ext uri="{BB962C8B-B14F-4D97-AF65-F5344CB8AC3E}">
        <p14:creationId xmlns:p14="http://schemas.microsoft.com/office/powerpoint/2010/main" val="673596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3</a:t>
            </a:r>
          </a:p>
          <a:p>
            <a:endParaRPr lang="en-GB" dirty="0" smtClean="0"/>
          </a:p>
          <a:p>
            <a:pPr>
              <a:buFont typeface="Arial" panose="020B0604020202020204" pitchFamily="34" charset="0"/>
              <a:buChar char="•"/>
            </a:pPr>
            <a:r>
              <a:rPr lang="en-GB" dirty="0" smtClean="0"/>
              <a:t>Take a deep breath - make sure that you are feeling calm and relaxed. If you’re</a:t>
            </a:r>
            <a:r>
              <a:rPr lang="en-GB" baseline="0" dirty="0" smtClean="0"/>
              <a:t> stressed, maybe someone else could do the session on that occasion</a:t>
            </a:r>
            <a:endParaRPr lang="en-GB" dirty="0" smtClean="0"/>
          </a:p>
          <a:p>
            <a:pPr>
              <a:buFont typeface="Arial" panose="020B0604020202020204" pitchFamily="34" charset="0"/>
              <a:buChar char="•"/>
            </a:pPr>
            <a:r>
              <a:rPr lang="en-GB" dirty="0" smtClean="0"/>
              <a:t>Tune in where possible to the child/children working with- recognise their mood. Sometimes start louder or faster and get slower to support the class to calm down. </a:t>
            </a:r>
          </a:p>
          <a:p>
            <a:pPr>
              <a:buFont typeface="Arial" panose="020B0604020202020204" pitchFamily="34" charset="0"/>
              <a:buChar char="•"/>
            </a:pPr>
            <a:r>
              <a:rPr lang="en-GB" dirty="0" smtClean="0"/>
              <a:t>Leave spaces between your words to give the child/children some time. </a:t>
            </a:r>
          </a:p>
          <a:p>
            <a:pPr>
              <a:buFont typeface="Arial" panose="020B0604020202020204" pitchFamily="34" charset="0"/>
              <a:buChar char="•"/>
            </a:pPr>
            <a:r>
              <a:rPr lang="en-GB" dirty="0" smtClean="0"/>
              <a:t>Speak very slowly, put a slow, calm rhythm to your voice. (It may be helpful to practice)  - automatically</a:t>
            </a:r>
            <a:r>
              <a:rPr lang="en-GB" baseline="0" dirty="0" smtClean="0"/>
              <a:t> makes your voice more calm. </a:t>
            </a:r>
            <a:endParaRPr lang="en-GB" dirty="0" smtClean="0"/>
          </a:p>
          <a:p>
            <a:pPr>
              <a:buFont typeface="Arial" panose="020B0604020202020204" pitchFamily="34" charset="0"/>
              <a:buChar char="•"/>
            </a:pPr>
            <a:r>
              <a:rPr lang="en-GB" dirty="0" smtClean="0"/>
              <a:t>Model any breathing and movements to the child/children in order to show them what to do. </a:t>
            </a:r>
          </a:p>
          <a:p>
            <a:pPr>
              <a:buFont typeface="Arial" panose="020B0604020202020204" pitchFamily="34" charset="0"/>
              <a:buChar char="•"/>
            </a:pPr>
            <a:r>
              <a:rPr lang="en-GB" dirty="0" smtClean="0"/>
              <a:t>Enjoy it! – time for you to be mindful</a:t>
            </a:r>
            <a:r>
              <a:rPr lang="en-GB" baseline="0" dirty="0" smtClean="0"/>
              <a:t> and calm. </a:t>
            </a:r>
            <a:endParaRPr lang="en-GB"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18</a:t>
            </a:fld>
            <a:endParaRPr lang="en-GB"/>
          </a:p>
        </p:txBody>
      </p:sp>
    </p:spTree>
    <p:extLst>
      <p:ext uri="{BB962C8B-B14F-4D97-AF65-F5344CB8AC3E}">
        <p14:creationId xmlns:p14="http://schemas.microsoft.com/office/powerpoint/2010/main" val="38341325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2</a:t>
            </a:r>
            <a:endParaRPr lang="en-GB" dirty="0" smtClean="0"/>
          </a:p>
          <a:p>
            <a:r>
              <a:rPr lang="en-GB" dirty="0" smtClean="0"/>
              <a:t>Explain</a:t>
            </a:r>
            <a:r>
              <a:rPr lang="en-GB" baseline="0" dirty="0" smtClean="0"/>
              <a:t> the importance of the structure of the guided imagery, e.g. the count down / ‘Let’s go back to our clam, quiet, classroom…’ </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19</a:t>
            </a:fld>
            <a:endParaRPr lang="en-GB"/>
          </a:p>
        </p:txBody>
      </p:sp>
    </p:spTree>
    <p:extLst>
      <p:ext uri="{BB962C8B-B14F-4D97-AF65-F5344CB8AC3E}">
        <p14:creationId xmlns:p14="http://schemas.microsoft.com/office/powerpoint/2010/main" val="9748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BS 2</a:t>
            </a:r>
          </a:p>
          <a:p>
            <a:r>
              <a:rPr lang="en-GB" dirty="0" smtClean="0"/>
              <a:t>In</a:t>
            </a:r>
            <a:r>
              <a:rPr lang="en-GB" baseline="0" dirty="0" smtClean="0"/>
              <a:t> the interests of setting the scene for mindfulness </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Not</a:t>
            </a:r>
            <a:r>
              <a:rPr lang="en-GB" baseline="0" dirty="0" smtClean="0"/>
              <a:t> about getting rid of the problem. Just want to put it to one side for now so you can hopefully enjoy the next hour. </a:t>
            </a:r>
            <a:endParaRPr lang="en-GB"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2</a:t>
            </a:fld>
            <a:endParaRPr lang="en-GB"/>
          </a:p>
        </p:txBody>
      </p:sp>
    </p:spTree>
    <p:extLst>
      <p:ext uri="{BB962C8B-B14F-4D97-AF65-F5344CB8AC3E}">
        <p14:creationId xmlns:p14="http://schemas.microsoft.com/office/powerpoint/2010/main" val="3150847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BS 3</a:t>
            </a:r>
            <a:endParaRPr lang="en-GB" baseline="0" dirty="0" smtClean="0"/>
          </a:p>
          <a:p>
            <a:endParaRPr lang="en-GB" baseline="0" dirty="0" smtClean="0"/>
          </a:p>
          <a:p>
            <a:r>
              <a:rPr lang="en-GB" baseline="0" dirty="0" smtClean="0"/>
              <a:t>These questions are here to help you think about that.  </a:t>
            </a:r>
          </a:p>
          <a:p>
            <a:endParaRPr lang="en-GB" baseline="0" dirty="0" smtClean="0"/>
          </a:p>
          <a:p>
            <a:r>
              <a:rPr lang="en-GB" baseline="0" dirty="0" smtClean="0"/>
              <a:t>Who thinks they will go away and plan to do some mindfulness - where will you start?</a:t>
            </a:r>
          </a:p>
          <a:p>
            <a:endParaRPr lang="en-GB" baseline="0" dirty="0" smtClean="0"/>
          </a:p>
          <a:p>
            <a:r>
              <a:rPr lang="en-GB" baseline="0" dirty="0" smtClean="0"/>
              <a:t>Do you need anything else from us to support you with this.</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20</a:t>
            </a:fld>
            <a:endParaRPr lang="en-GB"/>
          </a:p>
        </p:txBody>
      </p:sp>
    </p:spTree>
    <p:extLst>
      <p:ext uri="{BB962C8B-B14F-4D97-AF65-F5344CB8AC3E}">
        <p14:creationId xmlns:p14="http://schemas.microsoft.com/office/powerpoint/2010/main" val="41326610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 3</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21</a:t>
            </a:fld>
            <a:endParaRPr lang="en-GB"/>
          </a:p>
        </p:txBody>
      </p:sp>
    </p:spTree>
    <p:extLst>
      <p:ext uri="{BB962C8B-B14F-4D97-AF65-F5344CB8AC3E}">
        <p14:creationId xmlns:p14="http://schemas.microsoft.com/office/powerpoint/2010/main" val="2276959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EDO</a:t>
            </a: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22</a:t>
            </a:fld>
            <a:endParaRPr lang="en-GB"/>
          </a:p>
        </p:txBody>
      </p:sp>
    </p:spTree>
    <p:extLst>
      <p:ext uri="{BB962C8B-B14F-4D97-AF65-F5344CB8AC3E}">
        <p14:creationId xmlns:p14="http://schemas.microsoft.com/office/powerpoint/2010/main" val="1947341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BS 1</a:t>
            </a:r>
            <a:endParaRPr lang="en-GB"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3</a:t>
            </a:fld>
            <a:endParaRPr lang="en-GB"/>
          </a:p>
        </p:txBody>
      </p:sp>
    </p:spTree>
    <p:extLst>
      <p:ext uri="{BB962C8B-B14F-4D97-AF65-F5344CB8AC3E}">
        <p14:creationId xmlns:p14="http://schemas.microsoft.com/office/powerpoint/2010/main" val="2248099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BS 1</a:t>
            </a:r>
            <a:endParaRPr lang="en-GB" dirty="0" smtClean="0"/>
          </a:p>
          <a:p>
            <a:r>
              <a:rPr lang="en-GB" sz="1200" dirty="0" smtClean="0"/>
              <a:t>Respect each other</a:t>
            </a:r>
            <a:r>
              <a:rPr lang="en-GB" sz="1200" baseline="0" dirty="0" smtClean="0"/>
              <a:t> – be mindful of what other people are sharing, listen to one another</a:t>
            </a:r>
          </a:p>
          <a:p>
            <a:r>
              <a:rPr lang="en-GB" sz="1200" dirty="0" smtClean="0"/>
              <a:t>Trust/ Confidentiality – again, safe space – don’t use identifying</a:t>
            </a:r>
            <a:r>
              <a:rPr lang="en-GB" sz="1200" baseline="0" dirty="0" smtClean="0"/>
              <a:t> information and don’t share beyond this context</a:t>
            </a:r>
            <a:endParaRPr lang="en-GB" sz="1200" dirty="0" smtClean="0"/>
          </a:p>
          <a:p>
            <a:r>
              <a:rPr lang="en-GB" sz="1200" dirty="0" smtClean="0"/>
              <a:t>Make sure everyone gets a chance to speak – there</a:t>
            </a:r>
            <a:r>
              <a:rPr lang="en-GB" sz="1200" baseline="0" dirty="0" smtClean="0"/>
              <a:t> is the chat function so feel free to share on there or unmute and share verbally if you’d prefer</a:t>
            </a:r>
            <a:endParaRPr lang="en-GB" sz="1200" dirty="0" smtClean="0"/>
          </a:p>
          <a:p>
            <a:r>
              <a:rPr lang="en-GB" sz="1200" dirty="0" smtClean="0"/>
              <a:t>Be responsible for getting your needs met – look after yourself this afternoon, if you need to take a break</a:t>
            </a:r>
            <a:r>
              <a:rPr lang="en-GB" sz="1200" baseline="0" dirty="0" smtClean="0"/>
              <a:t> then you’re more than welcome to. </a:t>
            </a:r>
            <a:endParaRPr lang="en-GB" sz="1200" dirty="0" smtClean="0"/>
          </a:p>
          <a:p>
            <a:r>
              <a:rPr lang="en-GB" sz="1200" dirty="0" smtClean="0"/>
              <a:t>Be willing to experiment – some</a:t>
            </a:r>
            <a:r>
              <a:rPr lang="en-GB" sz="1200" baseline="0" dirty="0" smtClean="0"/>
              <a:t> people might be really familiar with mindfulness, others less so, some may have tried it in the past and not like it but it would be lovely if everyone was willing to try this afternoon. And also being open when thinking about next steps and trying things in your settings. </a:t>
            </a:r>
            <a:endParaRPr lang="en-GB" sz="1200" dirty="0" smtClean="0"/>
          </a:p>
          <a:p>
            <a:r>
              <a:rPr lang="en-GB" sz="1200" dirty="0" smtClean="0"/>
              <a:t>Bring and share your ideas – some of you who use mindfulness might have</a:t>
            </a:r>
            <a:r>
              <a:rPr lang="en-GB" sz="1200" baseline="0" dirty="0" smtClean="0"/>
              <a:t> some great ideas to share!</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Only join in with what you feel comfortable with - </a:t>
            </a:r>
            <a:r>
              <a:rPr lang="en-GB" sz="1200" baseline="0" dirty="0" smtClean="0"/>
              <a:t>safe space to share or not share as you choose</a:t>
            </a:r>
            <a:endParaRPr lang="en-GB" sz="1200" dirty="0" smtClean="0"/>
          </a:p>
          <a:p>
            <a:r>
              <a:rPr lang="en-GB" sz="1200" dirty="0" smtClean="0"/>
              <a:t>Check in with 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4</a:t>
            </a:fld>
            <a:endParaRPr lang="en-GB"/>
          </a:p>
        </p:txBody>
      </p:sp>
    </p:spTree>
    <p:extLst>
      <p:ext uri="{BB962C8B-B14F-4D97-AF65-F5344CB8AC3E}">
        <p14:creationId xmlns:p14="http://schemas.microsoft.com/office/powerpoint/2010/main" val="1111152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BS 3</a:t>
            </a:r>
            <a:endParaRPr lang="en-GB" dirty="0" smtClean="0"/>
          </a:p>
          <a:p>
            <a:r>
              <a:rPr lang="en-GB" dirty="0" smtClean="0"/>
              <a:t>A</a:t>
            </a:r>
            <a:r>
              <a:rPr lang="en-GB" baseline="0" dirty="0" smtClean="0"/>
              <a:t> mindful experience that most people have had is that moment when you’ve been on a walk, and you’ve reached the top of a hill where you can see for miles. And you take the moment to just look at the gorgeous view and breath. A perfect time for being in the moment and being present with what is going on around you</a:t>
            </a:r>
            <a:r>
              <a:rPr lang="en-GB" baseline="0" dirty="0" smtClean="0"/>
              <a:t>. Smells, sight, breeze</a:t>
            </a:r>
            <a:endParaRPr lang="en-GB" baseline="0" dirty="0" smtClean="0"/>
          </a:p>
          <a:p>
            <a:endParaRPr lang="en-GB" baseline="0" dirty="0" smtClean="0"/>
          </a:p>
          <a:p>
            <a:r>
              <a:rPr lang="en-GB" baseline="0" dirty="0" smtClean="0"/>
              <a:t>The reason this is a great time to be mindful, is that there is nothing to distract you. You’ve put in the hard work and you’ve got time and space to be present. Mindfulness isn’t something we can do when we’re really busy. We need capacity and time and space to be mindful, and we need to give ourselves that time to do it successfully. We need to, as far as possible, recreate the experience of being at the top of a hill and thinking about nothing but the present moment.</a:t>
            </a:r>
          </a:p>
          <a:p>
            <a:endParaRPr lang="en-GB" baseline="0" dirty="0" smtClean="0"/>
          </a:p>
          <a:p>
            <a:r>
              <a:rPr lang="en-GB" baseline="0" dirty="0" smtClean="0"/>
              <a:t>For me, exercise is a great time to be mindful. Sometimes that’s during a yoga practice, which is more typically related to mindfulness, but any type of exercise works for me. </a:t>
            </a:r>
          </a:p>
          <a:p>
            <a:pPr marL="171450" indent="-171450">
              <a:buFont typeface="Arial" panose="020B0604020202020204" pitchFamily="34" charset="0"/>
              <a:buChar char="•"/>
            </a:pPr>
            <a:r>
              <a:rPr lang="en-GB" dirty="0" smtClean="0"/>
              <a:t>It’s a time to tap into the way my</a:t>
            </a:r>
            <a:r>
              <a:rPr lang="en-GB" baseline="0" dirty="0" smtClean="0"/>
              <a:t> body feels, which parts of my body are working? Does my body feel different to when I last worked out? How does the weight feel in my hand, or how does the mat feel beneath my back, or my feet in my shoes?</a:t>
            </a:r>
          </a:p>
          <a:p>
            <a:pPr marL="171450" indent="-171450">
              <a:buFont typeface="Arial" panose="020B0604020202020204" pitchFamily="34" charset="0"/>
              <a:buChar char="•"/>
            </a:pPr>
            <a:r>
              <a:rPr lang="en-GB" baseline="0" dirty="0" smtClean="0"/>
              <a:t>Breath is important in exercise, so it makes me focus on my breath, breathing in and breathing out at the right part of movements, and being mindful of the rate of my breathing. </a:t>
            </a:r>
          </a:p>
          <a:p>
            <a:pPr marL="171450" indent="-171450">
              <a:buFont typeface="Arial" panose="020B0604020202020204" pitchFamily="34" charset="0"/>
              <a:buChar char="•"/>
            </a:pPr>
            <a:r>
              <a:rPr lang="en-GB" baseline="0" dirty="0" smtClean="0"/>
              <a:t>A great time to practice acceptance. Being mindful is also about recognising when an unwanted thought pops up, acknowledging it, accepting it and refocussing. So when exercising, there’s bound to be times when I wish the time would go more quickly, or I had fewer repetitions to do, because my legs or arms are aching. So it’s a perfect opportunity to practice accepting how I’m feeling (as long as I’m not injured!) and refocussing on my purpose for being there, or back onto my breath, for example.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5</a:t>
            </a:fld>
            <a:endParaRPr lang="en-GB"/>
          </a:p>
        </p:txBody>
      </p:sp>
    </p:spTree>
    <p:extLst>
      <p:ext uri="{BB962C8B-B14F-4D97-AF65-F5344CB8AC3E}">
        <p14:creationId xmlns:p14="http://schemas.microsoft.com/office/powerpoint/2010/main" val="11680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BS 3</a:t>
            </a:r>
            <a:endParaRPr lang="en-GB" dirty="0" smtClean="0"/>
          </a:p>
          <a:p>
            <a:pPr marL="171450" indent="-171450" rtl="0" eaLnBrk="1" fontAlgn="auto" latinLnBrk="0" hangingPunct="1">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Attention to the present moment – focussing on what is happening, sometimes breath, sometimes</a:t>
            </a:r>
            <a:r>
              <a:rPr lang="en-GB" sz="1200" b="0" i="0" u="none" strike="noStrike" kern="1200" baseline="0" dirty="0" smtClean="0">
                <a:solidFill>
                  <a:schemeClr val="tx1"/>
                </a:solidFill>
                <a:effectLst/>
                <a:latin typeface="+mn-lt"/>
                <a:ea typeface="+mn-ea"/>
                <a:cs typeface="+mn-cs"/>
              </a:rPr>
              <a:t> surroundings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dirty="0" smtClean="0">
                <a:solidFill>
                  <a:schemeClr val="tx1"/>
                </a:solidFill>
                <a:effectLst/>
                <a:latin typeface="+mn-lt"/>
                <a:ea typeface="+mn-ea"/>
                <a:cs typeface="+mn-cs"/>
              </a:rPr>
              <a:t>Awareness – being aware of what is going on around you </a:t>
            </a:r>
            <a:r>
              <a:rPr lang="en-GB" sz="1200" b="0" i="0" u="none" strike="noStrike" kern="1200" baseline="0" dirty="0" smtClean="0">
                <a:solidFill>
                  <a:schemeClr val="tx1"/>
                </a:solidFill>
                <a:effectLst/>
                <a:latin typeface="+mn-lt"/>
                <a:ea typeface="+mn-ea"/>
                <a:cs typeface="+mn-cs"/>
              </a:rPr>
              <a:t>(think about 5 senses)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dirty="0" smtClean="0">
                <a:solidFill>
                  <a:schemeClr val="tx1"/>
                </a:solidFill>
                <a:effectLst/>
                <a:latin typeface="+mn-lt"/>
                <a:ea typeface="+mn-ea"/>
                <a:cs typeface="+mn-cs"/>
              </a:rPr>
              <a:t>Self-compassion</a:t>
            </a:r>
            <a:r>
              <a:rPr lang="en-GB" sz="1200" b="0" i="0" u="none" strike="noStrike" kern="1200" baseline="0" dirty="0" smtClean="0">
                <a:solidFill>
                  <a:schemeClr val="tx1"/>
                </a:solidFill>
                <a:effectLst/>
                <a:latin typeface="+mn-lt"/>
                <a:ea typeface="+mn-ea"/>
                <a:cs typeface="+mn-cs"/>
              </a:rPr>
              <a:t> – allowing yourself to appreciate who you are without criticism or blame.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dirty="0" smtClean="0">
                <a:solidFill>
                  <a:schemeClr val="tx1"/>
                </a:solidFill>
                <a:effectLst/>
                <a:latin typeface="+mn-lt"/>
                <a:ea typeface="+mn-ea"/>
                <a:cs typeface="+mn-cs"/>
              </a:rPr>
              <a:t>Non-judgement – being impartial to any</a:t>
            </a:r>
            <a:r>
              <a:rPr lang="en-GB" sz="1200" b="0" i="0" u="none" strike="noStrike" kern="1200" baseline="0" dirty="0" smtClean="0">
                <a:solidFill>
                  <a:schemeClr val="tx1"/>
                </a:solidFill>
                <a:effectLst/>
                <a:latin typeface="+mn-lt"/>
                <a:ea typeface="+mn-ea"/>
                <a:cs typeface="+mn-cs"/>
              </a:rPr>
              <a:t> experience, i.e. thoughts, feelings or body sensations.</a:t>
            </a:r>
            <a:endParaRPr lang="en-GB" sz="1200" b="0" i="0" u="none" strike="noStrike"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dirty="0" smtClean="0">
                <a:solidFill>
                  <a:schemeClr val="tx1"/>
                </a:solidFill>
                <a:effectLst/>
                <a:latin typeface="+mn-lt"/>
                <a:ea typeface="+mn-ea"/>
                <a:cs typeface="+mn-cs"/>
              </a:rPr>
              <a:t>Patience – Being balanced within mindful</a:t>
            </a:r>
            <a:r>
              <a:rPr lang="en-GB" sz="1200" b="0" i="0" u="none" strike="noStrike" kern="1200" baseline="0" dirty="0" smtClean="0">
                <a:solidFill>
                  <a:schemeClr val="tx1"/>
                </a:solidFill>
                <a:effectLst/>
                <a:latin typeface="+mn-lt"/>
                <a:ea typeface="+mn-ea"/>
                <a:cs typeface="+mn-cs"/>
              </a:rPr>
              <a:t> practice. It might be hard to begin with, and unwanted thoughts might creep in. But accept this, and be patient, and bring yourself back to the present.</a:t>
            </a:r>
            <a:endParaRPr lang="en-GB" sz="1200" b="0" i="0" u="none" strike="noStrike" kern="1200" dirty="0" smtClean="0">
              <a:solidFill>
                <a:schemeClr val="tx1"/>
              </a:solidFill>
              <a:effectLst/>
              <a:latin typeface="+mn-lt"/>
              <a:ea typeface="+mn-ea"/>
              <a:cs typeface="+mn-cs"/>
            </a:endParaRPr>
          </a:p>
          <a:p>
            <a:pPr marL="171450" indent="-171450" rtl="0" eaLnBrk="1" fontAlgn="auto" latinLnBrk="0" hangingPunct="1">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Beginner’s mind – being willing</a:t>
            </a:r>
            <a:r>
              <a:rPr lang="en-GB" sz="1200" b="0" i="0" u="none" strike="noStrike" kern="1200" baseline="0" dirty="0" smtClean="0">
                <a:solidFill>
                  <a:schemeClr val="tx1"/>
                </a:solidFill>
                <a:effectLst/>
                <a:latin typeface="+mn-lt"/>
                <a:ea typeface="+mn-ea"/>
                <a:cs typeface="+mn-cs"/>
              </a:rPr>
              <a:t> to see everything as though it is for the first time. With fresh eyes, being curious</a:t>
            </a:r>
            <a:endParaRPr lang="en-GB" sz="1200" b="0" i="0" u="none" strike="noStrike" kern="1200" dirty="0" smtClean="0">
              <a:solidFill>
                <a:schemeClr val="tx1"/>
              </a:solidFill>
              <a:effectLst/>
              <a:latin typeface="+mn-lt"/>
              <a:ea typeface="+mn-ea"/>
              <a:cs typeface="+mn-cs"/>
            </a:endParaRPr>
          </a:p>
          <a:p>
            <a:pPr marL="171450" indent="-171450" rtl="0" eaLnBrk="1" fontAlgn="auto" latinLnBrk="0" hangingPunct="1">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Trust – having faith in</a:t>
            </a:r>
            <a:r>
              <a:rPr lang="en-GB" sz="1200" b="0" i="0" u="none" strike="noStrike" kern="1200" baseline="0" dirty="0" smtClean="0">
                <a:solidFill>
                  <a:schemeClr val="tx1"/>
                </a:solidFill>
                <a:effectLst/>
                <a:latin typeface="+mn-lt"/>
                <a:ea typeface="+mn-ea"/>
                <a:cs typeface="+mn-cs"/>
              </a:rPr>
              <a:t> the validity of our own experiences and trusting in your feelings.</a:t>
            </a:r>
            <a:endParaRPr lang="en-GB" sz="1200" b="0" i="0" u="none" strike="noStrike" kern="1200" dirty="0" smtClean="0">
              <a:solidFill>
                <a:schemeClr val="tx1"/>
              </a:solidFill>
              <a:effectLst/>
              <a:latin typeface="+mn-lt"/>
              <a:ea typeface="+mn-ea"/>
              <a:cs typeface="+mn-cs"/>
            </a:endParaRPr>
          </a:p>
          <a:p>
            <a:pPr marL="171450" indent="-171450" rtl="0" eaLnBrk="1" fontAlgn="auto" latinLnBrk="0" hangingPunct="1">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Non-striving – not wanting to achieve anything in that moment, just letting what happens</a:t>
            </a:r>
            <a:r>
              <a:rPr lang="en-GB" sz="1200" b="0" i="0" u="none" strike="noStrike" kern="1200" baseline="0" dirty="0" smtClean="0">
                <a:solidFill>
                  <a:schemeClr val="tx1"/>
                </a:solidFill>
                <a:effectLst/>
                <a:latin typeface="+mn-lt"/>
                <a:ea typeface="+mn-ea"/>
                <a:cs typeface="+mn-cs"/>
              </a:rPr>
              <a:t> happen. Thoughts and experiences will come and go, and we can allow that to happen, without forcing things or working towards a goal. </a:t>
            </a:r>
            <a:endParaRPr lang="en-GB" sz="1200" b="0" i="0" u="none" strike="noStrike" kern="1200" dirty="0" smtClean="0">
              <a:solidFill>
                <a:schemeClr val="tx1"/>
              </a:solidFill>
              <a:effectLst/>
              <a:latin typeface="+mn-lt"/>
              <a:ea typeface="+mn-ea"/>
              <a:cs typeface="+mn-cs"/>
            </a:endParaRPr>
          </a:p>
          <a:p>
            <a:pPr marL="171450" indent="-171450" rtl="0" eaLnBrk="1" fontAlgn="auto" latinLnBrk="0" hangingPunct="1">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Acceptance – Links to non-judgement,</a:t>
            </a:r>
            <a:r>
              <a:rPr lang="en-GB" sz="1200" b="0" i="0" u="none" strike="noStrike" kern="1200" baseline="0" dirty="0" smtClean="0">
                <a:solidFill>
                  <a:schemeClr val="tx1"/>
                </a:solidFill>
                <a:effectLst/>
                <a:latin typeface="+mn-lt"/>
                <a:ea typeface="+mn-ea"/>
                <a:cs typeface="+mn-cs"/>
              </a:rPr>
              <a:t> just accepting the thoughts that come and go, the feelings and body sensations you experience. If it is a negative thought, acknowledge, accept and re-focus.</a:t>
            </a:r>
            <a:endParaRPr lang="en-GB" sz="1200" b="0" i="0" u="none" strike="noStrike" kern="1200" dirty="0" smtClean="0">
              <a:solidFill>
                <a:schemeClr val="tx1"/>
              </a:solidFill>
              <a:effectLst/>
              <a:latin typeface="+mn-lt"/>
              <a:ea typeface="+mn-ea"/>
              <a:cs typeface="+mn-cs"/>
            </a:endParaRPr>
          </a:p>
          <a:p>
            <a:pPr marL="171450" indent="-171450" rtl="0" eaLnBrk="1" fontAlgn="auto" latinLnBrk="0" hangingPunct="1">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Letting go – letting</a:t>
            </a:r>
            <a:r>
              <a:rPr lang="en-GB" sz="1200" b="0" i="0" u="none" strike="noStrike" kern="1200" baseline="0" dirty="0" smtClean="0">
                <a:solidFill>
                  <a:schemeClr val="tx1"/>
                </a:solidFill>
                <a:effectLst/>
                <a:latin typeface="+mn-lt"/>
                <a:ea typeface="+mn-ea"/>
                <a:cs typeface="+mn-cs"/>
              </a:rPr>
              <a:t> things be as they are, letting go anything from earlier in the day or things you have to do next week. </a:t>
            </a:r>
            <a:endParaRPr lang="en-GB" sz="1200" b="0" i="0" u="none" strike="noStrike" kern="1200" dirty="0" smtClean="0">
              <a:solidFill>
                <a:schemeClr val="tx1"/>
              </a:solidFill>
              <a:effectLst/>
              <a:latin typeface="+mn-lt"/>
              <a:ea typeface="+mn-ea"/>
              <a:cs typeface="+mn-cs"/>
            </a:endParaRP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6</a:t>
            </a:fld>
            <a:endParaRPr lang="en-GB"/>
          </a:p>
        </p:txBody>
      </p:sp>
    </p:spTree>
    <p:extLst>
      <p:ext uri="{BB962C8B-B14F-4D97-AF65-F5344CB8AC3E}">
        <p14:creationId xmlns:p14="http://schemas.microsoft.com/office/powerpoint/2010/main" val="340362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BS 3</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F395FDF7-77D7-4D7B-B346-374CA47A7E51}" type="slidenum">
              <a:rPr lang="en-GB" smtClean="0"/>
              <a:pPr/>
              <a:t>7</a:t>
            </a:fld>
            <a:endParaRPr lang="en-GB"/>
          </a:p>
        </p:txBody>
      </p:sp>
    </p:spTree>
    <p:extLst>
      <p:ext uri="{BB962C8B-B14F-4D97-AF65-F5344CB8AC3E}">
        <p14:creationId xmlns:p14="http://schemas.microsoft.com/office/powerpoint/2010/main" val="4070955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BS 3</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sz="1200" dirty="0" smtClean="0"/>
              <a:t>Mindfulness is recognised by the National Institute</a:t>
            </a:r>
            <a:r>
              <a:rPr lang="en-GB" sz="1200" baseline="0" dirty="0" smtClean="0"/>
              <a:t> for Health and Care Excellence who produce evidence based guidelines and recommendations for heath and care in </a:t>
            </a:r>
            <a:r>
              <a:rPr lang="en-GB" sz="1200" baseline="0" dirty="0" err="1" smtClean="0"/>
              <a:t>Endland</a:t>
            </a:r>
            <a:r>
              <a:rPr lang="en-GB" sz="1200" baseline="0" dirty="0" smtClean="0"/>
              <a:t>.</a:t>
            </a:r>
          </a:p>
          <a:p>
            <a:r>
              <a:rPr lang="en-GB" sz="1200" baseline="0" dirty="0" smtClean="0"/>
              <a:t>Used in </a:t>
            </a:r>
            <a:r>
              <a:rPr lang="en-GB" sz="1200" dirty="0" smtClean="0"/>
              <a:t>preventative and well-being programmes – delivering EFS</a:t>
            </a:r>
            <a:r>
              <a:rPr lang="en-GB" sz="1200" baseline="0" dirty="0" smtClean="0"/>
              <a:t> whole-school wellbeing sessions and mindfulness features in that. Mindfulness for practitioners and for pupils</a:t>
            </a:r>
            <a:endParaRPr lang="en-GB" sz="1200" dirty="0" smtClean="0"/>
          </a:p>
          <a:p>
            <a:r>
              <a:rPr lang="en-GB" sz="1200" dirty="0" smtClean="0"/>
              <a:t>Ofsted Framework (2015)</a:t>
            </a:r>
            <a:r>
              <a:rPr lang="en-GB" sz="1200" baseline="0" dirty="0" smtClean="0"/>
              <a:t> – we know that </a:t>
            </a:r>
            <a:r>
              <a:rPr lang="en-GB" sz="1200" dirty="0" smtClean="0"/>
              <a:t>schools and settings have a duty to support children’s well-being and mental health. And research suggests that education</a:t>
            </a:r>
            <a:r>
              <a:rPr lang="en-GB" sz="1200" baseline="0" dirty="0" smtClean="0"/>
              <a:t> settings are a great provider of this, because the children with be in school so they can access it, they don’t feel stigmatised there. So it’s a great place to be practicing preventative well-being strategies such as mindfulness.</a:t>
            </a:r>
            <a:endParaRPr lang="en-GB" sz="1200" dirty="0" smtClean="0"/>
          </a:p>
          <a:p>
            <a:r>
              <a:rPr lang="en-GB" sz="1200" dirty="0" smtClean="0"/>
              <a:t>A scale systematic literature review by</a:t>
            </a:r>
            <a:r>
              <a:rPr lang="en-GB" sz="1200" baseline="0" dirty="0" smtClean="0"/>
              <a:t> </a:t>
            </a:r>
            <a:r>
              <a:rPr lang="en-GB" sz="1200" dirty="0" smtClean="0"/>
              <a:t>Maynard et al. identifies benefits to </a:t>
            </a:r>
            <a:r>
              <a:rPr lang="en-GB" sz="1200" b="1" dirty="0" smtClean="0"/>
              <a:t>children’s cognitive skills </a:t>
            </a:r>
          </a:p>
          <a:p>
            <a:r>
              <a:rPr lang="en-GB" sz="1200" dirty="0" smtClean="0"/>
              <a:t>(e.g. executive function, memory, attention) </a:t>
            </a:r>
          </a:p>
          <a:p>
            <a:r>
              <a:rPr lang="en-GB" sz="1200" dirty="0" smtClean="0"/>
              <a:t>and </a:t>
            </a:r>
            <a:r>
              <a:rPr lang="en-GB" sz="1200" b="1" dirty="0" smtClean="0"/>
              <a:t>social-emotional wellbeing </a:t>
            </a:r>
            <a:r>
              <a:rPr lang="en-GB" sz="1200" dirty="0" smtClean="0"/>
              <a:t>(e.g. reductions in anxiety, stress, internalizing behaviours, improved social skills, self-regulation, self-esteem and engagement)</a:t>
            </a:r>
            <a:r>
              <a:rPr lang="en-GB" sz="1200" baseline="0" dirty="0" smtClean="0"/>
              <a:t> so it has broader impact. And, as with lots of preventative suggestions, putting the time in early can really give that time, and more, back in the long term! </a:t>
            </a:r>
            <a:endParaRPr lang="en-GB" sz="1200" dirty="0" smtClean="0"/>
          </a:p>
          <a:p>
            <a:endParaRPr lang="en-GB" dirty="0" smtClean="0"/>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F395FDF7-77D7-4D7B-B346-374CA47A7E51}" type="slidenum">
              <a:rPr lang="en-GB" smtClean="0"/>
              <a:pPr/>
              <a:t>8</a:t>
            </a:fld>
            <a:endParaRPr lang="en-GB"/>
          </a:p>
        </p:txBody>
      </p:sp>
    </p:spTree>
    <p:extLst>
      <p:ext uri="{BB962C8B-B14F-4D97-AF65-F5344CB8AC3E}">
        <p14:creationId xmlns:p14="http://schemas.microsoft.com/office/powerpoint/2010/main" val="400514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Half an </a:t>
            </a:r>
            <a:r>
              <a:rPr lang="en-GB" smtClean="0"/>
              <a:t>hour left</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BS 3</a:t>
            </a:r>
            <a:endParaRPr lang="en-GB" dirty="0" smtClean="0"/>
          </a:p>
          <a:p>
            <a:r>
              <a:rPr lang="en-GB" dirty="0" smtClean="0"/>
              <a:t>Growing attention in EYs</a:t>
            </a:r>
          </a:p>
          <a:p>
            <a:endParaRPr lang="en-GB" dirty="0" smtClean="0"/>
          </a:p>
          <a:p>
            <a:r>
              <a:rPr lang="en-GB" dirty="0" smtClean="0"/>
              <a:t>Increased</a:t>
            </a:r>
            <a:r>
              <a:rPr lang="en-GB" baseline="0" dirty="0" smtClean="0"/>
              <a:t> number of children with a attention difficulties at a young age – and these are at risk of poorer outcomes. Mindfulness is great for practicing attending to surroundings and experiences, and the things you’re focussing on don’t need understanding so it takes away the potential barriers that cognitive ability </a:t>
            </a:r>
            <a:r>
              <a:rPr lang="en-GB" baseline="0" dirty="0" err="1" smtClean="0"/>
              <a:t>etc</a:t>
            </a:r>
            <a:r>
              <a:rPr lang="en-GB" baseline="0" dirty="0" smtClean="0"/>
              <a:t> has on attention on, e.g., play or learning activities. And as we know, mindfulness is great for </a:t>
            </a:r>
            <a:r>
              <a:rPr lang="en-GB" sz="1200" b="1" dirty="0" smtClean="0"/>
              <a:t>children’s cognitive skills  </a:t>
            </a:r>
            <a:r>
              <a:rPr lang="en-GB" sz="1200" dirty="0" smtClean="0"/>
              <a:t>(e.g. executive function, memory, attention) so will</a:t>
            </a:r>
            <a:r>
              <a:rPr lang="en-GB" sz="1200" baseline="0" dirty="0" smtClean="0"/>
              <a:t> help with attention difficulties. </a:t>
            </a:r>
          </a:p>
          <a:p>
            <a:endParaRPr lang="en-GB" sz="1200" baseline="0" dirty="0" smtClean="0"/>
          </a:p>
          <a:p>
            <a:r>
              <a:rPr lang="en-GB" sz="1200" baseline="0" dirty="0" smtClean="0"/>
              <a:t>Case study in 2019, involving Erica, found that using mindfulness in a nursery and reception class found that staff reported the children to be calmer and more ready to learn . Which again fits with the improvements on cognitive and social, emotional wellbeing (e.g. less anxious</a:t>
            </a:r>
            <a:r>
              <a:rPr lang="en-GB" sz="1200" baseline="0" dirty="0" smtClean="0"/>
              <a:t>)</a:t>
            </a:r>
          </a:p>
          <a:p>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Preliminary study in 2020 – mindfulness led to improvements in prosocial behaviour including self regulation. </a:t>
            </a:r>
            <a:endParaRPr lang="en-GB" dirty="0" smtClean="0"/>
          </a:p>
          <a:p>
            <a:endParaRPr lang="en-GB" sz="1200" baseline="0" dirty="0" smtClean="0"/>
          </a:p>
          <a:p>
            <a:r>
              <a:rPr lang="en-GB" sz="1200" baseline="0" dirty="0" smtClean="0"/>
              <a:t>More recently – 2021 – meta analysis suggested that mindfulness led to significant improvements in attention and reduction in hyperactive and impulsive behaviours. </a:t>
            </a:r>
          </a:p>
        </p:txBody>
      </p:sp>
      <p:sp>
        <p:nvSpPr>
          <p:cNvPr id="4" name="Slide Number Placeholder 3"/>
          <p:cNvSpPr>
            <a:spLocks noGrp="1"/>
          </p:cNvSpPr>
          <p:nvPr>
            <p:ph type="sldNum" sz="quarter" idx="10"/>
          </p:nvPr>
        </p:nvSpPr>
        <p:spPr/>
        <p:txBody>
          <a:bodyPr/>
          <a:lstStyle/>
          <a:p>
            <a:fld id="{F395FDF7-77D7-4D7B-B346-374CA47A7E51}" type="slidenum">
              <a:rPr lang="en-GB" smtClean="0"/>
              <a:pPr/>
              <a:t>9</a:t>
            </a:fld>
            <a:endParaRPr lang="en-GB"/>
          </a:p>
        </p:txBody>
      </p:sp>
    </p:spTree>
    <p:extLst>
      <p:ext uri="{BB962C8B-B14F-4D97-AF65-F5344CB8AC3E}">
        <p14:creationId xmlns:p14="http://schemas.microsoft.com/office/powerpoint/2010/main" val="393985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5" name="Rectangle 105"/>
          <p:cNvSpPr/>
          <p:nvPr/>
        </p:nvSpPr>
        <p:spPr>
          <a:xfrm rot="2700000">
            <a:off x="7446946" y="993285"/>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09" name="Group 408"/>
          <p:cNvGrpSpPr/>
          <p:nvPr/>
        </p:nvGrpSpPr>
        <p:grpSpPr>
          <a:xfrm>
            <a:off x="0" y="420256"/>
            <a:ext cx="9144000" cy="3795497"/>
            <a:chOff x="0" y="420256"/>
            <a:chExt cx="12188952" cy="3795497"/>
          </a:xfrm>
        </p:grpSpPr>
        <p:cxnSp>
          <p:nvCxnSpPr>
            <p:cNvPr id="410" name="Straight Connector 409"/>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1" name="Straight Connector 410"/>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2" name="Straight Connector 411"/>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3" name="Straight Connector 412"/>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4" name="Straight Connector 413"/>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5" name="Straight Connector 414"/>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6" name="Straight Connector 415"/>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7" name="Straight Connector 416"/>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8" name="Straight Connector 417"/>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420" name="Rectangle 379"/>
          <p:cNvSpPr/>
          <p:nvPr/>
        </p:nvSpPr>
        <p:spPr>
          <a:xfrm rot="18900000" flipV="1">
            <a:off x="8146056" y="-427079"/>
            <a:ext cx="13716" cy="2816931"/>
          </a:xfrm>
          <a:custGeom>
            <a:avLst/>
            <a:gdLst/>
            <a:ahLst/>
            <a:cxnLst/>
            <a:rect l="l" t="t" r="r" b="b"/>
            <a:pathLst>
              <a:path w="13716" h="2816931">
                <a:moveTo>
                  <a:pt x="0" y="2816931"/>
                </a:moveTo>
                <a:lnTo>
                  <a:pt x="13716" y="28032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1" name="Rectangle 56"/>
          <p:cNvSpPr/>
          <p:nvPr/>
        </p:nvSpPr>
        <p:spPr>
          <a:xfrm>
            <a:off x="1" y="0"/>
            <a:ext cx="8865825" cy="4572004"/>
          </a:xfrm>
          <a:custGeom>
            <a:avLst/>
            <a:gdLst/>
            <a:ahLst/>
            <a:cxnLst/>
            <a:rect l="l" t="t" r="r" b="b"/>
            <a:pathLst>
              <a:path w="8865825" h="4572004">
                <a:moveTo>
                  <a:pt x="5901406" y="4"/>
                </a:moveTo>
                <a:lnTo>
                  <a:pt x="5915122" y="4"/>
                </a:lnTo>
                <a:lnTo>
                  <a:pt x="5915122" y="4572004"/>
                </a:lnTo>
                <a:lnTo>
                  <a:pt x="5901406" y="4572004"/>
                </a:lnTo>
                <a:close/>
                <a:moveTo>
                  <a:pt x="5058348" y="3"/>
                </a:moveTo>
                <a:lnTo>
                  <a:pt x="5072064" y="3"/>
                </a:lnTo>
                <a:lnTo>
                  <a:pt x="5072064" y="4572003"/>
                </a:lnTo>
                <a:lnTo>
                  <a:pt x="5058348" y="4572003"/>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3372232" y="1"/>
                </a:moveTo>
                <a:lnTo>
                  <a:pt x="3385948" y="1"/>
                </a:lnTo>
                <a:lnTo>
                  <a:pt x="3385948" y="4572001"/>
                </a:lnTo>
                <a:lnTo>
                  <a:pt x="3372232" y="4572001"/>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2"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3"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4"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5"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6"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8" name="Rectangle 93"/>
          <p:cNvSpPr/>
          <p:nvPr/>
        </p:nvSpPr>
        <p:spPr>
          <a:xfrm rot="2700000">
            <a:off x="7126799" y="-278554"/>
            <a:ext cx="13716" cy="5699824"/>
          </a:xfrm>
          <a:custGeom>
            <a:avLst/>
            <a:gdLst/>
            <a:ahLst/>
            <a:cxnLst/>
            <a:rect l="l" t="t" r="r" b="b"/>
            <a:pathLst>
              <a:path w="13716" h="5699824">
                <a:moveTo>
                  <a:pt x="0" y="0"/>
                </a:moveTo>
                <a:lnTo>
                  <a:pt x="13716" y="13717"/>
                </a:lnTo>
                <a:lnTo>
                  <a:pt x="13716" y="5686109"/>
                </a:lnTo>
                <a:lnTo>
                  <a:pt x="1" y="569982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9" name="Rectangle 95"/>
          <p:cNvSpPr/>
          <p:nvPr/>
        </p:nvSpPr>
        <p:spPr>
          <a:xfrm rot="2700000">
            <a:off x="7969986" y="1747381"/>
            <a:ext cx="13716" cy="3314931"/>
          </a:xfrm>
          <a:custGeom>
            <a:avLst/>
            <a:gdLst/>
            <a:ahLst/>
            <a:cxnLst/>
            <a:rect l="l" t="t" r="r" b="b"/>
            <a:pathLst>
              <a:path w="13716" h="3314931">
                <a:moveTo>
                  <a:pt x="0" y="0"/>
                </a:moveTo>
                <a:lnTo>
                  <a:pt x="13716" y="13716"/>
                </a:lnTo>
                <a:lnTo>
                  <a:pt x="13716" y="3301215"/>
                </a:lnTo>
                <a:lnTo>
                  <a:pt x="0" y="331493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0" name="Rectangle 96"/>
          <p:cNvSpPr/>
          <p:nvPr/>
        </p:nvSpPr>
        <p:spPr>
          <a:xfrm rot="2700000">
            <a:off x="8391577" y="2765192"/>
            <a:ext cx="13716" cy="2122490"/>
          </a:xfrm>
          <a:custGeom>
            <a:avLst/>
            <a:gdLst/>
            <a:ahLst/>
            <a:cxnLst/>
            <a:rect l="l" t="t" r="r" b="b"/>
            <a:pathLst>
              <a:path w="13716" h="2122490">
                <a:moveTo>
                  <a:pt x="0" y="0"/>
                </a:moveTo>
                <a:lnTo>
                  <a:pt x="13716" y="13716"/>
                </a:lnTo>
                <a:lnTo>
                  <a:pt x="13716" y="2108774"/>
                </a:lnTo>
                <a:lnTo>
                  <a:pt x="0" y="212249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1" name="Rectangle 97"/>
          <p:cNvSpPr/>
          <p:nvPr/>
        </p:nvSpPr>
        <p:spPr>
          <a:xfrm rot="2700000">
            <a:off x="8813172" y="3783010"/>
            <a:ext cx="13717" cy="930041"/>
          </a:xfrm>
          <a:custGeom>
            <a:avLst/>
            <a:gdLst/>
            <a:ahLst/>
            <a:cxnLst/>
            <a:rect l="l" t="t" r="r" b="b"/>
            <a:pathLst>
              <a:path w="13717" h="930041">
                <a:moveTo>
                  <a:pt x="0" y="0"/>
                </a:moveTo>
                <a:lnTo>
                  <a:pt x="13717" y="13717"/>
                </a:lnTo>
                <a:lnTo>
                  <a:pt x="13717" y="916324"/>
                </a:lnTo>
                <a:lnTo>
                  <a:pt x="1" y="93004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2"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3"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4"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5"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6"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7"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8"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9"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0"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2"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3"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4"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5" name="Rectangle 376"/>
          <p:cNvSpPr/>
          <p:nvPr/>
        </p:nvSpPr>
        <p:spPr>
          <a:xfrm rot="18900000" flipV="1">
            <a:off x="6881278" y="-950966"/>
            <a:ext cx="13716" cy="6394268"/>
          </a:xfrm>
          <a:custGeom>
            <a:avLst/>
            <a:gdLst/>
            <a:ahLst/>
            <a:cxnLst/>
            <a:rect l="l" t="t" r="r" b="b"/>
            <a:pathLst>
              <a:path w="13716" h="6394268">
                <a:moveTo>
                  <a:pt x="13716" y="6380553"/>
                </a:moveTo>
                <a:lnTo>
                  <a:pt x="13716" y="13716"/>
                </a:lnTo>
                <a:lnTo>
                  <a:pt x="0" y="0"/>
                </a:lnTo>
                <a:lnTo>
                  <a:pt x="0" y="639426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6" name="Rectangle 377"/>
          <p:cNvSpPr/>
          <p:nvPr/>
        </p:nvSpPr>
        <p:spPr>
          <a:xfrm rot="18900000" flipV="1">
            <a:off x="7302869" y="-776336"/>
            <a:ext cx="13717" cy="5201823"/>
          </a:xfrm>
          <a:custGeom>
            <a:avLst/>
            <a:gdLst/>
            <a:ahLst/>
            <a:cxnLst/>
            <a:rect l="l" t="t" r="r" b="b"/>
            <a:pathLst>
              <a:path w="13717" h="5201823">
                <a:moveTo>
                  <a:pt x="1" y="5201823"/>
                </a:moveTo>
                <a:lnTo>
                  <a:pt x="13717" y="5188106"/>
                </a:lnTo>
                <a:lnTo>
                  <a:pt x="13717" y="13717"/>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7" name="Rectangle 378"/>
          <p:cNvSpPr/>
          <p:nvPr/>
        </p:nvSpPr>
        <p:spPr>
          <a:xfrm rot="18900000" flipV="1">
            <a:off x="7742935" y="-582310"/>
            <a:ext cx="13716" cy="4009378"/>
          </a:xfrm>
          <a:custGeom>
            <a:avLst/>
            <a:gdLst/>
            <a:ahLst/>
            <a:cxnLst/>
            <a:rect l="l" t="t" r="r" b="b"/>
            <a:pathLst>
              <a:path w="13716" h="4009378">
                <a:moveTo>
                  <a:pt x="13716" y="3995663"/>
                </a:moveTo>
                <a:lnTo>
                  <a:pt x="13716" y="13717"/>
                </a:lnTo>
                <a:lnTo>
                  <a:pt x="0" y="0"/>
                </a:lnTo>
                <a:lnTo>
                  <a:pt x="0" y="400937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8" name="Rectangle 138"/>
          <p:cNvSpPr/>
          <p:nvPr/>
        </p:nvSpPr>
        <p:spPr>
          <a:xfrm rot="18900000" flipV="1">
            <a:off x="8567649" y="-252451"/>
            <a:ext cx="13715" cy="1624488"/>
          </a:xfrm>
          <a:custGeom>
            <a:avLst/>
            <a:gdLst/>
            <a:ahLst/>
            <a:cxnLst/>
            <a:rect l="l" t="t" r="r" b="b"/>
            <a:pathLst>
              <a:path w="13715" h="1624488">
                <a:moveTo>
                  <a:pt x="0" y="1624488"/>
                </a:moveTo>
                <a:lnTo>
                  <a:pt x="13715" y="1610773"/>
                </a:lnTo>
                <a:lnTo>
                  <a:pt x="13715"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9" name="Freeform 448"/>
          <p:cNvSpPr/>
          <p:nvPr/>
        </p:nvSpPr>
        <p:spPr>
          <a:xfrm rot="18900000" flipV="1">
            <a:off x="8989243" y="-77819"/>
            <a:ext cx="13715" cy="432040"/>
          </a:xfrm>
          <a:custGeom>
            <a:avLst/>
            <a:gdLst/>
            <a:ahLst/>
            <a:cxnLst/>
            <a:rect l="l" t="t" r="r" b="b"/>
            <a:pathLst>
              <a:path w="13715" h="432040">
                <a:moveTo>
                  <a:pt x="0" y="432040"/>
                </a:moveTo>
                <a:lnTo>
                  <a:pt x="13715" y="418325"/>
                </a:lnTo>
                <a:lnTo>
                  <a:pt x="13715"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0"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1"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2"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3"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4"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5"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6"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7"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8"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9"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0"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1"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2" name="Teardrop 3"/>
          <p:cNvSpPr/>
          <p:nvPr/>
        </p:nvSpPr>
        <p:spPr>
          <a:xfrm rot="5400000" flipH="1" flipV="1">
            <a:off x="8812306" y="329061"/>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8"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3"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4" name="Oval 463"/>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5"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6" name="Oval 465"/>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7" name="Oval 466"/>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8" name="Oval 467"/>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9" name="Oval 468"/>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0" name="Oval 469"/>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1" name="Oval 470"/>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2" name="Oval 471"/>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3" name="Oval 472"/>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4" name="Oval 473"/>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5"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6"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7"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8"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9"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0"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1"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2"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3"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4"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6" name="Oval 485"/>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7" name="Oval 486"/>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8" name="Oval 487"/>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9" name="Oval 488"/>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0" name="Oval 489"/>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1" name="Oval 490"/>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2" name="Oval 491"/>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3" name="Oval 492"/>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4" name="Oval 493"/>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5" name="Oval 494"/>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6" name="Oval 495"/>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6"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7"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8"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9"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0" name="Oval 883"/>
          <p:cNvSpPr/>
          <p:nvPr/>
        </p:nvSpPr>
        <p:spPr>
          <a:xfrm>
            <a:off x="2031413" y="-10245"/>
            <a:ext cx="6910072" cy="84875"/>
          </a:xfrm>
          <a:custGeom>
            <a:avLst/>
            <a:gdLst/>
            <a:ahLst/>
            <a:cxnLst/>
            <a:rect l="l" t="t" r="r" b="b"/>
            <a:pathLst>
              <a:path w="6910072" h="84875">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1"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3"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4"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5"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6"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7"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8"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9"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0"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1" name="Teardrop 3"/>
          <p:cNvSpPr/>
          <p:nvPr/>
        </p:nvSpPr>
        <p:spPr>
          <a:xfrm rot="5400000" flipH="1" flipV="1">
            <a:off x="8812306" y="1174559"/>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2"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3" name="Oval 522"/>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4" name="Oval 523"/>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5" name="Oval 524"/>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6" name="Oval 525"/>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7" name="Oval 526"/>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8" name="Oval 527"/>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9" name="Oval 528"/>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0" name="Oval 529"/>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1" name="Oval 530"/>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2" name="Oval 531"/>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Oval 543"/>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Oval 544"/>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Oval 545"/>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Oval 546"/>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Oval 547"/>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Oval 548"/>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Oval 549"/>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Oval 550"/>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Oval 551"/>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Oval 552"/>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Oval 553"/>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Teardrop 3"/>
          <p:cNvSpPr/>
          <p:nvPr/>
        </p:nvSpPr>
        <p:spPr>
          <a:xfrm rot="5400000" flipH="1" flipV="1">
            <a:off x="8812306" y="2017156"/>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Oval 566"/>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Oval 567"/>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Oval 568"/>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Oval 569"/>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Oval 570"/>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Oval 571"/>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Oval 572"/>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Oval 573"/>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Oval 574"/>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Oval 575"/>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Oval 587"/>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Oval 588"/>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Oval 589"/>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Oval 590"/>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592"/>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8812306" y="2865829"/>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Oval 610"/>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Oval 611"/>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Oval 612"/>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Oval 613"/>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Oval 614"/>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Oval 615"/>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Oval 616"/>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Oval 617"/>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Oval 618"/>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Oval 619"/>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63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Oval 63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Oval 63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Oval 63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Oval 63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Oval 64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Oval 64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Teardrop 3"/>
          <p:cNvSpPr/>
          <p:nvPr/>
        </p:nvSpPr>
        <p:spPr>
          <a:xfrm rot="5400000" flipH="1" flipV="1">
            <a:off x="8812306" y="3710008"/>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Oval 65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Oval 65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Oval 65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Oval 65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Oval 65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Oval 65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Oval 66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Oval 66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Oval 66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Oval 66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Oval 683"/>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Oval 684"/>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Oval 685"/>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8991444" y="4419445"/>
            <a:ext cx="171406" cy="133705"/>
          </a:xfrm>
          <a:custGeom>
            <a:avLst/>
            <a:gdLst/>
            <a:ahLst/>
            <a:cxnLst/>
            <a:rect l="l" t="t" r="r" b="b"/>
            <a:pathLst>
              <a:path w="171406" h="133705">
                <a:moveTo>
                  <a:pt x="171406" y="123429"/>
                </a:moveTo>
                <a:lnTo>
                  <a:pt x="168564" y="133705"/>
                </a:lnTo>
                <a:lnTo>
                  <a:pt x="157460" y="133705"/>
                </a:lnTo>
                <a:cubicBezTo>
                  <a:pt x="159382" y="130353"/>
                  <a:pt x="159597" y="126761"/>
                  <a:pt x="159597" y="123119"/>
                </a:cubicBezTo>
                <a:cubicBezTo>
                  <a:pt x="159597" y="99209"/>
                  <a:pt x="150331" y="77462"/>
                  <a:pt x="135010" y="61451"/>
                </a:cubicBezTo>
                <a:lnTo>
                  <a:pt x="62756" y="133705"/>
                </a:lnTo>
                <a:lnTo>
                  <a:pt x="62665" y="133705"/>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1651"/>
          <p:cNvSpPr/>
          <p:nvPr/>
        </p:nvSpPr>
        <p:spPr>
          <a:xfrm>
            <a:off x="812619" y="4561319"/>
            <a:ext cx="7660836" cy="10682"/>
          </a:xfrm>
          <a:custGeom>
            <a:avLst/>
            <a:gdLst/>
            <a:ahLst/>
            <a:cxnLst/>
            <a:rect l="l" t="t" r="r" b="b"/>
            <a:pathLst>
              <a:path w="7660836" h="10682">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1" name="Oval 70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2" name="Oval 701"/>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3" name="Oval 702"/>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4" name="Oval 703"/>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5" name="Oval 704"/>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6" name="Oval 705"/>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7" name="Oval 706"/>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8" name="Oval 707"/>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09" name="Oval 708"/>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0" name="Oval 709"/>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1" name="Oval 71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2" name="Oval 711"/>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3" name="Oval 712"/>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4" name="Oval 713"/>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5" name="Oval 714"/>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6" name="Oval 715"/>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7" name="Oval 716"/>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8" name="Oval 717"/>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19" name="Oval 718"/>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0" name="Oval 719"/>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1" name="Oval 720"/>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2" name="Oval 721"/>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3" name="Oval 722"/>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4" name="Oval 723"/>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5" name="Oval 724"/>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6" name="Oval 725"/>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7" name="Oval 726"/>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8" name="Oval 727"/>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29" name="Oval 728"/>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0" name="Oval 729"/>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1" name="Oval 730"/>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2" name="Oval 73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3" name="Oval 732"/>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4" name="Oval 733"/>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5" name="Oval 734"/>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6" name="Oval 735"/>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7" name="Oval 736"/>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8" name="Oval 737"/>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39" name="Oval 738"/>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0" name="Oval 739"/>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1" name="Oval 740"/>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2" name="Oval 74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3" name="Oval 742"/>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4" name="Oval 743"/>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5" name="Oval 744"/>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6" name="Oval 74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7" name="Oval 74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8" name="Oval 74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49" name="Oval 74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0" name="Oval 74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1" name="Oval 75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2" name="Oval 75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3" name="Oval 752"/>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754" name="Oval 753"/>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9FF866B-F4DB-405D-8138-4B9ACAEF6AFA}" type="datetime1">
              <a:rPr lang="en-GB" smtClean="0"/>
              <a:t>02/11/2022</a:t>
            </a:fld>
            <a:endParaRPr lang="en-GB"/>
          </a:p>
        </p:txBody>
      </p:sp>
      <p:sp>
        <p:nvSpPr>
          <p:cNvPr id="5" name="Footer Placeholder 4"/>
          <p:cNvSpPr>
            <a:spLocks noGrp="1"/>
          </p:cNvSpPr>
          <p:nvPr>
            <p:ph type="ftr" sz="quarter" idx="11"/>
          </p:nvPr>
        </p:nvSpPr>
        <p:spPr/>
        <p:txBody>
          <a:bodyPr/>
          <a:lstStyle/>
          <a:p>
            <a:r>
              <a:rPr lang="en-GB"/>
              <a:t>Bury Educational Psychology Service</a:t>
            </a:r>
          </a:p>
        </p:txBody>
      </p:sp>
      <p:sp>
        <p:nvSpPr>
          <p:cNvPr id="6" name="Slide Number Placeholder 5"/>
          <p:cNvSpPr>
            <a:spLocks noGrp="1"/>
          </p:cNvSpPr>
          <p:nvPr>
            <p:ph type="sldNum" sz="quarter" idx="12"/>
          </p:nvPr>
        </p:nvSpPr>
        <p:spPr/>
        <p:txBody>
          <a:bodyPr/>
          <a:lstStyle/>
          <a:p>
            <a:fld id="{F51AD039-5C3A-4290-ACF0-0388EDBE8CEA}" type="slidenum">
              <a:rPr lang="en-GB" smtClean="0"/>
              <a:pPr/>
              <a:t>‹#›</a:t>
            </a:fld>
            <a:endParaRPr lang="en-GB"/>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04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437B73-BA81-4203-8AB2-DF32E34C5B2A}" type="datetime1">
              <a:rPr lang="en-GB" smtClean="0"/>
              <a:t>02/11/2022</a:t>
            </a:fld>
            <a:endParaRPr lang="en-GB"/>
          </a:p>
        </p:txBody>
      </p:sp>
      <p:sp>
        <p:nvSpPr>
          <p:cNvPr id="5" name="Footer Placeholder 4"/>
          <p:cNvSpPr>
            <a:spLocks noGrp="1"/>
          </p:cNvSpPr>
          <p:nvPr>
            <p:ph type="ftr" sz="quarter" idx="11"/>
          </p:nvPr>
        </p:nvSpPr>
        <p:spPr/>
        <p:txBody>
          <a:bodyPr/>
          <a:lstStyle/>
          <a:p>
            <a:r>
              <a:rPr lang="en-GB"/>
              <a:t>Bury Educational Psychology Service</a:t>
            </a:r>
          </a:p>
        </p:txBody>
      </p:sp>
      <p:sp>
        <p:nvSpPr>
          <p:cNvPr id="6" name="Slide Number Placeholder 5"/>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397659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0"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52EC49-CB25-49C7-AE87-01E0A393A70B}" type="datetime1">
              <a:rPr lang="en-GB" smtClean="0"/>
              <a:t>02/11/2022</a:t>
            </a:fld>
            <a:endParaRPr lang="en-GB"/>
          </a:p>
        </p:txBody>
      </p:sp>
      <p:sp>
        <p:nvSpPr>
          <p:cNvPr id="5" name="Footer Placeholder 4"/>
          <p:cNvSpPr>
            <a:spLocks noGrp="1"/>
          </p:cNvSpPr>
          <p:nvPr>
            <p:ph type="ftr" sz="quarter" idx="11"/>
          </p:nvPr>
        </p:nvSpPr>
        <p:spPr/>
        <p:txBody>
          <a:bodyPr/>
          <a:lstStyle/>
          <a:p>
            <a:r>
              <a:rPr lang="en-GB"/>
              <a:t>Bury Educational Psychology Service</a:t>
            </a:r>
          </a:p>
        </p:txBody>
      </p:sp>
      <p:sp>
        <p:nvSpPr>
          <p:cNvPr id="6" name="Slide Number Placeholder 5"/>
          <p:cNvSpPr>
            <a:spLocks noGrp="1"/>
          </p:cNvSpPr>
          <p:nvPr>
            <p:ph type="sldNum" sz="quarter" idx="12"/>
          </p:nvPr>
        </p:nvSpPr>
        <p:spPr/>
        <p:txBody>
          <a:bodyPr/>
          <a:lstStyle/>
          <a:p>
            <a:fld id="{F51AD039-5C3A-4290-ACF0-0388EDBE8CEA}" type="slidenum">
              <a:rPr lang="en-GB" smtClean="0"/>
              <a:pPr/>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05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52647-C324-46CB-BA29-7DF1A7B04739}" type="datetime1">
              <a:rPr lang="en-GB" smtClean="0"/>
              <a:t>02/11/2022</a:t>
            </a:fld>
            <a:endParaRPr lang="en-GB"/>
          </a:p>
        </p:txBody>
      </p:sp>
      <p:sp>
        <p:nvSpPr>
          <p:cNvPr id="5" name="Footer Placeholder 4"/>
          <p:cNvSpPr>
            <a:spLocks noGrp="1"/>
          </p:cNvSpPr>
          <p:nvPr>
            <p:ph type="ftr" sz="quarter" idx="11"/>
          </p:nvPr>
        </p:nvSpPr>
        <p:spPr/>
        <p:txBody>
          <a:bodyPr/>
          <a:lstStyle/>
          <a:p>
            <a:r>
              <a:rPr lang="en-GB"/>
              <a:t>Bury Educational Psychology Service</a:t>
            </a:r>
          </a:p>
        </p:txBody>
      </p:sp>
      <p:sp>
        <p:nvSpPr>
          <p:cNvPr id="6" name="Slide Number Placeholder 5"/>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69321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0" y="420256"/>
            <a:ext cx="9144000" cy="3795497"/>
            <a:chOff x="0" y="420256"/>
            <a:chExt cx="12188952" cy="3795497"/>
          </a:xfrm>
        </p:grpSpPr>
        <p:cxnSp>
          <p:nvCxnSpPr>
            <p:cNvPr id="10" name="Straight Connector 9"/>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0" name="Rectangle 379"/>
          <p:cNvSpPr/>
          <p:nvPr/>
        </p:nvSpPr>
        <p:spPr>
          <a:xfrm rot="18900000" flipV="1">
            <a:off x="8146056" y="-427079"/>
            <a:ext cx="13716" cy="2816931"/>
          </a:xfrm>
          <a:custGeom>
            <a:avLst/>
            <a:gdLst/>
            <a:ahLst/>
            <a:cxnLst/>
            <a:rect l="l" t="t" r="r" b="b"/>
            <a:pathLst>
              <a:path w="13716" h="2816931">
                <a:moveTo>
                  <a:pt x="0" y="2816931"/>
                </a:moveTo>
                <a:lnTo>
                  <a:pt x="13716" y="28032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56"/>
          <p:cNvSpPr/>
          <p:nvPr/>
        </p:nvSpPr>
        <p:spPr>
          <a:xfrm>
            <a:off x="1" y="0"/>
            <a:ext cx="8865825" cy="4572004"/>
          </a:xfrm>
          <a:custGeom>
            <a:avLst/>
            <a:gdLst/>
            <a:ahLst/>
            <a:cxnLst/>
            <a:rect l="l" t="t" r="r" b="b"/>
            <a:pathLst>
              <a:path w="8865825" h="4572004">
                <a:moveTo>
                  <a:pt x="5901406" y="4"/>
                </a:moveTo>
                <a:lnTo>
                  <a:pt x="5915122" y="4"/>
                </a:lnTo>
                <a:lnTo>
                  <a:pt x="5915122" y="4572004"/>
                </a:lnTo>
                <a:lnTo>
                  <a:pt x="5901406" y="4572004"/>
                </a:lnTo>
                <a:close/>
                <a:moveTo>
                  <a:pt x="5058348" y="3"/>
                </a:moveTo>
                <a:lnTo>
                  <a:pt x="5072064" y="3"/>
                </a:lnTo>
                <a:lnTo>
                  <a:pt x="5072064" y="4572003"/>
                </a:lnTo>
                <a:lnTo>
                  <a:pt x="5058348" y="4572003"/>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3372232" y="1"/>
                </a:moveTo>
                <a:lnTo>
                  <a:pt x="3385948" y="1"/>
                </a:lnTo>
                <a:lnTo>
                  <a:pt x="3385948" y="4572001"/>
                </a:lnTo>
                <a:lnTo>
                  <a:pt x="3372232" y="4572001"/>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 name="Rectangle 93"/>
          <p:cNvSpPr/>
          <p:nvPr/>
        </p:nvSpPr>
        <p:spPr>
          <a:xfrm rot="2700000">
            <a:off x="7126799" y="-278554"/>
            <a:ext cx="13716" cy="5699824"/>
          </a:xfrm>
          <a:custGeom>
            <a:avLst/>
            <a:gdLst/>
            <a:ahLst/>
            <a:cxnLst/>
            <a:rect l="l" t="t" r="r" b="b"/>
            <a:pathLst>
              <a:path w="13716" h="5699824">
                <a:moveTo>
                  <a:pt x="0" y="0"/>
                </a:moveTo>
                <a:lnTo>
                  <a:pt x="13716" y="13717"/>
                </a:lnTo>
                <a:lnTo>
                  <a:pt x="13716" y="5686109"/>
                </a:lnTo>
                <a:lnTo>
                  <a:pt x="1" y="569982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95"/>
          <p:cNvSpPr/>
          <p:nvPr/>
        </p:nvSpPr>
        <p:spPr>
          <a:xfrm rot="2700000">
            <a:off x="7969986" y="1747381"/>
            <a:ext cx="13716" cy="3314931"/>
          </a:xfrm>
          <a:custGeom>
            <a:avLst/>
            <a:gdLst/>
            <a:ahLst/>
            <a:cxnLst/>
            <a:rect l="l" t="t" r="r" b="b"/>
            <a:pathLst>
              <a:path w="13716" h="3314931">
                <a:moveTo>
                  <a:pt x="0" y="0"/>
                </a:moveTo>
                <a:lnTo>
                  <a:pt x="13716" y="13716"/>
                </a:lnTo>
                <a:lnTo>
                  <a:pt x="13716" y="3301215"/>
                </a:lnTo>
                <a:lnTo>
                  <a:pt x="0" y="331493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96"/>
          <p:cNvSpPr/>
          <p:nvPr/>
        </p:nvSpPr>
        <p:spPr>
          <a:xfrm rot="2700000">
            <a:off x="8391577" y="2765192"/>
            <a:ext cx="13716" cy="2122490"/>
          </a:xfrm>
          <a:custGeom>
            <a:avLst/>
            <a:gdLst/>
            <a:ahLst/>
            <a:cxnLst/>
            <a:rect l="l" t="t" r="r" b="b"/>
            <a:pathLst>
              <a:path w="13716" h="2122490">
                <a:moveTo>
                  <a:pt x="0" y="0"/>
                </a:moveTo>
                <a:lnTo>
                  <a:pt x="13716" y="13716"/>
                </a:lnTo>
                <a:lnTo>
                  <a:pt x="13716" y="2108774"/>
                </a:lnTo>
                <a:lnTo>
                  <a:pt x="0" y="212249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97"/>
          <p:cNvSpPr/>
          <p:nvPr/>
        </p:nvSpPr>
        <p:spPr>
          <a:xfrm rot="2700000">
            <a:off x="8813172" y="3783010"/>
            <a:ext cx="13717" cy="930041"/>
          </a:xfrm>
          <a:custGeom>
            <a:avLst/>
            <a:gdLst/>
            <a:ahLst/>
            <a:cxnLst/>
            <a:rect l="l" t="t" r="r" b="b"/>
            <a:pathLst>
              <a:path w="13717" h="930041">
                <a:moveTo>
                  <a:pt x="0" y="0"/>
                </a:moveTo>
                <a:lnTo>
                  <a:pt x="13717" y="13717"/>
                </a:lnTo>
                <a:lnTo>
                  <a:pt x="13717" y="916324"/>
                </a:lnTo>
                <a:lnTo>
                  <a:pt x="1" y="93004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376"/>
          <p:cNvSpPr/>
          <p:nvPr/>
        </p:nvSpPr>
        <p:spPr>
          <a:xfrm rot="18900000" flipV="1">
            <a:off x="6881278" y="-950966"/>
            <a:ext cx="13716" cy="6394268"/>
          </a:xfrm>
          <a:custGeom>
            <a:avLst/>
            <a:gdLst/>
            <a:ahLst/>
            <a:cxnLst/>
            <a:rect l="l" t="t" r="r" b="b"/>
            <a:pathLst>
              <a:path w="13716" h="6394268">
                <a:moveTo>
                  <a:pt x="13716" y="6380553"/>
                </a:moveTo>
                <a:lnTo>
                  <a:pt x="13716" y="13716"/>
                </a:lnTo>
                <a:lnTo>
                  <a:pt x="0" y="0"/>
                </a:lnTo>
                <a:lnTo>
                  <a:pt x="0" y="639426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 name="Rectangle 377"/>
          <p:cNvSpPr/>
          <p:nvPr/>
        </p:nvSpPr>
        <p:spPr>
          <a:xfrm rot="18900000" flipV="1">
            <a:off x="7302869" y="-776336"/>
            <a:ext cx="13717" cy="5201823"/>
          </a:xfrm>
          <a:custGeom>
            <a:avLst/>
            <a:gdLst/>
            <a:ahLst/>
            <a:cxnLst/>
            <a:rect l="l" t="t" r="r" b="b"/>
            <a:pathLst>
              <a:path w="13717" h="5201823">
                <a:moveTo>
                  <a:pt x="1" y="5201823"/>
                </a:moveTo>
                <a:lnTo>
                  <a:pt x="13717" y="5188106"/>
                </a:lnTo>
                <a:lnTo>
                  <a:pt x="13717" y="13717"/>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378"/>
          <p:cNvSpPr/>
          <p:nvPr/>
        </p:nvSpPr>
        <p:spPr>
          <a:xfrm rot="18900000" flipV="1">
            <a:off x="7742935" y="-582310"/>
            <a:ext cx="13716" cy="4009378"/>
          </a:xfrm>
          <a:custGeom>
            <a:avLst/>
            <a:gdLst/>
            <a:ahLst/>
            <a:cxnLst/>
            <a:rect l="l" t="t" r="r" b="b"/>
            <a:pathLst>
              <a:path w="13716" h="4009378">
                <a:moveTo>
                  <a:pt x="13716" y="3995663"/>
                </a:moveTo>
                <a:lnTo>
                  <a:pt x="13716" y="13717"/>
                </a:lnTo>
                <a:lnTo>
                  <a:pt x="0" y="0"/>
                </a:lnTo>
                <a:lnTo>
                  <a:pt x="0" y="400937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 name="Rectangle 138"/>
          <p:cNvSpPr/>
          <p:nvPr/>
        </p:nvSpPr>
        <p:spPr>
          <a:xfrm rot="18900000" flipV="1">
            <a:off x="8567649" y="-252451"/>
            <a:ext cx="13715" cy="1624488"/>
          </a:xfrm>
          <a:custGeom>
            <a:avLst/>
            <a:gdLst/>
            <a:ahLst/>
            <a:cxnLst/>
            <a:rect l="l" t="t" r="r" b="b"/>
            <a:pathLst>
              <a:path w="13715" h="1624488">
                <a:moveTo>
                  <a:pt x="0" y="1624488"/>
                </a:moveTo>
                <a:lnTo>
                  <a:pt x="13715" y="1610773"/>
                </a:lnTo>
                <a:lnTo>
                  <a:pt x="13715"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Freeform 48"/>
          <p:cNvSpPr/>
          <p:nvPr/>
        </p:nvSpPr>
        <p:spPr>
          <a:xfrm rot="18900000" flipV="1">
            <a:off x="8989243" y="-77819"/>
            <a:ext cx="13715" cy="432040"/>
          </a:xfrm>
          <a:custGeom>
            <a:avLst/>
            <a:gdLst/>
            <a:ahLst/>
            <a:cxnLst/>
            <a:rect l="l" t="t" r="r" b="b"/>
            <a:pathLst>
              <a:path w="13715" h="432040">
                <a:moveTo>
                  <a:pt x="0" y="432040"/>
                </a:moveTo>
                <a:lnTo>
                  <a:pt x="13715" y="418325"/>
                </a:lnTo>
                <a:lnTo>
                  <a:pt x="13715"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2"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Teardrop 3"/>
          <p:cNvSpPr/>
          <p:nvPr/>
        </p:nvSpPr>
        <p:spPr>
          <a:xfrm rot="5400000" flipH="1" flipV="1">
            <a:off x="8812306" y="329061"/>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8"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1"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3"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4"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5"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6" name="Teardrop 3"/>
          <p:cNvSpPr/>
          <p:nvPr/>
        </p:nvSpPr>
        <p:spPr>
          <a:xfrm rot="5400000" flipH="1" flipV="1">
            <a:off x="8812306" y="1174559"/>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3"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2" y="169383"/>
                  <a:pt x="0" y="164657"/>
                  <a:pt x="0" y="159854"/>
                </a:cubicBezTo>
                <a:cubicBezTo>
                  <a:pt x="0" y="132604"/>
                  <a:pt x="10705"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7"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8"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3"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5"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6"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7"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8"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9"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0"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1"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2"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3"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4"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5"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6"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7"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8"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9" name="Teardrop 3"/>
          <p:cNvSpPr/>
          <p:nvPr/>
        </p:nvSpPr>
        <p:spPr>
          <a:xfrm rot="5400000" flipH="1" flipV="1">
            <a:off x="8812306" y="2017156"/>
            <a:ext cx="489780" cy="173608"/>
          </a:xfrm>
          <a:custGeom>
            <a:avLst/>
            <a:gdLst/>
            <a:ahLst/>
            <a:cxnLst/>
            <a:rect l="l" t="t" r="r" b="b"/>
            <a:pathLst>
              <a:path w="489780" h="173608">
                <a:moveTo>
                  <a:pt x="489780" y="159854"/>
                </a:moveTo>
                <a:lnTo>
                  <a:pt x="485976" y="173608"/>
                </a:lnTo>
                <a:lnTo>
                  <a:pt x="475131"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1" y="73244"/>
                  <a:pt x="301103" y="113792"/>
                  <a:pt x="301103" y="163811"/>
                </a:cubicBezTo>
                <a:lnTo>
                  <a:pt x="299829"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0"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1"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2"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3"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4"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5"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6"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7"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8"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9"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0"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1"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2"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3"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4"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5"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6"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7"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8"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9"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0"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1"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2" name="Teardrop 3"/>
          <p:cNvSpPr/>
          <p:nvPr/>
        </p:nvSpPr>
        <p:spPr>
          <a:xfrm rot="5400000" flipH="1" flipV="1">
            <a:off x="8812306" y="2865829"/>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3"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4"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5"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6"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7"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8"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9"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0"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1"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2"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3"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4"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5"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 name="Teardrop 3"/>
          <p:cNvSpPr/>
          <p:nvPr/>
        </p:nvSpPr>
        <p:spPr>
          <a:xfrm rot="5400000" flipH="1" flipV="1">
            <a:off x="8812306" y="3710008"/>
            <a:ext cx="489780" cy="173608"/>
          </a:xfrm>
          <a:custGeom>
            <a:avLst/>
            <a:gdLst/>
            <a:ahLst/>
            <a:cxnLst/>
            <a:rect l="l" t="t" r="r" b="b"/>
            <a:pathLst>
              <a:path w="489780" h="173608">
                <a:moveTo>
                  <a:pt x="489780" y="159854"/>
                </a:moveTo>
                <a:lnTo>
                  <a:pt x="485976" y="173608"/>
                </a:lnTo>
                <a:lnTo>
                  <a:pt x="475132" y="173608"/>
                </a:lnTo>
                <a:cubicBezTo>
                  <a:pt x="477585" y="169211"/>
                  <a:pt x="477971" y="164422"/>
                  <a:pt x="477971" y="159544"/>
                </a:cubicBezTo>
                <a:cubicBezTo>
                  <a:pt x="477971" y="135634"/>
                  <a:pt x="468705" y="113887"/>
                  <a:pt x="453384" y="97876"/>
                </a:cubicBezTo>
                <a:lnTo>
                  <a:pt x="377652" y="173608"/>
                </a:lnTo>
                <a:lnTo>
                  <a:pt x="377561" y="173608"/>
                </a:lnTo>
                <a:lnTo>
                  <a:pt x="453339" y="97830"/>
                </a:lnTo>
                <a:cubicBezTo>
                  <a:pt x="437327" y="82509"/>
                  <a:pt x="415581" y="73244"/>
                  <a:pt x="391670" y="73244"/>
                </a:cubicBezTo>
                <a:cubicBezTo>
                  <a:pt x="341652" y="73244"/>
                  <a:pt x="301103" y="113792"/>
                  <a:pt x="301103" y="163811"/>
                </a:cubicBezTo>
                <a:lnTo>
                  <a:pt x="299830" y="173608"/>
                </a:lnTo>
                <a:lnTo>
                  <a:pt x="288634" y="173608"/>
                </a:lnTo>
                <a:cubicBezTo>
                  <a:pt x="289602" y="170367"/>
                  <a:pt x="289617" y="166907"/>
                  <a:pt x="289547" y="163248"/>
                </a:cubicBezTo>
                <a:cubicBezTo>
                  <a:pt x="289547" y="130228"/>
                  <a:pt x="305265" y="100880"/>
                  <a:pt x="329868" y="82592"/>
                </a:cubicBezTo>
                <a:cubicBezTo>
                  <a:pt x="326825" y="66091"/>
                  <a:pt x="318670" y="50477"/>
                  <a:pt x="305914" y="37722"/>
                </a:cubicBezTo>
                <a:cubicBezTo>
                  <a:pt x="289007" y="20815"/>
                  <a:pt x="267078" y="11989"/>
                  <a:pt x="244922" y="11501"/>
                </a:cubicBezTo>
                <a:lnTo>
                  <a:pt x="244922" y="96667"/>
                </a:lnTo>
                <a:lnTo>
                  <a:pt x="244858" y="96667"/>
                </a:lnTo>
                <a:lnTo>
                  <a:pt x="244858" y="11501"/>
                </a:lnTo>
                <a:cubicBezTo>
                  <a:pt x="222703" y="11990"/>
                  <a:pt x="200774" y="20815"/>
                  <a:pt x="183866" y="37722"/>
                </a:cubicBezTo>
                <a:cubicBezTo>
                  <a:pt x="171105" y="50483"/>
                  <a:pt x="162948" y="66105"/>
                  <a:pt x="159939" y="82613"/>
                </a:cubicBezTo>
                <a:cubicBezTo>
                  <a:pt x="184526" y="100902"/>
                  <a:pt x="200233" y="130241"/>
                  <a:pt x="200233" y="163248"/>
                </a:cubicBezTo>
                <a:lnTo>
                  <a:pt x="201368" y="173608"/>
                </a:lnTo>
                <a:lnTo>
                  <a:pt x="189949" y="173608"/>
                </a:lnTo>
                <a:cubicBezTo>
                  <a:pt x="188710" y="170302"/>
                  <a:pt x="188616" y="166986"/>
                  <a:pt x="188677" y="163811"/>
                </a:cubicBezTo>
                <a:cubicBezTo>
                  <a:pt x="188677" y="113792"/>
                  <a:pt x="148129" y="73244"/>
                  <a:pt x="98110" y="73244"/>
                </a:cubicBezTo>
                <a:cubicBezTo>
                  <a:pt x="74200" y="73244"/>
                  <a:pt x="52453" y="82510"/>
                  <a:pt x="36441" y="97831"/>
                </a:cubicBezTo>
                <a:lnTo>
                  <a:pt x="112218" y="173608"/>
                </a:lnTo>
                <a:lnTo>
                  <a:pt x="112128" y="173608"/>
                </a:lnTo>
                <a:lnTo>
                  <a:pt x="36396" y="97876"/>
                </a:lnTo>
                <a:cubicBezTo>
                  <a:pt x="21075" y="113887"/>
                  <a:pt x="11809" y="135634"/>
                  <a:pt x="11809" y="159544"/>
                </a:cubicBezTo>
                <a:lnTo>
                  <a:pt x="14649" y="173608"/>
                </a:lnTo>
                <a:lnTo>
                  <a:pt x="3810" y="173608"/>
                </a:lnTo>
                <a:cubicBezTo>
                  <a:pt x="333" y="169383"/>
                  <a:pt x="0" y="164657"/>
                  <a:pt x="0" y="159854"/>
                </a:cubicBezTo>
                <a:cubicBezTo>
                  <a:pt x="0" y="132604"/>
                  <a:pt x="10706" y="107854"/>
                  <a:pt x="28286" y="89721"/>
                </a:cubicBezTo>
                <a:lnTo>
                  <a:pt x="28286" y="89721"/>
                </a:lnTo>
                <a:cubicBezTo>
                  <a:pt x="46420" y="72140"/>
                  <a:pt x="71170" y="61435"/>
                  <a:pt x="98420" y="61435"/>
                </a:cubicBezTo>
                <a:cubicBezTo>
                  <a:pt x="117023" y="61435"/>
                  <a:pt x="134461" y="66424"/>
                  <a:pt x="149250" y="75515"/>
                </a:cubicBezTo>
                <a:cubicBezTo>
                  <a:pt x="153323" y="58635"/>
                  <a:pt x="162130" y="42758"/>
                  <a:pt x="175297" y="29591"/>
                </a:cubicBezTo>
                <a:cubicBezTo>
                  <a:pt x="194566" y="10322"/>
                  <a:pt x="219636" y="391"/>
                  <a:pt x="244890" y="0"/>
                </a:cubicBezTo>
                <a:lnTo>
                  <a:pt x="244890" y="0"/>
                </a:lnTo>
                <a:cubicBezTo>
                  <a:pt x="270144" y="391"/>
                  <a:pt x="295215" y="10322"/>
                  <a:pt x="314484" y="29591"/>
                </a:cubicBezTo>
                <a:cubicBezTo>
                  <a:pt x="327644" y="42751"/>
                  <a:pt x="336448" y="58618"/>
                  <a:pt x="340604" y="75474"/>
                </a:cubicBezTo>
                <a:cubicBezTo>
                  <a:pt x="355376" y="66408"/>
                  <a:pt x="372787" y="61434"/>
                  <a:pt x="391360" y="61434"/>
                </a:cubicBezTo>
                <a:cubicBezTo>
                  <a:pt x="418611" y="61434"/>
                  <a:pt x="443360" y="72140"/>
                  <a:pt x="461494" y="89721"/>
                </a:cubicBezTo>
                <a:cubicBezTo>
                  <a:pt x="479075" y="107854"/>
                  <a:pt x="489780" y="132604"/>
                  <a:pt x="489780" y="15985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 name="Teardrop 3"/>
          <p:cNvSpPr/>
          <p:nvPr/>
        </p:nvSpPr>
        <p:spPr>
          <a:xfrm rot="5400000" flipH="1" flipV="1">
            <a:off x="8991444" y="4419445"/>
            <a:ext cx="171406" cy="133705"/>
          </a:xfrm>
          <a:custGeom>
            <a:avLst/>
            <a:gdLst/>
            <a:ahLst/>
            <a:cxnLst/>
            <a:rect l="l" t="t" r="r" b="b"/>
            <a:pathLst>
              <a:path w="171406" h="133705">
                <a:moveTo>
                  <a:pt x="171406" y="123429"/>
                </a:moveTo>
                <a:lnTo>
                  <a:pt x="168564" y="133705"/>
                </a:lnTo>
                <a:lnTo>
                  <a:pt x="157460" y="133705"/>
                </a:lnTo>
                <a:cubicBezTo>
                  <a:pt x="159382" y="130353"/>
                  <a:pt x="159597" y="126761"/>
                  <a:pt x="159597" y="123119"/>
                </a:cubicBezTo>
                <a:cubicBezTo>
                  <a:pt x="159597" y="99209"/>
                  <a:pt x="150331" y="77462"/>
                  <a:pt x="135010" y="61451"/>
                </a:cubicBezTo>
                <a:lnTo>
                  <a:pt x="62756" y="133705"/>
                </a:lnTo>
                <a:lnTo>
                  <a:pt x="62665" y="133705"/>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 name="Oval 189"/>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 name="Oval 191"/>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 name="Oval 192"/>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 name="Oval 193"/>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 name="Oval 194"/>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 name="Oval 195"/>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 name="Oval 196"/>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 name="Oval 197"/>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 name="Oval 198"/>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 name="Oval 199"/>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1" name="Oval 200"/>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2" name="Oval 201"/>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3" name="Oval 202"/>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4" name="Oval 203"/>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5" name="Oval 204"/>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6" name="Oval 205"/>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7" name="Oval 206"/>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8" name="Oval 207"/>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9" name="Oval 208"/>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0" name="Oval 209"/>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1" name="Oval 210"/>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4" name="Oval 883"/>
          <p:cNvSpPr/>
          <p:nvPr/>
        </p:nvSpPr>
        <p:spPr>
          <a:xfrm>
            <a:off x="2031413" y="-10245"/>
            <a:ext cx="6910072" cy="84875"/>
          </a:xfrm>
          <a:custGeom>
            <a:avLst/>
            <a:gdLst/>
            <a:ahLst/>
            <a:cxnLst/>
            <a:rect l="l" t="t" r="r" b="b"/>
            <a:pathLst>
              <a:path w="6910072" h="84875">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5" name="Oval 214"/>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6" name="Oval 215"/>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7" name="Oval 216"/>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8" name="Oval 217"/>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9" name="Oval 218"/>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0" name="Oval 219"/>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1" name="Oval 220"/>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2" name="Oval 221"/>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3" name="Oval 222"/>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4" name="Oval 223"/>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 name="Oval 224"/>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6" name="Oval 225"/>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7" name="Oval 226"/>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8" name="Oval 227"/>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9" name="Oval 228"/>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0" name="Oval 229"/>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1" name="Oval 230"/>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2" name="Oval 231"/>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3" name="Oval 232"/>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4" name="Oval 233"/>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5" name="Oval 234"/>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6" name="Oval 235"/>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7" name="Oval 236"/>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8" name="Oval 237"/>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9" name="Oval 238"/>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0" name="Oval 239"/>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1" name="Oval 240"/>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2" name="Oval 241"/>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3" name="Oval 242"/>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4" name="Oval 243"/>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5" name="Oval 244"/>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6" name="Oval 245"/>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7" name="Oval 246"/>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8" name="Oval 247"/>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9" name="Oval 248"/>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0" name="Oval 249"/>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1" name="Oval 250"/>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2" name="Oval 251"/>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3" name="Oval 252"/>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4" name="Oval 253"/>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5" name="Oval 254"/>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6" name="Oval 255"/>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7" name="Oval 256"/>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8" name="Oval 257"/>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9" name="Oval 258"/>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0" name="Oval 259"/>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1" name="Oval 260"/>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2" name="Oval 261"/>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3" name="Oval 262"/>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4" name="Oval 263"/>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5" name="Oval 264"/>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6" name="Oval 265"/>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7" name="Oval 266"/>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8" name="Oval 267"/>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9" name="Oval 268"/>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0" name="Oval 269"/>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1" name="Oval 270"/>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2" name="Oval 271"/>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3" name="Oval 272"/>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4" name="Oval 273"/>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5" name="Oval 274"/>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6" name="Oval 275"/>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7" name="Oval 276"/>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8" name="Oval 277"/>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9" name="Oval 278"/>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0" name="Oval 279"/>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1" name="Oval 280"/>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2" name="Oval 281"/>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3" name="Oval 282"/>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4" name="Oval 283"/>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5" name="Oval 284"/>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6" name="Oval 285"/>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7" name="Oval 286"/>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8" name="Oval 287"/>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9" name="Oval 288"/>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0" name="Oval 289"/>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1" name="Oval 290"/>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2" name="Oval 291"/>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3" name="Oval 292"/>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4" name="Oval 293"/>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5" name="Oval 294"/>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6" name="Oval 295"/>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7" name="Oval 296"/>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8" name="Oval 297"/>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9" name="Oval 1651"/>
          <p:cNvSpPr/>
          <p:nvPr/>
        </p:nvSpPr>
        <p:spPr>
          <a:xfrm>
            <a:off x="812619" y="4561319"/>
            <a:ext cx="7660836" cy="10682"/>
          </a:xfrm>
          <a:custGeom>
            <a:avLst/>
            <a:gdLst/>
            <a:ahLst/>
            <a:cxnLst/>
            <a:rect l="l" t="t" r="r" b="b"/>
            <a:pathLst>
              <a:path w="7660836" h="10682">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0" name="Oval 299"/>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1" name="Oval 300"/>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2" name="Oval 301"/>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3" name="Oval 302"/>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4" name="Oval 303"/>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5" name="Oval 304"/>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6" name="Oval 305"/>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7" name="Oval 306"/>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8" name="Oval 307"/>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09" name="Oval 308"/>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0" name="Oval 309"/>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1" name="Oval 310"/>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2" name="Oval 311"/>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3" name="Oval 312"/>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4" name="Oval 313"/>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5" name="Oval 314"/>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6" name="Oval 315"/>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7" name="Oval 316"/>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8" name="Oval 317"/>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19" name="Oval 318"/>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0" name="Oval 319"/>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1" name="Oval 320"/>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2" name="Oval 321"/>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3" name="Oval 322"/>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4" name="Oval 323"/>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5" name="Oval 324"/>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6" name="Oval 325"/>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7" name="Oval 326"/>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8" name="Oval 327"/>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29" name="Oval 328"/>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0" name="Oval 329"/>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1" name="Oval 330"/>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2" name="Oval 331"/>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3" name="Oval 332"/>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4" name="Oval 333"/>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5" name="Oval 334"/>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6" name="Oval 335"/>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7" name="Oval 336"/>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8" name="Oval 337"/>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39" name="Oval 338"/>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0" name="Oval 339"/>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1" name="Oval 340"/>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2" name="Oval 341"/>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3" name="Oval 342"/>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4" name="Oval 343"/>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5" name="Oval 344"/>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6" name="Oval 345"/>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7" name="Oval 346"/>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8" name="Oval 347"/>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49" name="Oval 348"/>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0" name="Oval 349"/>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1" name="Oval 350"/>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2" name="Oval 351"/>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3" name="Oval 352"/>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354" name="Oval 353"/>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81636-DD01-4C01-8E4F-300D0A9B9855}" type="datetime1">
              <a:rPr lang="en-GB" smtClean="0"/>
              <a:t>02/11/2022</a:t>
            </a:fld>
            <a:endParaRPr lang="en-GB"/>
          </a:p>
        </p:txBody>
      </p:sp>
      <p:sp>
        <p:nvSpPr>
          <p:cNvPr id="5" name="Footer Placeholder 4"/>
          <p:cNvSpPr>
            <a:spLocks noGrp="1"/>
          </p:cNvSpPr>
          <p:nvPr>
            <p:ph type="ftr" sz="quarter" idx="11"/>
          </p:nvPr>
        </p:nvSpPr>
        <p:spPr/>
        <p:txBody>
          <a:bodyPr/>
          <a:lstStyle/>
          <a:p>
            <a:r>
              <a:rPr lang="en-GB"/>
              <a:t>Bury Educational Psychology Service</a:t>
            </a:r>
          </a:p>
        </p:txBody>
      </p:sp>
      <p:sp>
        <p:nvSpPr>
          <p:cNvPr id="6" name="Slide Number Placeholder 5"/>
          <p:cNvSpPr>
            <a:spLocks noGrp="1"/>
          </p:cNvSpPr>
          <p:nvPr>
            <p:ph type="sldNum" sz="quarter" idx="12"/>
          </p:nvPr>
        </p:nvSpPr>
        <p:spPr/>
        <p:txBody>
          <a:bodyPr/>
          <a:lstStyle/>
          <a:p>
            <a:fld id="{F51AD039-5C3A-4290-ACF0-0388EDBE8CEA}" type="slidenum">
              <a:rPr lang="en-GB" smtClean="0"/>
              <a:pPr/>
              <a:t>‹#›</a:t>
            </a:fld>
            <a:endParaRPr lang="en-GB"/>
          </a:p>
        </p:txBody>
      </p:sp>
      <p:cxnSp>
        <p:nvCxnSpPr>
          <p:cNvPr id="8" name="Straight Connector 7"/>
          <p:cNvCxnSpPr/>
          <p:nvPr/>
        </p:nvCxnSpPr>
        <p:spPr>
          <a:xfrm flipV="1">
            <a:off x="629013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259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B2D362-7241-4863-AC4D-200560ABD20F}" type="datetime1">
              <a:rPr lang="en-GB" smtClean="0"/>
              <a:t>02/11/2022</a:t>
            </a:fld>
            <a:endParaRPr lang="en-GB"/>
          </a:p>
        </p:txBody>
      </p:sp>
      <p:sp>
        <p:nvSpPr>
          <p:cNvPr id="6" name="Footer Placeholder 5"/>
          <p:cNvSpPr>
            <a:spLocks noGrp="1"/>
          </p:cNvSpPr>
          <p:nvPr>
            <p:ph type="ftr" sz="quarter" idx="11"/>
          </p:nvPr>
        </p:nvSpPr>
        <p:spPr/>
        <p:txBody>
          <a:bodyPr/>
          <a:lstStyle/>
          <a:p>
            <a:r>
              <a:rPr lang="en-GB"/>
              <a:t>Bury Educational Psychology Service</a:t>
            </a:r>
          </a:p>
        </p:txBody>
      </p:sp>
      <p:sp>
        <p:nvSpPr>
          <p:cNvPr id="7" name="Slide Number Placeholder 6"/>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2383515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9B5FBB-6E6D-49C3-86FC-152CB0DC7803}" type="datetime1">
              <a:rPr lang="en-GB" smtClean="0"/>
              <a:t>02/11/2022</a:t>
            </a:fld>
            <a:endParaRPr lang="en-GB"/>
          </a:p>
        </p:txBody>
      </p:sp>
      <p:sp>
        <p:nvSpPr>
          <p:cNvPr id="8" name="Footer Placeholder 7"/>
          <p:cNvSpPr>
            <a:spLocks noGrp="1"/>
          </p:cNvSpPr>
          <p:nvPr>
            <p:ph type="ftr" sz="quarter" idx="11"/>
          </p:nvPr>
        </p:nvSpPr>
        <p:spPr/>
        <p:txBody>
          <a:bodyPr/>
          <a:lstStyle/>
          <a:p>
            <a:r>
              <a:rPr lang="en-GB"/>
              <a:t>Bury Educational Psychology Service</a:t>
            </a:r>
          </a:p>
        </p:txBody>
      </p:sp>
      <p:sp>
        <p:nvSpPr>
          <p:cNvPr id="9" name="Slide Number Placeholder 8"/>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593489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9F1632-0A8C-41AE-A950-FC7E00FCCCFA}" type="datetime1">
              <a:rPr lang="en-GB" smtClean="0"/>
              <a:t>02/11/2022</a:t>
            </a:fld>
            <a:endParaRPr lang="en-GB"/>
          </a:p>
        </p:txBody>
      </p:sp>
      <p:sp>
        <p:nvSpPr>
          <p:cNvPr id="4" name="Footer Placeholder 3"/>
          <p:cNvSpPr>
            <a:spLocks noGrp="1"/>
          </p:cNvSpPr>
          <p:nvPr>
            <p:ph type="ftr" sz="quarter" idx="11"/>
          </p:nvPr>
        </p:nvSpPr>
        <p:spPr/>
        <p:txBody>
          <a:bodyPr/>
          <a:lstStyle/>
          <a:p>
            <a:r>
              <a:rPr lang="en-GB"/>
              <a:t>Bury Educational Psychology Service</a:t>
            </a:r>
          </a:p>
        </p:txBody>
      </p:sp>
      <p:sp>
        <p:nvSpPr>
          <p:cNvPr id="5" name="Slide Number Placeholder 4"/>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396347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1DA72-9DAF-45B3-A932-0C22C4B5C570}" type="datetime1">
              <a:rPr lang="en-GB" smtClean="0"/>
              <a:t>02/11/2022</a:t>
            </a:fld>
            <a:endParaRPr lang="en-GB"/>
          </a:p>
        </p:txBody>
      </p:sp>
      <p:sp>
        <p:nvSpPr>
          <p:cNvPr id="3" name="Footer Placeholder 2"/>
          <p:cNvSpPr>
            <a:spLocks noGrp="1"/>
          </p:cNvSpPr>
          <p:nvPr>
            <p:ph type="ftr" sz="quarter" idx="11"/>
          </p:nvPr>
        </p:nvSpPr>
        <p:spPr/>
        <p:txBody>
          <a:bodyPr/>
          <a:lstStyle/>
          <a:p>
            <a:r>
              <a:rPr lang="en-GB"/>
              <a:t>Bury Educational Psychology Service</a:t>
            </a:r>
          </a:p>
        </p:txBody>
      </p:sp>
      <p:sp>
        <p:nvSpPr>
          <p:cNvPr id="4" name="Slide Number Placeholder 3"/>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10416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01FB80-9FA2-4BA3-A3CC-2D2216D098A8}" type="datetime1">
              <a:rPr lang="en-GB" smtClean="0"/>
              <a:t>02/11/2022</a:t>
            </a:fld>
            <a:endParaRPr lang="en-GB"/>
          </a:p>
        </p:txBody>
      </p:sp>
      <p:sp>
        <p:nvSpPr>
          <p:cNvPr id="6" name="Footer Placeholder 5"/>
          <p:cNvSpPr>
            <a:spLocks noGrp="1"/>
          </p:cNvSpPr>
          <p:nvPr>
            <p:ph type="ftr" sz="quarter" idx="11"/>
          </p:nvPr>
        </p:nvSpPr>
        <p:spPr/>
        <p:txBody>
          <a:bodyPr/>
          <a:lstStyle/>
          <a:p>
            <a:r>
              <a:rPr lang="en-GB"/>
              <a:t>Bury Educational Psychology Service</a:t>
            </a:r>
          </a:p>
        </p:txBody>
      </p:sp>
      <p:sp>
        <p:nvSpPr>
          <p:cNvPr id="7" name="Slide Number Placeholder 6"/>
          <p:cNvSpPr>
            <a:spLocks noGrp="1"/>
          </p:cNvSpPr>
          <p:nvPr>
            <p:ph type="sldNum" sz="quarter" idx="12"/>
          </p:nvPr>
        </p:nvSpPr>
        <p:spPr/>
        <p:txBody>
          <a:bodyPr/>
          <a:lstStyle/>
          <a:p>
            <a:fld id="{F51AD039-5C3A-4290-ACF0-0388EDBE8CEA}" type="slidenum">
              <a:rPr lang="en-GB" smtClean="0"/>
              <a:pPr/>
              <a:t>‹#›</a:t>
            </a:fld>
            <a:endParaRPr lang="en-GB"/>
          </a:p>
        </p:txBody>
      </p:sp>
    </p:spTree>
    <p:extLst>
      <p:ext uri="{BB962C8B-B14F-4D97-AF65-F5344CB8AC3E}">
        <p14:creationId xmlns:p14="http://schemas.microsoft.com/office/powerpoint/2010/main" val="1792395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3">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D90CC1-1B51-42CF-850F-532E698D8083}" type="datetime1">
              <a:rPr lang="en-GB" smtClean="0"/>
              <a:t>02/11/2022</a:t>
            </a:fld>
            <a:endParaRPr lang="en-GB"/>
          </a:p>
        </p:txBody>
      </p:sp>
      <p:sp>
        <p:nvSpPr>
          <p:cNvPr id="6" name="Footer Placeholder 5"/>
          <p:cNvSpPr>
            <a:spLocks noGrp="1"/>
          </p:cNvSpPr>
          <p:nvPr>
            <p:ph type="ftr" sz="quarter" idx="11"/>
          </p:nvPr>
        </p:nvSpPr>
        <p:spPr/>
        <p:txBody>
          <a:bodyPr/>
          <a:lstStyle/>
          <a:p>
            <a:r>
              <a:rPr lang="en-GB"/>
              <a:t>Bury Educational Psychology Service</a:t>
            </a:r>
          </a:p>
        </p:txBody>
      </p:sp>
      <p:sp>
        <p:nvSpPr>
          <p:cNvPr id="7" name="Slide Number Placeholder 6"/>
          <p:cNvSpPr>
            <a:spLocks noGrp="1"/>
          </p:cNvSpPr>
          <p:nvPr>
            <p:ph type="sldNum" sz="quarter" idx="12"/>
          </p:nvPr>
        </p:nvSpPr>
        <p:spPr/>
        <p:txBody>
          <a:bodyPr/>
          <a:lstStyle/>
          <a:p>
            <a:fld id="{F51AD039-5C3A-4290-ACF0-0388EDBE8CEA}" type="slidenum">
              <a:rPr lang="en-GB" smtClean="0"/>
              <a:pPr/>
              <a:t>‹#›</a:t>
            </a:fld>
            <a:endParaRPr lang="en-GB"/>
          </a:p>
        </p:txBody>
      </p:sp>
      <p:cxnSp>
        <p:nvCxnSpPr>
          <p:cNvPr id="9" name="Straight Connector 8"/>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04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4"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6"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4955A41-99E4-4254-8B31-37FD361E6F51}" type="datetime1">
              <a:rPr lang="en-GB" smtClean="0"/>
              <a:t>02/11/2022</a:t>
            </a:fld>
            <a:endParaRPr lang="en-GB"/>
          </a:p>
        </p:txBody>
      </p:sp>
      <p:sp>
        <p:nvSpPr>
          <p:cNvPr id="5" name="Footer Placeholder 4"/>
          <p:cNvSpPr>
            <a:spLocks noGrp="1"/>
          </p:cNvSpPr>
          <p:nvPr>
            <p:ph type="ftr" sz="quarter" idx="3"/>
          </p:nvPr>
        </p:nvSpPr>
        <p:spPr>
          <a:xfrm>
            <a:off x="3632199"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GB"/>
              <a:t>Bury Educational Psychology Service</a:t>
            </a: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51AD039-5C3A-4290-ACF0-0388EDBE8CEA}" type="slidenum">
              <a:rPr lang="en-GB" smtClean="0"/>
              <a:pPr/>
              <a:t>‹#›</a:t>
            </a:fld>
            <a:endParaRPr lang="en-GB"/>
          </a:p>
        </p:txBody>
      </p:sp>
      <p:cxnSp>
        <p:nvCxnSpPr>
          <p:cNvPr id="7" name="Straight Connector 6"/>
          <p:cNvCxnSpPr/>
          <p:nvPr/>
        </p:nvCxnSpPr>
        <p:spPr>
          <a:xfrm flipV="1">
            <a:off x="5715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05310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sldNum="0" hd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rica.Douglas-Osborn@Tameside.gov.u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www.amazon.co.uk/Mindfulness-Early-Years-Erica-Douglas-Osborn/dp/1916186629" TargetMode="External"/><Relationship Id="rId4" Type="http://schemas.openxmlformats.org/officeDocument/2006/relationships/hyperlink" Target="mailto:Beth.Shaw@Tameside.gov.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692696"/>
            <a:ext cx="7461884" cy="844004"/>
          </a:xfrm>
        </p:spPr>
        <p:txBody>
          <a:bodyPr>
            <a:noAutofit/>
          </a:bodyPr>
          <a:lstStyle/>
          <a:p>
            <a:r>
              <a:rPr lang="en-GB" sz="5400" b="1" dirty="0"/>
              <a:t>Mindfulness in the Early Years</a:t>
            </a:r>
          </a:p>
        </p:txBody>
      </p:sp>
      <p:sp>
        <p:nvSpPr>
          <p:cNvPr id="3" name="Subtitle 2"/>
          <p:cNvSpPr>
            <a:spLocks noGrp="1"/>
          </p:cNvSpPr>
          <p:nvPr>
            <p:ph type="subTitle" idx="1"/>
          </p:nvPr>
        </p:nvSpPr>
        <p:spPr>
          <a:xfrm>
            <a:off x="539552" y="5490583"/>
            <a:ext cx="5400600" cy="953119"/>
          </a:xfrm>
        </p:spPr>
        <p:txBody>
          <a:bodyPr>
            <a:normAutofit fontScale="77500" lnSpcReduction="20000"/>
          </a:bodyPr>
          <a:lstStyle/>
          <a:p>
            <a:r>
              <a:rPr lang="en-GB" sz="2800" b="1" dirty="0" smtClean="0"/>
              <a:t>Tameside Educational Psychology</a:t>
            </a:r>
          </a:p>
          <a:p>
            <a:r>
              <a:rPr lang="en-GB" sz="2800" b="1" dirty="0" smtClean="0"/>
              <a:t>Beth Shaw</a:t>
            </a:r>
          </a:p>
          <a:p>
            <a:r>
              <a:rPr lang="en-GB" sz="2800" b="1" dirty="0" smtClean="0"/>
              <a:t>Erica Douglas-Osborn</a:t>
            </a:r>
            <a:endParaRPr lang="en-GB" dirty="0"/>
          </a:p>
        </p:txBody>
      </p:sp>
      <p:pic>
        <p:nvPicPr>
          <p:cNvPr id="1027" name="Picture 3" descr="C:\Users\mewxksha\AppData\Local\Microsoft\Windows\Temporary Internet Files\Content.IE5\2LY150Q4\Mindfulness[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7784" y="1844824"/>
            <a:ext cx="3694984" cy="237626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Logo\J003767 Tameside Educational Psychology Service Logo COLOUR.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04248" y="5157192"/>
            <a:ext cx="2061210" cy="1286510"/>
          </a:xfrm>
          <a:prstGeom prst="rect">
            <a:avLst/>
          </a:prstGeom>
          <a:noFill/>
          <a:ln>
            <a:noFill/>
          </a:ln>
        </p:spPr>
      </p:pic>
    </p:spTree>
    <p:extLst>
      <p:ext uri="{BB962C8B-B14F-4D97-AF65-F5344CB8AC3E}">
        <p14:creationId xmlns:p14="http://schemas.microsoft.com/office/powerpoint/2010/main" val="1056676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SETTING THE SCENE…</a:t>
            </a:r>
          </a:p>
        </p:txBody>
      </p:sp>
      <p:sp>
        <p:nvSpPr>
          <p:cNvPr id="3" name="Content Placeholder 2"/>
          <p:cNvSpPr>
            <a:spLocks noGrp="1"/>
          </p:cNvSpPr>
          <p:nvPr>
            <p:ph idx="1"/>
          </p:nvPr>
        </p:nvSpPr>
        <p:spPr/>
        <p:txBody>
          <a:bodyPr/>
          <a:lstStyle/>
          <a:p>
            <a:pPr lvl="0">
              <a:buFont typeface="Arial" panose="020B0604020202020204" pitchFamily="34" charset="0"/>
              <a:buChar char="•"/>
            </a:pPr>
            <a:r>
              <a:rPr lang="en-GB" sz="2800" dirty="0" smtClean="0"/>
              <a:t>When supporting EY settings to think about developing mindfulness, need to think about:</a:t>
            </a:r>
          </a:p>
          <a:p>
            <a:pPr lvl="0">
              <a:buFont typeface="Arial" panose="020B0604020202020204" pitchFamily="34" charset="0"/>
              <a:buChar char="•"/>
            </a:pPr>
            <a:r>
              <a:rPr lang="en-GB" sz="2800" dirty="0" smtClean="0"/>
              <a:t>Developing </a:t>
            </a:r>
            <a:r>
              <a:rPr lang="en-GB" sz="2800" dirty="0"/>
              <a:t>a theme – sign / picture / visual reference / music / mindfulness buddy</a:t>
            </a:r>
          </a:p>
          <a:p>
            <a:pPr lvl="0">
              <a:buFont typeface="Arial" panose="020B0604020202020204" pitchFamily="34" charset="0"/>
              <a:buChar char="•"/>
            </a:pPr>
            <a:r>
              <a:rPr lang="en-GB" sz="2800" dirty="0"/>
              <a:t>Developing a routine – how many times a day / when / where / how to start? </a:t>
            </a:r>
          </a:p>
          <a:p>
            <a:pPr lvl="0">
              <a:buFont typeface="Arial" panose="020B0604020202020204" pitchFamily="34" charset="0"/>
              <a:buChar char="•"/>
            </a:pPr>
            <a:r>
              <a:rPr lang="en-GB" sz="2800" dirty="0"/>
              <a:t>Being flexible</a:t>
            </a:r>
          </a:p>
          <a:p>
            <a:endParaRPr lang="en-GB" dirty="0"/>
          </a:p>
        </p:txBody>
      </p:sp>
    </p:spTree>
    <p:extLst>
      <p:ext uri="{BB962C8B-B14F-4D97-AF65-F5344CB8AC3E}">
        <p14:creationId xmlns:p14="http://schemas.microsoft.com/office/powerpoint/2010/main" val="3900844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Mindfulness activities</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smtClean="0"/>
              <a:t>Teaching about breath</a:t>
            </a:r>
          </a:p>
          <a:p>
            <a:pPr marL="457200" indent="-457200">
              <a:buFont typeface="+mj-lt"/>
              <a:buAutoNum type="arabicPeriod"/>
            </a:pPr>
            <a:r>
              <a:rPr lang="en-GB" dirty="0" smtClean="0"/>
              <a:t>Guided imagery</a:t>
            </a:r>
            <a:endParaRPr lang="en-GB" dirty="0"/>
          </a:p>
        </p:txBody>
      </p:sp>
      <p:sp>
        <p:nvSpPr>
          <p:cNvPr id="4" name="Footer Placeholder 3"/>
          <p:cNvSpPr>
            <a:spLocks noGrp="1"/>
          </p:cNvSpPr>
          <p:nvPr>
            <p:ph type="ftr" sz="quarter" idx="11"/>
          </p:nvPr>
        </p:nvSpPr>
        <p:spPr/>
        <p:txBody>
          <a:bodyPr/>
          <a:lstStyle/>
          <a:p>
            <a:r>
              <a:rPr lang="en-GB" smtClean="0"/>
              <a:t>Bury Educational Psychology Service</a:t>
            </a:r>
            <a:endParaRPr lang="en-GB"/>
          </a:p>
        </p:txBody>
      </p:sp>
    </p:spTree>
    <p:extLst>
      <p:ext uri="{BB962C8B-B14F-4D97-AF65-F5344CB8AC3E}">
        <p14:creationId xmlns:p14="http://schemas.microsoft.com/office/powerpoint/2010/main" val="2060250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TEACHING ABOUT THE BREATH…</a:t>
            </a:r>
          </a:p>
        </p:txBody>
      </p:sp>
      <p:sp>
        <p:nvSpPr>
          <p:cNvPr id="3" name="Content Placeholder 2"/>
          <p:cNvSpPr>
            <a:spLocks noGrp="1"/>
          </p:cNvSpPr>
          <p:nvPr>
            <p:ph idx="1"/>
          </p:nvPr>
        </p:nvSpPr>
        <p:spPr/>
        <p:txBody>
          <a:bodyPr/>
          <a:lstStyle/>
          <a:p>
            <a:pPr lvl="0">
              <a:buFont typeface="Arial" panose="020B0604020202020204" pitchFamily="34" charset="0"/>
              <a:buChar char="•"/>
            </a:pPr>
            <a:r>
              <a:rPr lang="en-GB" sz="3200" dirty="0"/>
              <a:t>What is breath? </a:t>
            </a:r>
          </a:p>
          <a:p>
            <a:pPr marL="0" lvl="0" indent="0">
              <a:buNone/>
            </a:pPr>
            <a:endParaRPr lang="en-GB" sz="3200" dirty="0"/>
          </a:p>
          <a:p>
            <a:pPr lvl="0">
              <a:buFont typeface="Arial" panose="020B0604020202020204" pitchFamily="34" charset="0"/>
              <a:buChar char="•"/>
            </a:pPr>
            <a:r>
              <a:rPr lang="en-GB" sz="3200" dirty="0"/>
              <a:t>How </a:t>
            </a:r>
            <a:r>
              <a:rPr lang="en-GB" sz="3200"/>
              <a:t>could we </a:t>
            </a:r>
            <a:r>
              <a:rPr lang="en-GB" sz="3200" dirty="0"/>
              <a:t>teach this?</a:t>
            </a:r>
          </a:p>
          <a:p>
            <a:endParaRPr lang="en-GB" dirty="0"/>
          </a:p>
        </p:txBody>
      </p:sp>
    </p:spTree>
    <p:extLst>
      <p:ext uri="{BB962C8B-B14F-4D97-AF65-F5344CB8AC3E}">
        <p14:creationId xmlns:p14="http://schemas.microsoft.com/office/powerpoint/2010/main" val="1990106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TEACHING ABOUT THE BREATH…</a:t>
            </a:r>
          </a:p>
        </p:txBody>
      </p:sp>
      <p:sp>
        <p:nvSpPr>
          <p:cNvPr id="3" name="Content Placeholder 2"/>
          <p:cNvSpPr>
            <a:spLocks noGrp="1"/>
          </p:cNvSpPr>
          <p:nvPr>
            <p:ph idx="1"/>
          </p:nvPr>
        </p:nvSpPr>
        <p:spPr/>
        <p:txBody>
          <a:bodyPr/>
          <a:lstStyle/>
          <a:p>
            <a:pPr lvl="0">
              <a:buFont typeface="Arial" panose="020B0604020202020204" pitchFamily="34" charset="0"/>
              <a:buChar char="•"/>
            </a:pPr>
            <a:r>
              <a:rPr lang="en-GB" sz="3200" dirty="0"/>
              <a:t>Use of the hand</a:t>
            </a:r>
          </a:p>
          <a:p>
            <a:pPr lvl="0">
              <a:buFont typeface="Arial" panose="020B0604020202020204" pitchFamily="34" charset="0"/>
              <a:buChar char="•"/>
            </a:pPr>
            <a:r>
              <a:rPr lang="en-GB" sz="3200" dirty="0"/>
              <a:t>Blowing windmills</a:t>
            </a:r>
          </a:p>
          <a:p>
            <a:pPr lvl="0">
              <a:buFont typeface="Arial" panose="020B0604020202020204" pitchFamily="34" charset="0"/>
              <a:buChar char="•"/>
            </a:pPr>
            <a:r>
              <a:rPr lang="en-GB" sz="3200" dirty="0"/>
              <a:t>Blowing bubbles</a:t>
            </a:r>
          </a:p>
          <a:p>
            <a:pPr lvl="0">
              <a:buFont typeface="Arial" panose="020B0604020202020204" pitchFamily="34" charset="0"/>
              <a:buChar char="•"/>
            </a:pPr>
            <a:r>
              <a:rPr lang="en-GB" sz="3200" dirty="0"/>
              <a:t>Rainbow/finger breathing</a:t>
            </a:r>
          </a:p>
          <a:p>
            <a:pPr lvl="0">
              <a:buFont typeface="Arial" panose="020B0604020202020204" pitchFamily="34" charset="0"/>
              <a:buChar char="•"/>
            </a:pPr>
            <a:r>
              <a:rPr lang="en-GB" sz="3200" dirty="0"/>
              <a:t>Use of scripts vs ‘making it up’ </a:t>
            </a:r>
          </a:p>
          <a:p>
            <a:pPr lvl="0">
              <a:buFont typeface="Arial" panose="020B0604020202020204" pitchFamily="34" charset="0"/>
              <a:buChar char="•"/>
            </a:pPr>
            <a:endParaRPr lang="en-GB" dirty="0"/>
          </a:p>
        </p:txBody>
      </p:sp>
    </p:spTree>
    <p:extLst>
      <p:ext uri="{BB962C8B-B14F-4D97-AF65-F5344CB8AC3E}">
        <p14:creationId xmlns:p14="http://schemas.microsoft.com/office/powerpoint/2010/main" val="3372262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TEACHING ABOUT THE BREATH…</a:t>
            </a:r>
          </a:p>
        </p:txBody>
      </p:sp>
      <p:sp>
        <p:nvSpPr>
          <p:cNvPr id="2" name="Content Placeholder 1"/>
          <p:cNvSpPr>
            <a:spLocks noGrp="1"/>
          </p:cNvSpPr>
          <p:nvPr>
            <p:ph idx="1"/>
          </p:nvPr>
        </p:nvSpPr>
        <p:spPr>
          <a:xfrm>
            <a:off x="323528" y="1772816"/>
            <a:ext cx="7956872" cy="4824536"/>
          </a:xfrm>
        </p:spPr>
        <p:txBody>
          <a:bodyPr>
            <a:noAutofit/>
          </a:bodyPr>
          <a:lstStyle/>
          <a:p>
            <a:pPr algn="ctr">
              <a:lnSpc>
                <a:spcPct val="120000"/>
              </a:lnSpc>
              <a:spcBef>
                <a:spcPts val="0"/>
              </a:spcBef>
              <a:spcAft>
                <a:spcPts val="0"/>
              </a:spcAft>
            </a:pPr>
            <a:r>
              <a:rPr lang="en-GB" sz="1400" b="1" i="1" u="sng" dirty="0"/>
              <a:t> Breathe on the hands</a:t>
            </a:r>
            <a:endParaRPr lang="en-GB" sz="1400" dirty="0"/>
          </a:p>
          <a:p>
            <a:pPr algn="ctr">
              <a:lnSpc>
                <a:spcPct val="120000"/>
              </a:lnSpc>
              <a:spcBef>
                <a:spcPts val="0"/>
              </a:spcBef>
              <a:spcAft>
                <a:spcPts val="0"/>
              </a:spcAft>
            </a:pPr>
            <a:r>
              <a:rPr lang="en-GB" sz="1400" i="1" dirty="0"/>
              <a:t>Everyone sit comfortably on your bottoms.</a:t>
            </a:r>
            <a:endParaRPr lang="en-GB" sz="1400" dirty="0"/>
          </a:p>
          <a:p>
            <a:pPr algn="ctr">
              <a:lnSpc>
                <a:spcPct val="120000"/>
              </a:lnSpc>
              <a:spcBef>
                <a:spcPts val="0"/>
              </a:spcBef>
              <a:spcAft>
                <a:spcPts val="0"/>
              </a:spcAft>
            </a:pPr>
            <a:r>
              <a:rPr lang="en-GB" sz="1400" i="1" dirty="0"/>
              <a:t>Let’s get ready for mindfulness.</a:t>
            </a:r>
            <a:endParaRPr lang="en-GB" sz="1400" dirty="0"/>
          </a:p>
          <a:p>
            <a:pPr algn="ctr">
              <a:lnSpc>
                <a:spcPct val="120000"/>
              </a:lnSpc>
              <a:spcBef>
                <a:spcPts val="0"/>
              </a:spcBef>
              <a:spcAft>
                <a:spcPts val="0"/>
              </a:spcAft>
            </a:pPr>
            <a:r>
              <a:rPr lang="en-GB" sz="1400" i="1" dirty="0"/>
              <a:t>Bring your hands up to your mouth</a:t>
            </a:r>
            <a:endParaRPr lang="en-GB" sz="1400" dirty="0"/>
          </a:p>
          <a:p>
            <a:pPr algn="ctr">
              <a:lnSpc>
                <a:spcPct val="120000"/>
              </a:lnSpc>
              <a:spcBef>
                <a:spcPts val="0"/>
              </a:spcBef>
              <a:spcAft>
                <a:spcPts val="0"/>
              </a:spcAft>
            </a:pPr>
            <a:r>
              <a:rPr lang="en-GB" sz="1400" i="1" dirty="0"/>
              <a:t>You should see the tops of your fingers </a:t>
            </a:r>
            <a:r>
              <a:rPr lang="en-GB" sz="1400" b="1" i="1" dirty="0"/>
              <a:t>(children may need further prompting about where to place their hands so they are in front of their mouths)</a:t>
            </a:r>
            <a:endParaRPr lang="en-GB" sz="1400" dirty="0"/>
          </a:p>
          <a:p>
            <a:pPr algn="ctr">
              <a:lnSpc>
                <a:spcPct val="120000"/>
              </a:lnSpc>
              <a:spcBef>
                <a:spcPts val="0"/>
              </a:spcBef>
              <a:spcAft>
                <a:spcPts val="0"/>
              </a:spcAft>
            </a:pPr>
            <a:r>
              <a:rPr lang="en-GB" sz="1400" i="1" dirty="0"/>
              <a:t>Slowly open your mouth and blow</a:t>
            </a:r>
            <a:endParaRPr lang="en-GB" sz="1400" dirty="0"/>
          </a:p>
          <a:p>
            <a:pPr algn="ctr">
              <a:lnSpc>
                <a:spcPct val="120000"/>
              </a:lnSpc>
              <a:spcBef>
                <a:spcPts val="0"/>
              </a:spcBef>
              <a:spcAft>
                <a:spcPts val="0"/>
              </a:spcAft>
            </a:pPr>
            <a:r>
              <a:rPr lang="en-GB" sz="1400" i="1" dirty="0"/>
              <a:t>Breathe in and blow out</a:t>
            </a:r>
            <a:endParaRPr lang="en-GB" sz="1400" dirty="0"/>
          </a:p>
          <a:p>
            <a:pPr algn="ctr">
              <a:lnSpc>
                <a:spcPct val="120000"/>
              </a:lnSpc>
              <a:spcBef>
                <a:spcPts val="0"/>
              </a:spcBef>
              <a:spcAft>
                <a:spcPts val="0"/>
              </a:spcAft>
            </a:pPr>
            <a:r>
              <a:rPr lang="en-GB" sz="1400" i="1" dirty="0"/>
              <a:t>Breathe in and blow out</a:t>
            </a:r>
            <a:endParaRPr lang="en-GB" sz="1400" dirty="0"/>
          </a:p>
          <a:p>
            <a:pPr algn="ctr">
              <a:lnSpc>
                <a:spcPct val="120000"/>
              </a:lnSpc>
              <a:spcBef>
                <a:spcPts val="0"/>
              </a:spcBef>
              <a:spcAft>
                <a:spcPts val="0"/>
              </a:spcAft>
            </a:pPr>
            <a:r>
              <a:rPr lang="en-GB" sz="1400" i="1" dirty="0"/>
              <a:t>Feel your hands get warm</a:t>
            </a:r>
            <a:endParaRPr lang="en-GB" sz="1400" dirty="0"/>
          </a:p>
          <a:p>
            <a:pPr algn="ctr">
              <a:lnSpc>
                <a:spcPct val="120000"/>
              </a:lnSpc>
              <a:spcBef>
                <a:spcPts val="0"/>
              </a:spcBef>
              <a:spcAft>
                <a:spcPts val="0"/>
              </a:spcAft>
            </a:pPr>
            <a:r>
              <a:rPr lang="en-GB" sz="1400" dirty="0"/>
              <a:t>**</a:t>
            </a:r>
          </a:p>
          <a:p>
            <a:pPr algn="ctr">
              <a:lnSpc>
                <a:spcPct val="120000"/>
              </a:lnSpc>
              <a:spcBef>
                <a:spcPts val="0"/>
              </a:spcBef>
              <a:spcAft>
                <a:spcPts val="0"/>
              </a:spcAft>
            </a:pPr>
            <a:r>
              <a:rPr lang="en-GB" sz="1400" i="1" dirty="0"/>
              <a:t>Slowly put your hands back on your knees.</a:t>
            </a:r>
            <a:endParaRPr lang="en-GB" sz="1400" dirty="0"/>
          </a:p>
          <a:p>
            <a:pPr algn="ctr">
              <a:lnSpc>
                <a:spcPct val="120000"/>
              </a:lnSpc>
              <a:spcBef>
                <a:spcPts val="0"/>
              </a:spcBef>
              <a:spcAft>
                <a:spcPts val="0"/>
              </a:spcAft>
            </a:pPr>
            <a:r>
              <a:rPr lang="en-GB" sz="1400" i="1" dirty="0"/>
              <a:t> </a:t>
            </a:r>
            <a:endParaRPr lang="en-GB" sz="1400" dirty="0"/>
          </a:p>
          <a:p>
            <a:pPr algn="ctr">
              <a:lnSpc>
                <a:spcPct val="120000"/>
              </a:lnSpc>
              <a:spcBef>
                <a:spcPts val="0"/>
              </a:spcBef>
              <a:spcAft>
                <a:spcPts val="0"/>
              </a:spcAft>
            </a:pPr>
            <a:r>
              <a:rPr lang="en-GB" sz="1400" b="1" i="1" u="sng" dirty="0"/>
              <a:t>1b.</a:t>
            </a:r>
            <a:r>
              <a:rPr lang="en-GB" sz="1400" dirty="0"/>
              <a:t> **Add (once children have got used to breathing onto their hands you can extend the activity):</a:t>
            </a:r>
          </a:p>
          <a:p>
            <a:pPr algn="ctr">
              <a:lnSpc>
                <a:spcPct val="120000"/>
              </a:lnSpc>
              <a:spcBef>
                <a:spcPts val="0"/>
              </a:spcBef>
              <a:spcAft>
                <a:spcPts val="0"/>
              </a:spcAft>
            </a:pPr>
            <a:r>
              <a:rPr lang="en-GB" sz="1400" i="1" dirty="0"/>
              <a:t>Blow a big </a:t>
            </a:r>
            <a:r>
              <a:rPr lang="en-GB" sz="1400" i="1" dirty="0" smtClean="0"/>
              <a:t>breath</a:t>
            </a:r>
            <a:endParaRPr lang="en-GB" sz="1400" dirty="0"/>
          </a:p>
          <a:p>
            <a:pPr algn="ctr">
              <a:lnSpc>
                <a:spcPct val="120000"/>
              </a:lnSpc>
              <a:spcBef>
                <a:spcPts val="0"/>
              </a:spcBef>
              <a:spcAft>
                <a:spcPts val="0"/>
              </a:spcAft>
            </a:pPr>
            <a:r>
              <a:rPr lang="en-GB" sz="1400" i="1" dirty="0"/>
              <a:t>Feel as your hands get warmer</a:t>
            </a:r>
            <a:endParaRPr lang="en-GB" sz="1400" dirty="0"/>
          </a:p>
          <a:p>
            <a:pPr algn="ctr">
              <a:lnSpc>
                <a:spcPct val="120000"/>
              </a:lnSpc>
              <a:spcBef>
                <a:spcPts val="0"/>
              </a:spcBef>
              <a:spcAft>
                <a:spcPts val="0"/>
              </a:spcAft>
            </a:pPr>
            <a:r>
              <a:rPr lang="en-GB" sz="1400" i="1" dirty="0"/>
              <a:t>They might feel hot</a:t>
            </a:r>
            <a:endParaRPr lang="en-GB" sz="1400" dirty="0"/>
          </a:p>
          <a:p>
            <a:pPr algn="ctr">
              <a:lnSpc>
                <a:spcPct val="120000"/>
              </a:lnSpc>
              <a:spcBef>
                <a:spcPts val="0"/>
              </a:spcBef>
              <a:spcAft>
                <a:spcPts val="0"/>
              </a:spcAft>
            </a:pPr>
            <a:r>
              <a:rPr lang="en-GB" sz="1400" i="1" dirty="0"/>
              <a:t>Then they might feel cold</a:t>
            </a:r>
            <a:endParaRPr lang="en-GB" sz="1400" dirty="0"/>
          </a:p>
          <a:p>
            <a:pPr algn="ctr">
              <a:lnSpc>
                <a:spcPct val="120000"/>
              </a:lnSpc>
              <a:spcBef>
                <a:spcPts val="0"/>
              </a:spcBef>
              <a:spcAft>
                <a:spcPts val="0"/>
              </a:spcAft>
            </a:pPr>
            <a:r>
              <a:rPr lang="en-GB" sz="1400" i="1" dirty="0"/>
              <a:t>Then they might feel hot</a:t>
            </a:r>
            <a:endParaRPr lang="en-GB" sz="1400" dirty="0"/>
          </a:p>
          <a:p>
            <a:pPr marL="0" indent="0" algn="ctr">
              <a:lnSpc>
                <a:spcPct val="120000"/>
              </a:lnSpc>
              <a:spcBef>
                <a:spcPts val="0"/>
              </a:spcBef>
              <a:spcAft>
                <a:spcPts val="0"/>
              </a:spcAft>
              <a:buNone/>
            </a:pPr>
            <a:endParaRPr lang="en-GB" sz="1400" dirty="0"/>
          </a:p>
        </p:txBody>
      </p:sp>
    </p:spTree>
    <p:extLst>
      <p:ext uri="{BB962C8B-B14F-4D97-AF65-F5344CB8AC3E}">
        <p14:creationId xmlns:p14="http://schemas.microsoft.com/office/powerpoint/2010/main" val="1937774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TEACHING ABOUT THE BREATH…</a:t>
            </a:r>
          </a:p>
        </p:txBody>
      </p:sp>
      <p:sp>
        <p:nvSpPr>
          <p:cNvPr id="3" name="Content Placeholder 2"/>
          <p:cNvSpPr>
            <a:spLocks noGrp="1"/>
          </p:cNvSpPr>
          <p:nvPr>
            <p:ph idx="1"/>
          </p:nvPr>
        </p:nvSpPr>
        <p:spPr>
          <a:xfrm>
            <a:off x="755576" y="1628800"/>
            <a:ext cx="7290054" cy="4023360"/>
          </a:xfrm>
        </p:spPr>
        <p:txBody>
          <a:bodyPr>
            <a:noAutofit/>
          </a:bodyPr>
          <a:lstStyle/>
          <a:p>
            <a:pPr algn="ctr">
              <a:lnSpc>
                <a:spcPct val="120000"/>
              </a:lnSpc>
              <a:spcBef>
                <a:spcPts val="0"/>
              </a:spcBef>
              <a:spcAft>
                <a:spcPts val="0"/>
              </a:spcAft>
            </a:pPr>
            <a:r>
              <a:rPr lang="en-GB" sz="1700" b="1" i="1" u="sng" dirty="0"/>
              <a:t>Rainbow breathing</a:t>
            </a:r>
            <a:endParaRPr lang="en-GB" sz="1700" dirty="0"/>
          </a:p>
          <a:p>
            <a:pPr algn="ctr">
              <a:lnSpc>
                <a:spcPct val="120000"/>
              </a:lnSpc>
              <a:spcBef>
                <a:spcPts val="0"/>
              </a:spcBef>
              <a:spcAft>
                <a:spcPts val="0"/>
              </a:spcAft>
            </a:pPr>
            <a:r>
              <a:rPr lang="en-GB" sz="1700" i="1" dirty="0"/>
              <a:t>Everyone sit comfortably on your bottoms.</a:t>
            </a:r>
            <a:endParaRPr lang="en-GB" sz="1700" dirty="0"/>
          </a:p>
          <a:p>
            <a:pPr algn="ctr">
              <a:lnSpc>
                <a:spcPct val="120000"/>
              </a:lnSpc>
              <a:spcBef>
                <a:spcPts val="0"/>
              </a:spcBef>
              <a:spcAft>
                <a:spcPts val="0"/>
              </a:spcAft>
            </a:pPr>
            <a:r>
              <a:rPr lang="en-GB" sz="1700" i="1" dirty="0"/>
              <a:t>Let’s get ready for mindfulness.</a:t>
            </a:r>
            <a:endParaRPr lang="en-GB" sz="1700" dirty="0"/>
          </a:p>
          <a:p>
            <a:pPr algn="ctr">
              <a:lnSpc>
                <a:spcPct val="120000"/>
              </a:lnSpc>
              <a:spcBef>
                <a:spcPts val="0"/>
              </a:spcBef>
              <a:spcAft>
                <a:spcPts val="0"/>
              </a:spcAft>
            </a:pPr>
            <a:r>
              <a:rPr lang="en-GB" sz="1700" i="1" dirty="0"/>
              <a:t>Put your hands together</a:t>
            </a:r>
            <a:endParaRPr lang="en-GB" sz="1700" dirty="0"/>
          </a:p>
          <a:p>
            <a:pPr algn="ctr">
              <a:lnSpc>
                <a:spcPct val="120000"/>
              </a:lnSpc>
              <a:spcBef>
                <a:spcPts val="0"/>
              </a:spcBef>
              <a:spcAft>
                <a:spcPts val="0"/>
              </a:spcAft>
            </a:pPr>
            <a:r>
              <a:rPr lang="en-GB" sz="1700" i="1" dirty="0"/>
              <a:t>Breathe in</a:t>
            </a:r>
            <a:endParaRPr lang="en-GB" sz="1700" dirty="0"/>
          </a:p>
          <a:p>
            <a:pPr algn="ctr">
              <a:lnSpc>
                <a:spcPct val="120000"/>
              </a:lnSpc>
              <a:spcBef>
                <a:spcPts val="0"/>
              </a:spcBef>
              <a:spcAft>
                <a:spcPts val="0"/>
              </a:spcAft>
            </a:pPr>
            <a:r>
              <a:rPr lang="en-GB" sz="1700" i="1" dirty="0"/>
              <a:t>Lift your hands together in the air</a:t>
            </a:r>
            <a:endParaRPr lang="en-GB" sz="1700" dirty="0"/>
          </a:p>
          <a:p>
            <a:pPr algn="ctr">
              <a:lnSpc>
                <a:spcPct val="120000"/>
              </a:lnSpc>
              <a:spcBef>
                <a:spcPts val="0"/>
              </a:spcBef>
              <a:spcAft>
                <a:spcPts val="0"/>
              </a:spcAft>
            </a:pPr>
            <a:r>
              <a:rPr lang="en-GB" sz="1700" i="1" dirty="0"/>
              <a:t>Breathe </a:t>
            </a:r>
            <a:r>
              <a:rPr lang="en-GB" sz="1700" i="1" dirty="0" smtClean="0"/>
              <a:t>out</a:t>
            </a:r>
            <a:endParaRPr lang="en-GB" sz="1700" dirty="0"/>
          </a:p>
          <a:p>
            <a:pPr algn="ctr">
              <a:lnSpc>
                <a:spcPct val="120000"/>
              </a:lnSpc>
              <a:spcBef>
                <a:spcPts val="0"/>
              </a:spcBef>
              <a:spcAft>
                <a:spcPts val="0"/>
              </a:spcAft>
            </a:pPr>
            <a:r>
              <a:rPr lang="en-GB" sz="1700" i="1" dirty="0"/>
              <a:t>Make a rainbow with your hands</a:t>
            </a:r>
            <a:endParaRPr lang="en-GB" sz="1700" dirty="0"/>
          </a:p>
          <a:p>
            <a:pPr algn="ctr">
              <a:lnSpc>
                <a:spcPct val="120000"/>
              </a:lnSpc>
              <a:spcBef>
                <a:spcPts val="0"/>
              </a:spcBef>
              <a:spcAft>
                <a:spcPts val="0"/>
              </a:spcAft>
            </a:pPr>
            <a:r>
              <a:rPr lang="en-GB" sz="1700" i="1" dirty="0"/>
              <a:t>Put your hands together</a:t>
            </a:r>
            <a:endParaRPr lang="en-GB" sz="1700" dirty="0"/>
          </a:p>
          <a:p>
            <a:pPr algn="ctr">
              <a:lnSpc>
                <a:spcPct val="120000"/>
              </a:lnSpc>
              <a:spcBef>
                <a:spcPts val="0"/>
              </a:spcBef>
              <a:spcAft>
                <a:spcPts val="0"/>
              </a:spcAft>
            </a:pPr>
            <a:r>
              <a:rPr lang="en-GB" sz="1700" i="1" dirty="0"/>
              <a:t>Breathe in</a:t>
            </a:r>
            <a:endParaRPr lang="en-GB" sz="1700" dirty="0"/>
          </a:p>
          <a:p>
            <a:pPr algn="ctr">
              <a:lnSpc>
                <a:spcPct val="120000"/>
              </a:lnSpc>
              <a:spcBef>
                <a:spcPts val="0"/>
              </a:spcBef>
              <a:spcAft>
                <a:spcPts val="0"/>
              </a:spcAft>
            </a:pPr>
            <a:r>
              <a:rPr lang="en-GB" sz="1700" i="1" dirty="0"/>
              <a:t>Lift your hands together in the air</a:t>
            </a:r>
            <a:endParaRPr lang="en-GB" sz="1700" dirty="0"/>
          </a:p>
          <a:p>
            <a:pPr algn="ctr">
              <a:lnSpc>
                <a:spcPct val="120000"/>
              </a:lnSpc>
              <a:spcBef>
                <a:spcPts val="0"/>
              </a:spcBef>
              <a:spcAft>
                <a:spcPts val="0"/>
              </a:spcAft>
            </a:pPr>
            <a:r>
              <a:rPr lang="en-GB" sz="1700" i="1"/>
              <a:t>Breathe </a:t>
            </a:r>
            <a:r>
              <a:rPr lang="en-GB" sz="1700" i="1" smtClean="0"/>
              <a:t>out</a:t>
            </a:r>
            <a:endParaRPr lang="en-GB" sz="1700" dirty="0"/>
          </a:p>
          <a:p>
            <a:pPr algn="ctr">
              <a:lnSpc>
                <a:spcPct val="120000"/>
              </a:lnSpc>
              <a:spcBef>
                <a:spcPts val="0"/>
              </a:spcBef>
              <a:spcAft>
                <a:spcPts val="0"/>
              </a:spcAft>
            </a:pPr>
            <a:r>
              <a:rPr lang="en-GB" sz="1700" i="1" dirty="0"/>
              <a:t>Make a rainbow with your hands</a:t>
            </a:r>
            <a:endParaRPr lang="en-GB" sz="1700" dirty="0"/>
          </a:p>
          <a:p>
            <a:pPr algn="ctr">
              <a:lnSpc>
                <a:spcPct val="120000"/>
              </a:lnSpc>
              <a:spcBef>
                <a:spcPts val="0"/>
              </a:spcBef>
              <a:spcAft>
                <a:spcPts val="0"/>
              </a:spcAft>
            </a:pPr>
            <a:r>
              <a:rPr lang="en-GB" sz="1700" i="1" dirty="0"/>
              <a:t> </a:t>
            </a:r>
            <a:endParaRPr lang="en-GB" sz="1700" dirty="0"/>
          </a:p>
          <a:p>
            <a:pPr algn="ctr">
              <a:lnSpc>
                <a:spcPct val="120000"/>
              </a:lnSpc>
              <a:spcBef>
                <a:spcPts val="0"/>
              </a:spcBef>
              <a:spcAft>
                <a:spcPts val="0"/>
              </a:spcAft>
            </a:pPr>
            <a:r>
              <a:rPr lang="en-GB" sz="1700" dirty="0"/>
              <a:t>(Can do this as many times as works well)</a:t>
            </a:r>
          </a:p>
          <a:p>
            <a:pPr algn="ctr">
              <a:lnSpc>
                <a:spcPct val="120000"/>
              </a:lnSpc>
              <a:spcBef>
                <a:spcPts val="0"/>
              </a:spcBef>
              <a:spcAft>
                <a:spcPts val="0"/>
              </a:spcAft>
            </a:pPr>
            <a:r>
              <a:rPr lang="en-GB" sz="1700" i="1" dirty="0"/>
              <a:t>Slowly put your hands down onto your knees.</a:t>
            </a:r>
            <a:endParaRPr lang="en-GB" sz="1700" dirty="0"/>
          </a:p>
          <a:p>
            <a:endParaRPr lang="en-GB" sz="1700" dirty="0"/>
          </a:p>
        </p:txBody>
      </p:sp>
    </p:spTree>
    <p:extLst>
      <p:ext uri="{BB962C8B-B14F-4D97-AF65-F5344CB8AC3E}">
        <p14:creationId xmlns:p14="http://schemas.microsoft.com/office/powerpoint/2010/main" val="3399660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Guided imagery</a:t>
            </a:r>
            <a:endParaRPr lang="en-GB"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3200" dirty="0" smtClean="0"/>
              <a:t>Short stories which create imagery – use of movement (to support children’s engagement). </a:t>
            </a:r>
          </a:p>
          <a:p>
            <a:pPr>
              <a:buFont typeface="Arial" panose="020B0604020202020204" pitchFamily="34" charset="0"/>
              <a:buChar char="•"/>
            </a:pPr>
            <a:r>
              <a:rPr lang="en-GB" sz="3200" dirty="0" smtClean="0"/>
              <a:t>Add to </a:t>
            </a:r>
            <a:r>
              <a:rPr lang="en-GB" sz="3200" dirty="0" smtClean="0"/>
              <a:t>existing </a:t>
            </a:r>
            <a:r>
              <a:rPr lang="en-GB" sz="3200" dirty="0" smtClean="0"/>
              <a:t>structure – breathing activities then guided imagery. </a:t>
            </a:r>
          </a:p>
          <a:p>
            <a:pPr>
              <a:buFont typeface="Arial" panose="020B0604020202020204" pitchFamily="34" charset="0"/>
              <a:buChar char="•"/>
            </a:pPr>
            <a:endParaRPr lang="en-GB" sz="3200" dirty="0"/>
          </a:p>
        </p:txBody>
      </p:sp>
    </p:spTree>
    <p:extLst>
      <p:ext uri="{BB962C8B-B14F-4D97-AF65-F5344CB8AC3E}">
        <p14:creationId xmlns:p14="http://schemas.microsoft.com/office/powerpoint/2010/main" val="2273441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Guided imagery</a:t>
            </a:r>
            <a:endParaRPr lang="en-GB"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GB" sz="2400" dirty="0" smtClean="0"/>
              <a:t>Chose a topic that a </a:t>
            </a:r>
            <a:r>
              <a:rPr lang="en-GB" sz="2400" dirty="0" smtClean="0"/>
              <a:t>child/the children </a:t>
            </a:r>
            <a:r>
              <a:rPr lang="en-GB" sz="2400" dirty="0" smtClean="0"/>
              <a:t>may like – can link to the curriculum</a:t>
            </a:r>
          </a:p>
          <a:p>
            <a:pPr>
              <a:buFont typeface="Arial" panose="020B0604020202020204" pitchFamily="34" charset="0"/>
              <a:buChar char="•"/>
            </a:pPr>
            <a:r>
              <a:rPr lang="en-GB" sz="2400" dirty="0" smtClean="0"/>
              <a:t>Make it short and use simple language (use language that you are comfortable with)</a:t>
            </a:r>
          </a:p>
          <a:p>
            <a:pPr>
              <a:buFont typeface="Arial" panose="020B0604020202020204" pitchFamily="34" charset="0"/>
              <a:buChar char="•"/>
            </a:pPr>
            <a:r>
              <a:rPr lang="en-GB" sz="2400" dirty="0" smtClean="0"/>
              <a:t>Include movement</a:t>
            </a:r>
          </a:p>
          <a:p>
            <a:pPr>
              <a:buFont typeface="Arial" panose="020B0604020202020204" pitchFamily="34" charset="0"/>
              <a:buChar char="•"/>
            </a:pPr>
            <a:r>
              <a:rPr lang="en-GB" sz="2400" dirty="0" smtClean="0"/>
              <a:t>Add additional stimulus, e.g. picture on the whiteboard/sound/smell/related objects</a:t>
            </a:r>
          </a:p>
          <a:p>
            <a:pPr>
              <a:buFont typeface="Arial" panose="020B0604020202020204" pitchFamily="34" charset="0"/>
              <a:buChar char="•"/>
            </a:pPr>
            <a:r>
              <a:rPr lang="en-GB" sz="2400" dirty="0" smtClean="0"/>
              <a:t>Practice </a:t>
            </a:r>
            <a:r>
              <a:rPr lang="en-GB" sz="2400" dirty="0"/>
              <a:t>your scripts </a:t>
            </a:r>
          </a:p>
          <a:p>
            <a:pPr>
              <a:buFont typeface="Arial" panose="020B0604020202020204" pitchFamily="34" charset="0"/>
              <a:buChar char="•"/>
            </a:pPr>
            <a:r>
              <a:rPr lang="en-GB" sz="2400" dirty="0" smtClean="0"/>
              <a:t>Have </a:t>
            </a:r>
            <a:r>
              <a:rPr lang="en-GB" sz="2400" dirty="0"/>
              <a:t>a consistent way of introducing your imagery and in ending </a:t>
            </a:r>
            <a:r>
              <a:rPr lang="en-GB" sz="2400" dirty="0" smtClean="0"/>
              <a:t>it</a:t>
            </a:r>
            <a:endParaRPr lang="en-GB" sz="2400" dirty="0"/>
          </a:p>
        </p:txBody>
      </p:sp>
    </p:spTree>
    <p:extLst>
      <p:ext uri="{BB962C8B-B14F-4D97-AF65-F5344CB8AC3E}">
        <p14:creationId xmlns:p14="http://schemas.microsoft.com/office/powerpoint/2010/main" val="4044909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Guided imagery</a:t>
            </a:r>
            <a:endParaRPr lang="en-GB"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GB" dirty="0"/>
              <a:t>T</a:t>
            </a:r>
            <a:r>
              <a:rPr lang="en-GB" dirty="0" smtClean="0"/>
              <a:t>ake </a:t>
            </a:r>
            <a:r>
              <a:rPr lang="en-GB" dirty="0"/>
              <a:t>a deep breath </a:t>
            </a:r>
            <a:r>
              <a:rPr lang="en-GB" dirty="0" smtClean="0"/>
              <a:t>- </a:t>
            </a:r>
            <a:r>
              <a:rPr lang="en-GB" dirty="0"/>
              <a:t>make sure that you are feeling calm and </a:t>
            </a:r>
            <a:r>
              <a:rPr lang="en-GB" dirty="0" smtClean="0"/>
              <a:t>relaxed. </a:t>
            </a:r>
            <a:endParaRPr lang="en-GB" dirty="0"/>
          </a:p>
          <a:p>
            <a:pPr>
              <a:buFont typeface="Arial" panose="020B0604020202020204" pitchFamily="34" charset="0"/>
              <a:buChar char="•"/>
            </a:pPr>
            <a:r>
              <a:rPr lang="en-GB" dirty="0" smtClean="0"/>
              <a:t>Tune </a:t>
            </a:r>
            <a:r>
              <a:rPr lang="en-GB" dirty="0"/>
              <a:t>in where possible to </a:t>
            </a:r>
            <a:r>
              <a:rPr lang="en-GB" dirty="0" smtClean="0"/>
              <a:t>the child/children working with- recognise </a:t>
            </a:r>
            <a:r>
              <a:rPr lang="en-GB" dirty="0"/>
              <a:t>their </a:t>
            </a:r>
            <a:r>
              <a:rPr lang="en-GB" dirty="0" smtClean="0"/>
              <a:t>mood. Sometimes start </a:t>
            </a:r>
            <a:r>
              <a:rPr lang="en-GB" dirty="0"/>
              <a:t>louder or faster and get slower to support the </a:t>
            </a:r>
            <a:r>
              <a:rPr lang="en-GB" dirty="0" smtClean="0"/>
              <a:t>class </a:t>
            </a:r>
            <a:r>
              <a:rPr lang="en-GB" dirty="0"/>
              <a:t>to calm down. </a:t>
            </a:r>
            <a:endParaRPr lang="en-GB" dirty="0" smtClean="0"/>
          </a:p>
          <a:p>
            <a:pPr>
              <a:buFont typeface="Arial" panose="020B0604020202020204" pitchFamily="34" charset="0"/>
              <a:buChar char="•"/>
            </a:pPr>
            <a:r>
              <a:rPr lang="en-GB" dirty="0" smtClean="0"/>
              <a:t>Leave </a:t>
            </a:r>
            <a:r>
              <a:rPr lang="en-GB" dirty="0"/>
              <a:t>spaces between your words to give the </a:t>
            </a:r>
            <a:r>
              <a:rPr lang="en-GB" dirty="0" smtClean="0"/>
              <a:t>child/children </a:t>
            </a:r>
            <a:r>
              <a:rPr lang="en-GB" dirty="0"/>
              <a:t>some time. </a:t>
            </a:r>
            <a:endParaRPr lang="en-GB" dirty="0" smtClean="0"/>
          </a:p>
          <a:p>
            <a:pPr>
              <a:buFont typeface="Arial" panose="020B0604020202020204" pitchFamily="34" charset="0"/>
              <a:buChar char="•"/>
            </a:pPr>
            <a:r>
              <a:rPr lang="en-GB" dirty="0" smtClean="0"/>
              <a:t>Speak </a:t>
            </a:r>
            <a:r>
              <a:rPr lang="en-GB" dirty="0"/>
              <a:t>very </a:t>
            </a:r>
            <a:r>
              <a:rPr lang="en-GB" dirty="0" smtClean="0"/>
              <a:t>slowly, </a:t>
            </a:r>
            <a:r>
              <a:rPr lang="en-GB" dirty="0"/>
              <a:t>put a slow, calm rhythm to your voice. </a:t>
            </a:r>
            <a:r>
              <a:rPr lang="en-GB" dirty="0" smtClean="0"/>
              <a:t>(It </a:t>
            </a:r>
            <a:r>
              <a:rPr lang="en-GB" dirty="0"/>
              <a:t>may be helpful to </a:t>
            </a:r>
            <a:r>
              <a:rPr lang="en-GB" dirty="0" smtClean="0"/>
              <a:t>practice) </a:t>
            </a:r>
          </a:p>
          <a:p>
            <a:pPr>
              <a:buFont typeface="Arial" panose="020B0604020202020204" pitchFamily="34" charset="0"/>
              <a:buChar char="•"/>
            </a:pPr>
            <a:r>
              <a:rPr lang="en-GB" dirty="0" smtClean="0"/>
              <a:t>Model </a:t>
            </a:r>
            <a:r>
              <a:rPr lang="en-GB" dirty="0"/>
              <a:t>any breathing and movements to the </a:t>
            </a:r>
            <a:r>
              <a:rPr lang="en-GB" dirty="0" smtClean="0"/>
              <a:t>child/children </a:t>
            </a:r>
            <a:r>
              <a:rPr lang="en-GB" dirty="0"/>
              <a:t>in order to show them what to do. </a:t>
            </a:r>
          </a:p>
          <a:p>
            <a:pPr>
              <a:buFont typeface="Arial" panose="020B0604020202020204" pitchFamily="34" charset="0"/>
              <a:buChar char="•"/>
            </a:pPr>
            <a:r>
              <a:rPr lang="en-GB" dirty="0" smtClean="0"/>
              <a:t>Enjoy it!</a:t>
            </a:r>
            <a:endParaRPr lang="en-GB" dirty="0"/>
          </a:p>
        </p:txBody>
      </p:sp>
    </p:spTree>
    <p:extLst>
      <p:ext uri="{BB962C8B-B14F-4D97-AF65-F5344CB8AC3E}">
        <p14:creationId xmlns:p14="http://schemas.microsoft.com/office/powerpoint/2010/main" val="3524805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Sunshine</a:t>
            </a:r>
            <a:endParaRPr lang="en-GB" dirty="0"/>
          </a:p>
        </p:txBody>
      </p:sp>
      <p:sp>
        <p:nvSpPr>
          <p:cNvPr id="3" name="Content Placeholder 2"/>
          <p:cNvSpPr>
            <a:spLocks noGrp="1"/>
          </p:cNvSpPr>
          <p:nvPr>
            <p:ph idx="1"/>
          </p:nvPr>
        </p:nvSpPr>
        <p:spPr/>
        <p:txBody>
          <a:bodyPr>
            <a:normAutofit/>
          </a:bodyPr>
          <a:lstStyle/>
          <a:p>
            <a:pPr algn="ctr"/>
            <a:r>
              <a:rPr lang="en-GB" dirty="0" smtClean="0"/>
              <a:t>Everyone </a:t>
            </a:r>
            <a:r>
              <a:rPr lang="en-GB" dirty="0"/>
              <a:t>sit comfortably on your bottoms. </a:t>
            </a:r>
            <a:endParaRPr lang="en-GB" dirty="0" smtClean="0"/>
          </a:p>
          <a:p>
            <a:pPr algn="ctr"/>
            <a:r>
              <a:rPr lang="en-GB" dirty="0" smtClean="0"/>
              <a:t>5…4…3…2…1 </a:t>
            </a:r>
          </a:p>
          <a:p>
            <a:pPr algn="ctr"/>
            <a:r>
              <a:rPr lang="en-GB" dirty="0" smtClean="0"/>
              <a:t>Breathe </a:t>
            </a:r>
            <a:r>
              <a:rPr lang="en-GB" dirty="0"/>
              <a:t>in and out, in and </a:t>
            </a:r>
            <a:r>
              <a:rPr lang="en-GB" dirty="0" smtClean="0"/>
              <a:t>out, </a:t>
            </a:r>
            <a:r>
              <a:rPr lang="en-GB" dirty="0"/>
              <a:t>we are going on a sunshine adventure. </a:t>
            </a:r>
            <a:r>
              <a:rPr lang="en-GB" dirty="0" smtClean="0"/>
              <a:t>Pretend </a:t>
            </a:r>
            <a:r>
              <a:rPr lang="en-GB" dirty="0"/>
              <a:t>you are </a:t>
            </a:r>
            <a:r>
              <a:rPr lang="en-GB" dirty="0" smtClean="0"/>
              <a:t>outside. It </a:t>
            </a:r>
            <a:r>
              <a:rPr lang="en-GB" dirty="0"/>
              <a:t>is a lovely day. The sun is shining. Lift your hands up and touch the shining sun. Stretch up high. Touch the sun. Bring your hands back down. Lift your hands up and touch the shining sun. Stretch up high. Touch the sun. Bring your hands back down. Lift your hands up and touch the shining sun Stretch up high. Touch the sun. Bring your hands back down. Your body feels warm from the shinning sun. Let’s say goodbye sun. Let’s go back to our calm, quiet, warm classroom. </a:t>
            </a:r>
            <a:endParaRPr lang="en-GB" dirty="0" smtClean="0"/>
          </a:p>
          <a:p>
            <a:pPr algn="ctr"/>
            <a:r>
              <a:rPr lang="en-GB" dirty="0" smtClean="0"/>
              <a:t>5…4…3…2…1 </a:t>
            </a:r>
            <a:endParaRPr lang="en-GB" dirty="0"/>
          </a:p>
        </p:txBody>
      </p:sp>
    </p:spTree>
    <p:extLst>
      <p:ext uri="{BB962C8B-B14F-4D97-AF65-F5344CB8AC3E}">
        <p14:creationId xmlns:p14="http://schemas.microsoft.com/office/powerpoint/2010/main" val="340869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What is on your mind?</a:t>
            </a:r>
          </a:p>
        </p:txBody>
      </p:sp>
      <p:sp>
        <p:nvSpPr>
          <p:cNvPr id="2" name="Content Placeholder 1"/>
          <p:cNvSpPr>
            <a:spLocks noGrp="1"/>
          </p:cNvSpPr>
          <p:nvPr>
            <p:ph idx="1"/>
          </p:nvPr>
        </p:nvSpPr>
        <p:spPr>
          <a:xfrm>
            <a:off x="899592" y="2852936"/>
            <a:ext cx="7408333" cy="2913773"/>
          </a:xfrm>
        </p:spPr>
        <p:txBody>
          <a:bodyPr>
            <a:normAutofit/>
          </a:bodyPr>
          <a:lstStyle/>
          <a:p>
            <a:pPr marL="0" indent="0" algn="ctr">
              <a:buNone/>
            </a:pPr>
            <a:r>
              <a:rPr lang="en-GB" sz="3600" dirty="0"/>
              <a:t>Think of something that is on your mind; write it down; screw it up / rip it up and throw it away and relax and enjoy the session</a:t>
            </a:r>
          </a:p>
        </p:txBody>
      </p:sp>
    </p:spTree>
    <p:extLst>
      <p:ext uri="{BB962C8B-B14F-4D97-AF65-F5344CB8AC3E}">
        <p14:creationId xmlns:p14="http://schemas.microsoft.com/office/powerpoint/2010/main" val="2949087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Action planning</a:t>
            </a:r>
          </a:p>
        </p:txBody>
      </p:sp>
      <p:sp>
        <p:nvSpPr>
          <p:cNvPr id="3" name="Content Placeholder 2"/>
          <p:cNvSpPr>
            <a:spLocks noGrp="1"/>
          </p:cNvSpPr>
          <p:nvPr>
            <p:ph idx="1"/>
          </p:nvPr>
        </p:nvSpPr>
        <p:spPr>
          <a:xfrm>
            <a:off x="755576" y="2060848"/>
            <a:ext cx="7290054" cy="4023360"/>
          </a:xfrm>
        </p:spPr>
        <p:txBody>
          <a:bodyPr>
            <a:noAutofit/>
          </a:bodyPr>
          <a:lstStyle/>
          <a:p>
            <a:pPr>
              <a:buFont typeface="Arial" panose="020B0604020202020204" pitchFamily="34" charset="0"/>
              <a:buChar char="•"/>
            </a:pPr>
            <a:r>
              <a:rPr lang="en-GB" sz="3200" dirty="0" smtClean="0"/>
              <a:t>What might you do next following this session?</a:t>
            </a:r>
            <a:endParaRPr lang="en-GB" sz="3200" dirty="0"/>
          </a:p>
          <a:p>
            <a:pPr>
              <a:buFont typeface="Arial" panose="020B0604020202020204" pitchFamily="34" charset="0"/>
              <a:buChar char="•"/>
            </a:pPr>
            <a:r>
              <a:rPr lang="en-GB" sz="3200" dirty="0"/>
              <a:t>When are you going to start</a:t>
            </a:r>
            <a:r>
              <a:rPr lang="en-GB" sz="3200" dirty="0" smtClean="0"/>
              <a:t>?</a:t>
            </a:r>
            <a:endParaRPr lang="en-GB" sz="3200" dirty="0"/>
          </a:p>
          <a:p>
            <a:pPr>
              <a:buFont typeface="Arial" panose="020B0604020202020204" pitchFamily="34" charset="0"/>
              <a:buChar char="•"/>
            </a:pPr>
            <a:r>
              <a:rPr lang="en-GB" sz="3200" dirty="0"/>
              <a:t>Who is going to help you</a:t>
            </a:r>
            <a:r>
              <a:rPr lang="en-GB" sz="3200" dirty="0" smtClean="0"/>
              <a:t>?</a:t>
            </a:r>
          </a:p>
          <a:p>
            <a:pPr>
              <a:buFont typeface="Arial" panose="020B0604020202020204" pitchFamily="34" charset="0"/>
              <a:buChar char="•"/>
            </a:pPr>
            <a:r>
              <a:rPr lang="en-GB" sz="3200" dirty="0" smtClean="0"/>
              <a:t>What might you do first?</a:t>
            </a:r>
            <a:endParaRPr lang="en-GB" sz="2400" dirty="0"/>
          </a:p>
        </p:txBody>
      </p:sp>
    </p:spTree>
    <p:extLst>
      <p:ext uri="{BB962C8B-B14F-4D97-AF65-F5344CB8AC3E}">
        <p14:creationId xmlns:p14="http://schemas.microsoft.com/office/powerpoint/2010/main" val="157795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BODY SCAN</a:t>
            </a:r>
          </a:p>
        </p:txBody>
      </p:sp>
      <p:sp>
        <p:nvSpPr>
          <p:cNvPr id="3" name="Content Placeholder 2"/>
          <p:cNvSpPr>
            <a:spLocks noGrp="1"/>
          </p:cNvSpPr>
          <p:nvPr>
            <p:ph idx="1"/>
          </p:nvPr>
        </p:nvSpPr>
        <p:spPr>
          <a:xfrm>
            <a:off x="768096" y="1556792"/>
            <a:ext cx="7290054" cy="4752568"/>
          </a:xfrm>
        </p:spPr>
        <p:txBody>
          <a:bodyPr>
            <a:normAutofit fontScale="55000" lnSpcReduction="20000"/>
          </a:bodyPr>
          <a:lstStyle/>
          <a:p>
            <a:pPr algn="ctr">
              <a:lnSpc>
                <a:spcPct val="120000"/>
              </a:lnSpc>
              <a:spcBef>
                <a:spcPts val="0"/>
              </a:spcBef>
              <a:spcAft>
                <a:spcPts val="0"/>
              </a:spcAft>
            </a:pPr>
            <a:r>
              <a:rPr lang="en-GB" sz="2900" b="1" i="1" u="sng" dirty="0"/>
              <a:t>Lying down breathing</a:t>
            </a:r>
            <a:endParaRPr lang="en-GB" sz="2900" dirty="0"/>
          </a:p>
          <a:p>
            <a:pPr algn="ctr">
              <a:lnSpc>
                <a:spcPct val="120000"/>
              </a:lnSpc>
              <a:spcBef>
                <a:spcPts val="0"/>
              </a:spcBef>
              <a:spcAft>
                <a:spcPts val="0"/>
              </a:spcAft>
            </a:pPr>
            <a:r>
              <a:rPr lang="en-GB" sz="2900" i="1" dirty="0"/>
              <a:t>Everyone lie down comfortably on the floor.</a:t>
            </a:r>
            <a:endParaRPr lang="en-GB" sz="2900" dirty="0"/>
          </a:p>
          <a:p>
            <a:pPr algn="ctr">
              <a:lnSpc>
                <a:spcPct val="120000"/>
              </a:lnSpc>
              <a:spcBef>
                <a:spcPts val="0"/>
              </a:spcBef>
              <a:spcAft>
                <a:spcPts val="0"/>
              </a:spcAft>
            </a:pPr>
            <a:r>
              <a:rPr lang="en-GB" sz="2900" i="1" dirty="0"/>
              <a:t>Let’s get ready for mindfulness.</a:t>
            </a:r>
            <a:endParaRPr lang="en-GB" sz="2900" dirty="0"/>
          </a:p>
          <a:p>
            <a:pPr algn="ctr">
              <a:lnSpc>
                <a:spcPct val="120000"/>
              </a:lnSpc>
              <a:spcBef>
                <a:spcPts val="0"/>
              </a:spcBef>
              <a:spcAft>
                <a:spcPts val="0"/>
              </a:spcAft>
            </a:pPr>
            <a:r>
              <a:rPr lang="en-GB" sz="2900" i="1" dirty="0"/>
              <a:t>Take a big breath in and out, in and out.</a:t>
            </a:r>
            <a:endParaRPr lang="en-GB" sz="2900" dirty="0"/>
          </a:p>
          <a:p>
            <a:pPr algn="ctr">
              <a:lnSpc>
                <a:spcPct val="120000"/>
              </a:lnSpc>
              <a:spcBef>
                <a:spcPts val="0"/>
              </a:spcBef>
              <a:spcAft>
                <a:spcPts val="0"/>
              </a:spcAft>
            </a:pPr>
            <a:r>
              <a:rPr lang="en-GB" sz="2900" i="1" dirty="0"/>
              <a:t>Feel your toes, breathe in and out.</a:t>
            </a:r>
            <a:endParaRPr lang="en-GB" sz="2900" dirty="0"/>
          </a:p>
          <a:p>
            <a:pPr algn="ctr">
              <a:lnSpc>
                <a:spcPct val="120000"/>
              </a:lnSpc>
              <a:spcBef>
                <a:spcPts val="0"/>
              </a:spcBef>
              <a:spcAft>
                <a:spcPts val="0"/>
              </a:spcAft>
            </a:pPr>
            <a:r>
              <a:rPr lang="en-GB" sz="2900" i="1" dirty="0"/>
              <a:t>Feel your feet, breathe in and out.</a:t>
            </a:r>
            <a:endParaRPr lang="en-GB" sz="2900" dirty="0"/>
          </a:p>
          <a:p>
            <a:pPr algn="ctr">
              <a:lnSpc>
                <a:spcPct val="120000"/>
              </a:lnSpc>
              <a:spcBef>
                <a:spcPts val="0"/>
              </a:spcBef>
              <a:spcAft>
                <a:spcPts val="0"/>
              </a:spcAft>
            </a:pPr>
            <a:r>
              <a:rPr lang="en-GB" sz="2900" i="1" dirty="0"/>
              <a:t>Feel your legs, breathe in and out.</a:t>
            </a:r>
            <a:endParaRPr lang="en-GB" sz="2900" dirty="0"/>
          </a:p>
          <a:p>
            <a:pPr algn="ctr">
              <a:lnSpc>
                <a:spcPct val="120000"/>
              </a:lnSpc>
              <a:spcBef>
                <a:spcPts val="0"/>
              </a:spcBef>
              <a:spcAft>
                <a:spcPts val="0"/>
              </a:spcAft>
            </a:pPr>
            <a:r>
              <a:rPr lang="en-GB" sz="2900" i="1" dirty="0"/>
              <a:t>Feel your bottom, breathe in and out.</a:t>
            </a:r>
            <a:endParaRPr lang="en-GB" sz="2900" dirty="0"/>
          </a:p>
          <a:p>
            <a:pPr algn="ctr">
              <a:lnSpc>
                <a:spcPct val="120000"/>
              </a:lnSpc>
              <a:spcBef>
                <a:spcPts val="0"/>
              </a:spcBef>
              <a:spcAft>
                <a:spcPts val="0"/>
              </a:spcAft>
            </a:pPr>
            <a:r>
              <a:rPr lang="en-GB" sz="2900" i="1" dirty="0"/>
              <a:t>Feel your tummy, breathe in and out.</a:t>
            </a:r>
            <a:endParaRPr lang="en-GB" sz="2900" dirty="0"/>
          </a:p>
          <a:p>
            <a:pPr algn="ctr">
              <a:lnSpc>
                <a:spcPct val="120000"/>
              </a:lnSpc>
              <a:spcBef>
                <a:spcPts val="0"/>
              </a:spcBef>
              <a:spcAft>
                <a:spcPts val="0"/>
              </a:spcAft>
            </a:pPr>
            <a:r>
              <a:rPr lang="en-GB" sz="2900" i="1" dirty="0"/>
              <a:t>Feel your chest, breathe in and out.</a:t>
            </a:r>
            <a:endParaRPr lang="en-GB" sz="2900" dirty="0"/>
          </a:p>
          <a:p>
            <a:pPr algn="ctr">
              <a:lnSpc>
                <a:spcPct val="120000"/>
              </a:lnSpc>
              <a:spcBef>
                <a:spcPts val="0"/>
              </a:spcBef>
              <a:spcAft>
                <a:spcPts val="0"/>
              </a:spcAft>
            </a:pPr>
            <a:r>
              <a:rPr lang="en-GB" sz="2900" i="1" dirty="0"/>
              <a:t>Feel your fingers, breathe in and out.</a:t>
            </a:r>
            <a:endParaRPr lang="en-GB" sz="2900" dirty="0"/>
          </a:p>
          <a:p>
            <a:pPr algn="ctr">
              <a:lnSpc>
                <a:spcPct val="120000"/>
              </a:lnSpc>
              <a:spcBef>
                <a:spcPts val="0"/>
              </a:spcBef>
              <a:spcAft>
                <a:spcPts val="0"/>
              </a:spcAft>
            </a:pPr>
            <a:r>
              <a:rPr lang="en-GB" sz="2900" i="1" dirty="0"/>
              <a:t>Feel your hands, breathe in and out.</a:t>
            </a:r>
            <a:endParaRPr lang="en-GB" sz="2900" dirty="0"/>
          </a:p>
          <a:p>
            <a:pPr algn="ctr">
              <a:lnSpc>
                <a:spcPct val="120000"/>
              </a:lnSpc>
              <a:spcBef>
                <a:spcPts val="0"/>
              </a:spcBef>
              <a:spcAft>
                <a:spcPts val="0"/>
              </a:spcAft>
            </a:pPr>
            <a:r>
              <a:rPr lang="en-GB" sz="2900" i="1" dirty="0"/>
              <a:t>Feel your arms, breathe in and out.</a:t>
            </a:r>
            <a:endParaRPr lang="en-GB" sz="2900" dirty="0"/>
          </a:p>
          <a:p>
            <a:pPr algn="ctr">
              <a:lnSpc>
                <a:spcPct val="120000"/>
              </a:lnSpc>
              <a:spcBef>
                <a:spcPts val="0"/>
              </a:spcBef>
              <a:spcAft>
                <a:spcPts val="0"/>
              </a:spcAft>
            </a:pPr>
            <a:r>
              <a:rPr lang="en-GB" sz="2900" i="1" dirty="0"/>
              <a:t>Feel your face, breathe in and out.</a:t>
            </a:r>
            <a:endParaRPr lang="en-GB" sz="2900" dirty="0"/>
          </a:p>
          <a:p>
            <a:pPr algn="ctr">
              <a:lnSpc>
                <a:spcPct val="120000"/>
              </a:lnSpc>
              <a:spcBef>
                <a:spcPts val="0"/>
              </a:spcBef>
              <a:spcAft>
                <a:spcPts val="0"/>
              </a:spcAft>
            </a:pPr>
            <a:r>
              <a:rPr lang="en-GB" sz="2900" i="1" dirty="0"/>
              <a:t>Feel your head, breathe in and out.</a:t>
            </a:r>
            <a:endParaRPr lang="en-GB" sz="2900" dirty="0"/>
          </a:p>
          <a:p>
            <a:pPr algn="ctr">
              <a:lnSpc>
                <a:spcPct val="120000"/>
              </a:lnSpc>
              <a:spcBef>
                <a:spcPts val="0"/>
              </a:spcBef>
              <a:spcAft>
                <a:spcPts val="0"/>
              </a:spcAft>
            </a:pPr>
            <a:r>
              <a:rPr lang="en-GB" sz="2900" i="1" dirty="0"/>
              <a:t>Feel your body, breathe in and out, in and out.</a:t>
            </a:r>
            <a:endParaRPr lang="en-GB" sz="2900" dirty="0"/>
          </a:p>
          <a:p>
            <a:pPr algn="ctr">
              <a:lnSpc>
                <a:spcPct val="120000"/>
              </a:lnSpc>
              <a:spcBef>
                <a:spcPts val="0"/>
              </a:spcBef>
              <a:spcAft>
                <a:spcPts val="0"/>
              </a:spcAft>
            </a:pPr>
            <a:r>
              <a:rPr lang="en-GB" sz="2900" i="1" dirty="0"/>
              <a:t>Slowly sit up onto your bottom.</a:t>
            </a:r>
            <a:endParaRPr lang="en-GB" sz="2900" dirty="0"/>
          </a:p>
          <a:p>
            <a:endParaRPr lang="en-GB" dirty="0"/>
          </a:p>
        </p:txBody>
      </p:sp>
    </p:spTree>
    <p:extLst>
      <p:ext uri="{BB962C8B-B14F-4D97-AF65-F5344CB8AC3E}">
        <p14:creationId xmlns:p14="http://schemas.microsoft.com/office/powerpoint/2010/main" val="2431728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 for listening</a:t>
            </a:r>
          </a:p>
        </p:txBody>
      </p:sp>
      <p:sp>
        <p:nvSpPr>
          <p:cNvPr id="3" name="Content Placeholder 2"/>
          <p:cNvSpPr>
            <a:spLocks noGrp="1"/>
          </p:cNvSpPr>
          <p:nvPr>
            <p:ph idx="1"/>
          </p:nvPr>
        </p:nvSpPr>
        <p:spPr>
          <a:xfrm>
            <a:off x="768096" y="1844824"/>
            <a:ext cx="7290054" cy="4464496"/>
          </a:xfrm>
        </p:spPr>
        <p:txBody>
          <a:bodyPr>
            <a:normAutofit/>
          </a:bodyPr>
          <a:lstStyle/>
          <a:p>
            <a:pPr algn="ctr"/>
            <a:endParaRPr lang="en-GB" sz="2400" dirty="0"/>
          </a:p>
          <a:p>
            <a:pPr algn="ctr"/>
            <a:r>
              <a:rPr lang="en-GB" sz="2800" dirty="0" smtClean="0"/>
              <a:t>Erica </a:t>
            </a:r>
            <a:r>
              <a:rPr lang="en-GB" sz="2800" dirty="0"/>
              <a:t>Douglas-Osborn </a:t>
            </a:r>
            <a:r>
              <a:rPr lang="en-GB" sz="2800" dirty="0">
                <a:hlinkClick r:id="rId3"/>
              </a:rPr>
              <a:t>Erica.Douglas-Osborn@Tameside.gov.uk</a:t>
            </a:r>
            <a:r>
              <a:rPr lang="en-GB" sz="2800" dirty="0"/>
              <a:t>  </a:t>
            </a:r>
            <a:endParaRPr lang="en-GB" sz="2800" dirty="0" smtClean="0"/>
          </a:p>
          <a:p>
            <a:pPr algn="ctr"/>
            <a:r>
              <a:rPr lang="en-GB" sz="2800" dirty="0" smtClean="0"/>
              <a:t>Beth Shaw </a:t>
            </a:r>
            <a:r>
              <a:rPr lang="en-GB" sz="2800" dirty="0" smtClean="0">
                <a:hlinkClick r:id="rId4"/>
              </a:rPr>
              <a:t>Beth.Shaw@Tameside.gov.uk</a:t>
            </a:r>
            <a:r>
              <a:rPr lang="en-GB" sz="2800" dirty="0" smtClean="0"/>
              <a:t> </a:t>
            </a:r>
          </a:p>
          <a:p>
            <a:pPr algn="ctr"/>
            <a:endParaRPr lang="en-GB" sz="2800" dirty="0" smtClean="0"/>
          </a:p>
          <a:p>
            <a:pPr algn="ctr"/>
            <a:r>
              <a:rPr lang="en-GB" sz="2800" dirty="0" smtClean="0"/>
              <a:t>Mindfulness in the Early Years Book: </a:t>
            </a:r>
            <a:r>
              <a:rPr lang="en-GB" sz="2800" dirty="0">
                <a:hlinkClick r:id="rId5"/>
              </a:rPr>
              <a:t>Mindfulness in the Early Years : Douglas-Osborn, Erica: Amazon.co.uk: </a:t>
            </a:r>
            <a:r>
              <a:rPr lang="en-GB" sz="2800" dirty="0" smtClean="0">
                <a:hlinkClick r:id="rId5"/>
              </a:rPr>
              <a:t>Books</a:t>
            </a:r>
            <a:r>
              <a:rPr lang="en-GB" sz="2800" dirty="0" smtClean="0"/>
              <a:t> </a:t>
            </a:r>
            <a:endParaRPr lang="en-GB" sz="2800" dirty="0"/>
          </a:p>
        </p:txBody>
      </p:sp>
    </p:spTree>
    <p:extLst>
      <p:ext uri="{BB962C8B-B14F-4D97-AF65-F5344CB8AC3E}">
        <p14:creationId xmlns:p14="http://schemas.microsoft.com/office/powerpoint/2010/main" val="4122343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Aims</a:t>
            </a:r>
          </a:p>
        </p:txBody>
      </p:sp>
      <p:sp>
        <p:nvSpPr>
          <p:cNvPr id="2" name="Content Placeholder 1"/>
          <p:cNvSpPr>
            <a:spLocks noGrp="1"/>
          </p:cNvSpPr>
          <p:nvPr>
            <p:ph idx="1"/>
          </p:nvPr>
        </p:nvSpPr>
        <p:spPr/>
        <p:txBody>
          <a:bodyPr>
            <a:normAutofit/>
          </a:bodyPr>
          <a:lstStyle/>
          <a:p>
            <a:r>
              <a:rPr lang="en-GB" sz="2800" dirty="0"/>
              <a:t>To understand what mindfulness includes.</a:t>
            </a:r>
          </a:p>
          <a:p>
            <a:r>
              <a:rPr lang="en-GB" sz="2800" dirty="0"/>
              <a:t>To understand some of the benefits of using mindfulness with young children.</a:t>
            </a:r>
          </a:p>
          <a:p>
            <a:r>
              <a:rPr lang="en-GB" sz="2800" dirty="0"/>
              <a:t>To practice some mindfulness techniques for young children.</a:t>
            </a:r>
          </a:p>
          <a:p>
            <a:r>
              <a:rPr lang="en-GB" sz="2800" dirty="0"/>
              <a:t>To identify and discuss how mindfulness could be used </a:t>
            </a:r>
            <a:r>
              <a:rPr lang="en-GB" sz="2800" dirty="0" smtClean="0"/>
              <a:t>within </a:t>
            </a:r>
            <a:r>
              <a:rPr lang="en-GB" sz="2800" dirty="0"/>
              <a:t>Early Years </a:t>
            </a:r>
            <a:r>
              <a:rPr lang="en-GB" sz="2800" dirty="0" smtClean="0"/>
              <a:t>settings or as an EP working with young children.</a:t>
            </a:r>
            <a:endParaRPr lang="en-GB" sz="2800" dirty="0"/>
          </a:p>
        </p:txBody>
      </p:sp>
    </p:spTree>
    <p:extLst>
      <p:ext uri="{BB962C8B-B14F-4D97-AF65-F5344CB8AC3E}">
        <p14:creationId xmlns:p14="http://schemas.microsoft.com/office/powerpoint/2010/main" val="1322441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Group Agreement</a:t>
            </a:r>
          </a:p>
        </p:txBody>
      </p:sp>
      <p:sp>
        <p:nvSpPr>
          <p:cNvPr id="2" name="Content Placeholder 1"/>
          <p:cNvSpPr>
            <a:spLocks noGrp="1"/>
          </p:cNvSpPr>
          <p:nvPr>
            <p:ph idx="1"/>
          </p:nvPr>
        </p:nvSpPr>
        <p:spPr/>
        <p:txBody>
          <a:bodyPr>
            <a:normAutofit/>
          </a:bodyPr>
          <a:lstStyle/>
          <a:p>
            <a:r>
              <a:rPr lang="en-GB" sz="2400" dirty="0"/>
              <a:t>Respect each other</a:t>
            </a:r>
          </a:p>
          <a:p>
            <a:r>
              <a:rPr lang="en-GB" sz="2400" dirty="0"/>
              <a:t>Trust/ Confidentiality</a:t>
            </a:r>
          </a:p>
          <a:p>
            <a:r>
              <a:rPr lang="en-GB" sz="2400" dirty="0"/>
              <a:t>Make sure everyone gets a chance to speak</a:t>
            </a:r>
          </a:p>
          <a:p>
            <a:r>
              <a:rPr lang="en-GB" sz="2400" dirty="0"/>
              <a:t>Be responsible for getting your needs met</a:t>
            </a:r>
          </a:p>
          <a:p>
            <a:r>
              <a:rPr lang="en-GB" sz="2400" dirty="0"/>
              <a:t>Be willing to experiment</a:t>
            </a:r>
          </a:p>
          <a:p>
            <a:r>
              <a:rPr lang="en-GB" sz="2400" dirty="0"/>
              <a:t>Bring and share your ideas</a:t>
            </a:r>
          </a:p>
          <a:p>
            <a:r>
              <a:rPr lang="en-GB" sz="2400" dirty="0"/>
              <a:t>Only join in with what you feel comfortable with</a:t>
            </a:r>
          </a:p>
          <a:p>
            <a:r>
              <a:rPr lang="en-GB" sz="2400" dirty="0"/>
              <a:t>Check in </a:t>
            </a:r>
            <a:r>
              <a:rPr lang="en-GB" sz="2400" dirty="0" smtClean="0"/>
              <a:t>afterwards if needed</a:t>
            </a:r>
            <a:endParaRPr lang="en-GB" sz="2400" dirty="0"/>
          </a:p>
          <a:p>
            <a:endParaRPr lang="en-GB" dirty="0"/>
          </a:p>
        </p:txBody>
      </p:sp>
    </p:spTree>
    <p:extLst>
      <p:ext uri="{BB962C8B-B14F-4D97-AF65-F5344CB8AC3E}">
        <p14:creationId xmlns:p14="http://schemas.microsoft.com/office/powerpoint/2010/main" val="2491823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What is mindfulness?</a:t>
            </a:r>
          </a:p>
        </p:txBody>
      </p:sp>
      <p:pic>
        <p:nvPicPr>
          <p:cNvPr id="2050" name="Picture 2" descr="C:\Users\mewxksha\AppData\Local\Microsoft\Windows\Temporary Internet Files\Content.IE5\EV97JFXI\08-mindfulness[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6432" y="4182588"/>
            <a:ext cx="3891136" cy="201505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1560" y="2132856"/>
            <a:ext cx="7920880" cy="2185214"/>
          </a:xfrm>
          <a:prstGeom prst="rect">
            <a:avLst/>
          </a:prstGeom>
          <a:noFill/>
        </p:spPr>
        <p:txBody>
          <a:bodyPr wrap="square" rtlCol="0">
            <a:spAutoFit/>
          </a:bodyPr>
          <a:lstStyle/>
          <a:p>
            <a:r>
              <a:rPr lang="en-GB" sz="2800" dirty="0"/>
              <a:t>Mindfulness refers to </a:t>
            </a:r>
            <a:r>
              <a:rPr lang="en-GB" sz="2800" b="1" dirty="0"/>
              <a:t>‘the awareness that emerges through paying attention on purpose, in the present moment and non-judgementally to the unfolding experience moment by moment</a:t>
            </a:r>
            <a:r>
              <a:rPr lang="en-GB" sz="2800" dirty="0"/>
              <a:t>’ </a:t>
            </a:r>
            <a:r>
              <a:rPr lang="en-GB" sz="2400" dirty="0"/>
              <a:t>(</a:t>
            </a:r>
            <a:r>
              <a:rPr lang="en-GB" sz="2400" dirty="0" err="1"/>
              <a:t>Kabat</a:t>
            </a:r>
            <a:r>
              <a:rPr lang="en-GB" sz="2400" dirty="0"/>
              <a:t>-Zinn, 2003 p.145)</a:t>
            </a:r>
            <a:endParaRPr lang="en-GB" sz="2800" dirty="0"/>
          </a:p>
        </p:txBody>
      </p:sp>
    </p:spTree>
    <p:extLst>
      <p:ext uri="{BB962C8B-B14F-4D97-AF65-F5344CB8AC3E}">
        <p14:creationId xmlns:p14="http://schemas.microsoft.com/office/powerpoint/2010/main" val="125829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Features of mindfulness</a:t>
            </a:r>
          </a:p>
        </p:txBody>
      </p:sp>
      <p:graphicFrame>
        <p:nvGraphicFramePr>
          <p:cNvPr id="6" name="Table 5"/>
          <p:cNvGraphicFramePr>
            <a:graphicFrameLocks noGrp="1"/>
          </p:cNvGraphicFramePr>
          <p:nvPr>
            <p:extLst>
              <p:ext uri="{D42A27DB-BD31-4B8C-83A1-F6EECF244321}">
                <p14:modId xmlns:p14="http://schemas.microsoft.com/office/powerpoint/2010/main" val="3279163288"/>
              </p:ext>
            </p:extLst>
          </p:nvPr>
        </p:nvGraphicFramePr>
        <p:xfrm>
          <a:off x="755576" y="1988838"/>
          <a:ext cx="6912768" cy="4151706"/>
        </p:xfrm>
        <a:graphic>
          <a:graphicData uri="http://schemas.openxmlformats.org/drawingml/2006/table">
            <a:tbl>
              <a:tblPr firstRow="1" bandRow="1">
                <a:tableStyleId>{2D5ABB26-0587-4C30-8999-92F81FD0307C}</a:tableStyleId>
              </a:tblPr>
              <a:tblGrid>
                <a:gridCol w="3456384">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1096050">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Attention to the present moment</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Beginner’s mind</a:t>
                      </a:r>
                    </a:p>
                    <a:p>
                      <a:pPr marL="342900" indent="-342900">
                        <a:buFont typeface="Arial" panose="020B0604020202020204" pitchFamily="34" charset="0"/>
                        <a:buChar char="•"/>
                      </a:pPr>
                      <a:endParaRPr lang="en-GB" sz="2800" dirty="0"/>
                    </a:p>
                  </a:txBody>
                  <a:tcPr/>
                </a:tc>
                <a:extLst>
                  <a:ext uri="{0D108BD9-81ED-4DB2-BD59-A6C34878D82A}">
                    <a16:rowId xmlns:a16="http://schemas.microsoft.com/office/drawing/2014/main" val="10000"/>
                  </a:ext>
                </a:extLst>
              </a:tr>
              <a:tr h="763914">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Awareness</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Trust</a:t>
                      </a:r>
                    </a:p>
                  </a:txBody>
                  <a:tcPr/>
                </a:tc>
                <a:extLst>
                  <a:ext uri="{0D108BD9-81ED-4DB2-BD59-A6C34878D82A}">
                    <a16:rowId xmlns:a16="http://schemas.microsoft.com/office/drawing/2014/main" val="10001"/>
                  </a:ext>
                </a:extLst>
              </a:tr>
              <a:tr h="763914">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Self-compassion</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Non-striving</a:t>
                      </a:r>
                    </a:p>
                  </a:txBody>
                  <a:tcPr/>
                </a:tc>
                <a:extLst>
                  <a:ext uri="{0D108BD9-81ED-4DB2-BD59-A6C34878D82A}">
                    <a16:rowId xmlns:a16="http://schemas.microsoft.com/office/drawing/2014/main" val="10002"/>
                  </a:ext>
                </a:extLst>
              </a:tr>
              <a:tr h="763914">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Non-judgement</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Acceptance</a:t>
                      </a:r>
                    </a:p>
                  </a:txBody>
                  <a:tcPr/>
                </a:tc>
                <a:extLst>
                  <a:ext uri="{0D108BD9-81ED-4DB2-BD59-A6C34878D82A}">
                    <a16:rowId xmlns:a16="http://schemas.microsoft.com/office/drawing/2014/main" val="10003"/>
                  </a:ext>
                </a:extLst>
              </a:tr>
              <a:tr h="763914">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Patience</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dirty="0"/>
                        <a:t>Letting go</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13980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are you mindful?</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2800" dirty="0"/>
              <a:t>What do you do in your daily lives whereby you may be practicing mindfulness (consciously or unconsciously)?</a:t>
            </a:r>
          </a:p>
          <a:p>
            <a:pPr>
              <a:buFont typeface="Arial" panose="020B0604020202020204" pitchFamily="34" charset="0"/>
              <a:buChar char="•"/>
            </a:pPr>
            <a:r>
              <a:rPr lang="en-GB" sz="2800" dirty="0"/>
              <a:t>How could you be more mindful?</a:t>
            </a:r>
          </a:p>
          <a:p>
            <a:pPr>
              <a:buFont typeface="Arial" panose="020B0604020202020204" pitchFamily="34" charset="0"/>
              <a:buChar char="•"/>
            </a:pPr>
            <a:r>
              <a:rPr lang="en-GB" sz="2800" dirty="0" smtClean="0"/>
              <a:t>It is really important to practice being mindful in order to </a:t>
            </a:r>
            <a:r>
              <a:rPr lang="en-GB" sz="2800" dirty="0"/>
              <a:t>teach it.</a:t>
            </a:r>
          </a:p>
        </p:txBody>
      </p:sp>
    </p:spTree>
    <p:extLst>
      <p:ext uri="{BB962C8B-B14F-4D97-AF65-F5344CB8AC3E}">
        <p14:creationId xmlns:p14="http://schemas.microsoft.com/office/powerpoint/2010/main" val="3903293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t>Mindfulness in schools/ organisations</a:t>
            </a:r>
          </a:p>
        </p:txBody>
      </p:sp>
      <p:sp>
        <p:nvSpPr>
          <p:cNvPr id="2" name="Content Placeholder 1"/>
          <p:cNvSpPr>
            <a:spLocks noGrp="1"/>
          </p:cNvSpPr>
          <p:nvPr>
            <p:ph idx="1"/>
          </p:nvPr>
        </p:nvSpPr>
        <p:spPr>
          <a:xfrm>
            <a:off x="323528" y="2420888"/>
            <a:ext cx="8496943" cy="4214208"/>
          </a:xfrm>
        </p:spPr>
        <p:txBody>
          <a:bodyPr>
            <a:normAutofit/>
          </a:bodyPr>
          <a:lstStyle/>
          <a:p>
            <a:r>
              <a:rPr lang="en-GB" sz="2400" dirty="0"/>
              <a:t>Recognised by NICE and is increasingly used in preventative and well-being programmes</a:t>
            </a:r>
          </a:p>
          <a:p>
            <a:r>
              <a:rPr lang="en-GB" sz="2400" dirty="0"/>
              <a:t>Ofsted Framework (2015)- schools have a duty to support children’s well-being and mental health.</a:t>
            </a:r>
          </a:p>
          <a:p>
            <a:r>
              <a:rPr lang="en-GB" sz="2400" dirty="0"/>
              <a:t>Recent large scale systematic literature review (Maynard et al., 2017)  indicates benefits to children’s cognitive skills (e.g. executive function, memory, attention) and social-emotional wellbeing (e.g. reductions in anxiety, stress, internalizing behaviours, improved social skills, self-regulation, self-esteem and engagement).</a:t>
            </a:r>
          </a:p>
        </p:txBody>
      </p:sp>
    </p:spTree>
    <p:extLst>
      <p:ext uri="{BB962C8B-B14F-4D97-AF65-F5344CB8AC3E}">
        <p14:creationId xmlns:p14="http://schemas.microsoft.com/office/powerpoint/2010/main" val="1595948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Mindfulness in the Early Years</a:t>
            </a:r>
          </a:p>
        </p:txBody>
      </p:sp>
      <p:sp>
        <p:nvSpPr>
          <p:cNvPr id="2" name="Content Placeholder 1"/>
          <p:cNvSpPr>
            <a:spLocks noGrp="1"/>
          </p:cNvSpPr>
          <p:nvPr>
            <p:ph idx="1"/>
          </p:nvPr>
        </p:nvSpPr>
        <p:spPr>
          <a:xfrm>
            <a:off x="539552" y="1916832"/>
            <a:ext cx="7804389" cy="4464496"/>
          </a:xfrm>
        </p:spPr>
        <p:txBody>
          <a:bodyPr>
            <a:normAutofit fontScale="85000" lnSpcReduction="20000"/>
          </a:bodyPr>
          <a:lstStyle/>
          <a:p>
            <a:r>
              <a:rPr lang="en-GB" sz="2400" dirty="0"/>
              <a:t>Growing attention in terms of using mindfulness in the Early Years (Kindness Curriculum).</a:t>
            </a:r>
          </a:p>
          <a:p>
            <a:r>
              <a:rPr lang="en-GB" sz="2400" dirty="0"/>
              <a:t>Research demonstrates increasing numbers of children with attention difficulties at a young age (</a:t>
            </a:r>
            <a:r>
              <a:rPr lang="en-GB" sz="2400" dirty="0" err="1"/>
              <a:t>DiCarlo</a:t>
            </a:r>
            <a:r>
              <a:rPr lang="en-GB" sz="2400" dirty="0"/>
              <a:t> et al., 2016; </a:t>
            </a:r>
            <a:r>
              <a:rPr lang="en-GB" sz="2400" dirty="0" err="1"/>
              <a:t>Rabiner</a:t>
            </a:r>
            <a:r>
              <a:rPr lang="en-GB" sz="2400" dirty="0"/>
              <a:t>, Godwin &amp; Dodge, 2016). Children with attention and listening difficulties are often at risk of poorer outcomes.</a:t>
            </a:r>
          </a:p>
          <a:p>
            <a:r>
              <a:rPr lang="en-GB" sz="2400" dirty="0"/>
              <a:t>Case study using mindfulness in a nursery and reception class found that staff reported the children to be calmer and more ready to learn (Holt, Atkinson, Douglas-Osborn, 2019</a:t>
            </a:r>
            <a:r>
              <a:rPr lang="en-GB" sz="2400" dirty="0" smtClean="0"/>
              <a:t>).</a:t>
            </a:r>
          </a:p>
          <a:p>
            <a:r>
              <a:rPr lang="en-GB" sz="2400" dirty="0"/>
              <a:t>A preliminary study carried out with 21 preschool children, assigned randomly to either a group accessing mindfulness or a control group, showed significant improvements in prosocial behaviour, including improvements in self-regulation. (</a:t>
            </a:r>
            <a:r>
              <a:rPr lang="en-GB" sz="2400" dirty="0" err="1"/>
              <a:t>Berti</a:t>
            </a:r>
            <a:r>
              <a:rPr lang="en-GB" sz="2400" dirty="0"/>
              <a:t> &amp; </a:t>
            </a:r>
            <a:r>
              <a:rPr lang="en-GB" sz="2400" dirty="0" err="1"/>
              <a:t>Cigala</a:t>
            </a:r>
            <a:r>
              <a:rPr lang="en-GB" sz="2400" dirty="0"/>
              <a:t>, 2020</a:t>
            </a:r>
            <a:r>
              <a:rPr lang="en-GB" sz="2400" dirty="0" smtClean="0"/>
              <a:t>)</a:t>
            </a:r>
            <a:endParaRPr lang="en-GB" sz="2400" dirty="0"/>
          </a:p>
          <a:p>
            <a:r>
              <a:rPr lang="en-GB" sz="2400" dirty="0"/>
              <a:t>Meta-analysis of 21 studies focussing on 3- to 12-year old children showed that teacher reports suggest a significant improvement in children’s overall inattentive and hyperactive-impulsive behaviour following mindfulness-based </a:t>
            </a:r>
            <a:r>
              <a:rPr lang="en-GB" sz="2400" dirty="0" smtClean="0"/>
              <a:t>interventions. (</a:t>
            </a:r>
            <a:r>
              <a:rPr lang="en-GB" sz="2400" dirty="0" err="1" smtClean="0"/>
              <a:t>Vekety</a:t>
            </a:r>
            <a:r>
              <a:rPr lang="en-GB" sz="2400" dirty="0" smtClean="0"/>
              <a:t>, </a:t>
            </a:r>
            <a:r>
              <a:rPr lang="en-GB" sz="2400" dirty="0" err="1" smtClean="0"/>
              <a:t>Logemann</a:t>
            </a:r>
            <a:r>
              <a:rPr lang="en-GB" sz="2400" dirty="0" smtClean="0"/>
              <a:t> &amp; </a:t>
            </a:r>
            <a:r>
              <a:rPr lang="en-GB" sz="2400" dirty="0" err="1" smtClean="0"/>
              <a:t>Takacs</a:t>
            </a:r>
            <a:r>
              <a:rPr lang="en-GB" sz="2400" dirty="0" smtClean="0"/>
              <a:t>, 2021)</a:t>
            </a:r>
            <a:endParaRPr lang="en-GB" sz="2400" dirty="0"/>
          </a:p>
          <a:p>
            <a:endParaRPr lang="en-GB" sz="2400" dirty="0"/>
          </a:p>
          <a:p>
            <a:endParaRPr lang="en-GB" dirty="0"/>
          </a:p>
        </p:txBody>
      </p:sp>
    </p:spTree>
    <p:extLst>
      <p:ext uri="{BB962C8B-B14F-4D97-AF65-F5344CB8AC3E}">
        <p14:creationId xmlns:p14="http://schemas.microsoft.com/office/powerpoint/2010/main" val="4158612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985</TotalTime>
  <Words>3346</Words>
  <Application>Microsoft Office PowerPoint</Application>
  <PresentationFormat>On-screen Show (4:3)</PresentationFormat>
  <Paragraphs>284</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Tw Cen MT</vt:lpstr>
      <vt:lpstr>Tw Cen MT Condensed</vt:lpstr>
      <vt:lpstr>Wingdings 3</vt:lpstr>
      <vt:lpstr>Integral</vt:lpstr>
      <vt:lpstr>Mindfulness in the Early Years</vt:lpstr>
      <vt:lpstr>What is on your mind?</vt:lpstr>
      <vt:lpstr>Aims</vt:lpstr>
      <vt:lpstr>Group Agreement</vt:lpstr>
      <vt:lpstr>What is mindfulness?</vt:lpstr>
      <vt:lpstr>Features of mindfulness</vt:lpstr>
      <vt:lpstr>How are you mindful?</vt:lpstr>
      <vt:lpstr>Mindfulness in schools/ organisations</vt:lpstr>
      <vt:lpstr>Mindfulness in the Early Years</vt:lpstr>
      <vt:lpstr>SETTING THE SCENE…</vt:lpstr>
      <vt:lpstr>Mindfulness activities</vt:lpstr>
      <vt:lpstr>TEACHING ABOUT THE BREATH…</vt:lpstr>
      <vt:lpstr>TEACHING ABOUT THE BREATH…</vt:lpstr>
      <vt:lpstr>TEACHING ABOUT THE BREATH…</vt:lpstr>
      <vt:lpstr>TEACHING ABOUT THE BREATH…</vt:lpstr>
      <vt:lpstr>Guided imagery</vt:lpstr>
      <vt:lpstr>Writing Guided imagery</vt:lpstr>
      <vt:lpstr>Reading Guided imagery</vt:lpstr>
      <vt:lpstr>Sunshine</vt:lpstr>
      <vt:lpstr>Action planning</vt:lpstr>
      <vt:lpstr>BODY SCAN</vt:lpstr>
      <vt:lpstr>Thank you for listening</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Mindfulness in the Early Years</dc:title>
  <dc:creator>Stephanie Holt</dc:creator>
  <cp:lastModifiedBy>Beth Shaw</cp:lastModifiedBy>
  <cp:revision>62</cp:revision>
  <dcterms:created xsi:type="dcterms:W3CDTF">2017-10-02T07:44:17Z</dcterms:created>
  <dcterms:modified xsi:type="dcterms:W3CDTF">2022-11-02T10:18:11Z</dcterms:modified>
</cp:coreProperties>
</file>