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6" r:id="rId5"/>
  </p:sldMasterIdLst>
  <p:notesMasterIdLst>
    <p:notesMasterId r:id="rId30"/>
  </p:notesMasterIdLst>
  <p:handoutMasterIdLst>
    <p:handoutMasterId r:id="rId31"/>
  </p:handoutMasterIdLst>
  <p:sldIdLst>
    <p:sldId id="284" r:id="rId6"/>
    <p:sldId id="304" r:id="rId7"/>
    <p:sldId id="292" r:id="rId8"/>
    <p:sldId id="305" r:id="rId9"/>
    <p:sldId id="293" r:id="rId10"/>
    <p:sldId id="294" r:id="rId11"/>
    <p:sldId id="259" r:id="rId12"/>
    <p:sldId id="279" r:id="rId13"/>
    <p:sldId id="286" r:id="rId14"/>
    <p:sldId id="289" r:id="rId15"/>
    <p:sldId id="281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87" r:id="rId24"/>
    <p:sldId id="272" r:id="rId25"/>
    <p:sldId id="273" r:id="rId26"/>
    <p:sldId id="303" r:id="rId27"/>
    <p:sldId id="307" r:id="rId28"/>
    <p:sldId id="308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Strahan" initials="CS" lastIdx="0" clrIdx="0">
    <p:extLst>
      <p:ext uri="{19B8F6BF-5375-455C-9EA6-DF929625EA0E}">
        <p15:presenceInfo xmlns:p15="http://schemas.microsoft.com/office/powerpoint/2012/main" userId="Carol Strahan" providerId="None"/>
      </p:ext>
    </p:extLst>
  </p:cmAuthor>
  <p:cmAuthor id="2" name="Paul Kinnear" initials="PK" lastIdx="6" clrIdx="1">
    <p:extLst>
      <p:ext uri="{19B8F6BF-5375-455C-9EA6-DF929625EA0E}">
        <p15:presenceInfo xmlns:p15="http://schemas.microsoft.com/office/powerpoint/2012/main" userId="S::kinnearp@eani.org.uk::8a2ae35a-c304-409e-88b2-39d28a7fcb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9" autoAdjust="0"/>
    <p:restoredTop sz="78201" autoAdjust="0"/>
  </p:normalViewPr>
  <p:slideViewPr>
    <p:cSldViewPr snapToGrid="0">
      <p:cViewPr varScale="1">
        <p:scale>
          <a:sx n="99" d="100"/>
          <a:sy n="99" d="100"/>
        </p:scale>
        <p:origin x="846" y="84"/>
      </p:cViewPr>
      <p:guideLst/>
    </p:cSldViewPr>
  </p:slideViewPr>
  <p:outlineViewPr>
    <p:cViewPr>
      <p:scale>
        <a:sx n="33" d="100"/>
        <a:sy n="33" d="100"/>
      </p:scale>
      <p:origin x="0" y="-53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1764" y="-21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0D6EE-C425-4CEE-BD61-4CFD322F0D4F}" type="doc">
      <dgm:prSet loTypeId="urn:microsoft.com/office/officeart/2005/8/layout/pyramid2" loCatId="list" qsTypeId="urn:microsoft.com/office/officeart/2005/8/quickstyle/3d1" qsCatId="3D" csTypeId="urn:microsoft.com/office/officeart/2005/8/colors/colorful1" csCatId="colorful" phldr="1"/>
      <dgm:spPr/>
    </dgm:pt>
    <dgm:pt modelId="{EE5B7D51-FC0A-498F-B0FF-7B13B74421EE}">
      <dgm:prSet phldrT="[Text]"/>
      <dgm:spPr/>
      <dgm:t>
        <a:bodyPr/>
        <a:lstStyle/>
        <a:p>
          <a:r>
            <a:rPr lang="en-GB" dirty="0"/>
            <a:t>PERSONAL GROWTH: Reward and recognition, supervision, self-care, CPD</a:t>
          </a:r>
        </a:p>
      </dgm:t>
    </dgm:pt>
    <dgm:pt modelId="{8D6F4B63-C5A0-4D0E-88C4-96F56E88ACBC}" type="parTrans" cxnId="{65077C07-D066-485C-BB61-2F9B9D55E9DD}">
      <dgm:prSet/>
      <dgm:spPr/>
      <dgm:t>
        <a:bodyPr/>
        <a:lstStyle/>
        <a:p>
          <a:endParaRPr lang="en-GB"/>
        </a:p>
      </dgm:t>
    </dgm:pt>
    <dgm:pt modelId="{8CA49F26-4779-40C4-A838-704D61D0A3B8}" type="sibTrans" cxnId="{65077C07-D066-485C-BB61-2F9B9D55E9DD}">
      <dgm:prSet/>
      <dgm:spPr/>
      <dgm:t>
        <a:bodyPr/>
        <a:lstStyle/>
        <a:p>
          <a:endParaRPr lang="en-GB"/>
        </a:p>
      </dgm:t>
    </dgm:pt>
    <dgm:pt modelId="{962B6EC5-6CF0-4B91-9639-016B09299D75}">
      <dgm:prSet phldrT="[Text]"/>
      <dgm:spPr/>
      <dgm:t>
        <a:bodyPr/>
        <a:lstStyle/>
        <a:p>
          <a:r>
            <a:rPr lang="en-GB" dirty="0"/>
            <a:t>RELATIONSHIPS: Effective leadership, collegiality, communication</a:t>
          </a:r>
        </a:p>
      </dgm:t>
    </dgm:pt>
    <dgm:pt modelId="{0E948FDE-8618-40DC-A90F-185A84533DC2}" type="parTrans" cxnId="{42FD5D76-B79F-43D5-B191-9B73CBB21BF4}">
      <dgm:prSet/>
      <dgm:spPr/>
      <dgm:t>
        <a:bodyPr/>
        <a:lstStyle/>
        <a:p>
          <a:endParaRPr lang="en-GB"/>
        </a:p>
      </dgm:t>
    </dgm:pt>
    <dgm:pt modelId="{ACEEE01C-B41E-472B-9D4A-450A3A1C1493}" type="sibTrans" cxnId="{42FD5D76-B79F-43D5-B191-9B73CBB21BF4}">
      <dgm:prSet/>
      <dgm:spPr/>
      <dgm:t>
        <a:bodyPr/>
        <a:lstStyle/>
        <a:p>
          <a:endParaRPr lang="en-GB"/>
        </a:p>
      </dgm:t>
    </dgm:pt>
    <dgm:pt modelId="{A837A668-3954-4258-B660-A75C16DE2AC6}">
      <dgm:prSet phldrT="[Text]"/>
      <dgm:spPr/>
      <dgm:t>
        <a:bodyPr/>
        <a:lstStyle/>
        <a:p>
          <a:r>
            <a:rPr lang="en-GB" dirty="0"/>
            <a:t>BASIC NEEDS: Environmental adaptations, workload, work-life balance</a:t>
          </a:r>
        </a:p>
      </dgm:t>
    </dgm:pt>
    <dgm:pt modelId="{0D6B9F38-700D-4808-B88F-2FD558E6E84A}" type="parTrans" cxnId="{B96305D6-EA11-4D1C-8396-EAF29BFD75D0}">
      <dgm:prSet/>
      <dgm:spPr/>
      <dgm:t>
        <a:bodyPr/>
        <a:lstStyle/>
        <a:p>
          <a:endParaRPr lang="en-GB"/>
        </a:p>
      </dgm:t>
    </dgm:pt>
    <dgm:pt modelId="{2C1B68B3-B5A4-4B9F-A452-017BA9B8CB89}" type="sibTrans" cxnId="{B96305D6-EA11-4D1C-8396-EAF29BFD75D0}">
      <dgm:prSet/>
      <dgm:spPr/>
      <dgm:t>
        <a:bodyPr/>
        <a:lstStyle/>
        <a:p>
          <a:endParaRPr lang="en-GB"/>
        </a:p>
      </dgm:t>
    </dgm:pt>
    <dgm:pt modelId="{F3F31D9C-222D-41B3-98B5-8027018565CA}" type="pres">
      <dgm:prSet presAssocID="{46D0D6EE-C425-4CEE-BD61-4CFD322F0D4F}" presName="compositeShape" presStyleCnt="0">
        <dgm:presLayoutVars>
          <dgm:dir/>
          <dgm:resizeHandles/>
        </dgm:presLayoutVars>
      </dgm:prSet>
      <dgm:spPr/>
    </dgm:pt>
    <dgm:pt modelId="{F6A0C0B5-E44A-49BF-83F7-EA7BCBA6ED8C}" type="pres">
      <dgm:prSet presAssocID="{46D0D6EE-C425-4CEE-BD61-4CFD322F0D4F}" presName="pyramid" presStyleLbl="node1" presStyleIdx="0" presStyleCnt="1" custLinFactNeighborX="-1434" custLinFactNeighborY="21172"/>
      <dgm:spPr/>
    </dgm:pt>
    <dgm:pt modelId="{B0666F8D-FCBC-486B-8500-69784C7A2682}" type="pres">
      <dgm:prSet presAssocID="{46D0D6EE-C425-4CEE-BD61-4CFD322F0D4F}" presName="theList" presStyleCnt="0"/>
      <dgm:spPr/>
    </dgm:pt>
    <dgm:pt modelId="{C979F5DA-C642-4E93-9C10-FD1AD7D1DA3D}" type="pres">
      <dgm:prSet presAssocID="{EE5B7D51-FC0A-498F-B0FF-7B13B74421EE}" presName="aNode" presStyleLbl="fgAcc1" presStyleIdx="0" presStyleCnt="3">
        <dgm:presLayoutVars>
          <dgm:bulletEnabled val="1"/>
        </dgm:presLayoutVars>
      </dgm:prSet>
      <dgm:spPr/>
    </dgm:pt>
    <dgm:pt modelId="{3CB044DC-CA24-4D2C-BD78-812A8CEC69DD}" type="pres">
      <dgm:prSet presAssocID="{EE5B7D51-FC0A-498F-B0FF-7B13B74421EE}" presName="aSpace" presStyleCnt="0"/>
      <dgm:spPr/>
    </dgm:pt>
    <dgm:pt modelId="{DCB94A1E-88E2-41C3-A0E2-842B575DB926}" type="pres">
      <dgm:prSet presAssocID="{962B6EC5-6CF0-4B91-9639-016B09299D75}" presName="aNode" presStyleLbl="fgAcc1" presStyleIdx="1" presStyleCnt="3">
        <dgm:presLayoutVars>
          <dgm:bulletEnabled val="1"/>
        </dgm:presLayoutVars>
      </dgm:prSet>
      <dgm:spPr/>
    </dgm:pt>
    <dgm:pt modelId="{A3A1C571-2ED5-4AEE-9BEF-430B1F8A2F90}" type="pres">
      <dgm:prSet presAssocID="{962B6EC5-6CF0-4B91-9639-016B09299D75}" presName="aSpace" presStyleCnt="0"/>
      <dgm:spPr/>
    </dgm:pt>
    <dgm:pt modelId="{AB09A8A2-2C61-472D-BE52-3BBA915A7E06}" type="pres">
      <dgm:prSet presAssocID="{A837A668-3954-4258-B660-A75C16DE2AC6}" presName="aNode" presStyleLbl="fgAcc1" presStyleIdx="2" presStyleCnt="3">
        <dgm:presLayoutVars>
          <dgm:bulletEnabled val="1"/>
        </dgm:presLayoutVars>
      </dgm:prSet>
      <dgm:spPr/>
    </dgm:pt>
    <dgm:pt modelId="{3E5079CB-28A3-45AA-B05F-260BA58D0FF5}" type="pres">
      <dgm:prSet presAssocID="{A837A668-3954-4258-B660-A75C16DE2AC6}" presName="aSpace" presStyleCnt="0"/>
      <dgm:spPr/>
    </dgm:pt>
  </dgm:ptLst>
  <dgm:cxnLst>
    <dgm:cxn modelId="{65077C07-D066-485C-BB61-2F9B9D55E9DD}" srcId="{46D0D6EE-C425-4CEE-BD61-4CFD322F0D4F}" destId="{EE5B7D51-FC0A-498F-B0FF-7B13B74421EE}" srcOrd="0" destOrd="0" parTransId="{8D6F4B63-C5A0-4D0E-88C4-96F56E88ACBC}" sibTransId="{8CA49F26-4779-40C4-A838-704D61D0A3B8}"/>
    <dgm:cxn modelId="{D4333814-DF00-45C0-9696-DA176856D012}" type="presOf" srcId="{46D0D6EE-C425-4CEE-BD61-4CFD322F0D4F}" destId="{F3F31D9C-222D-41B3-98B5-8027018565CA}" srcOrd="0" destOrd="0" presId="urn:microsoft.com/office/officeart/2005/8/layout/pyramid2"/>
    <dgm:cxn modelId="{B28FC819-CF12-4365-B196-C4C45B4BE52C}" type="presOf" srcId="{962B6EC5-6CF0-4B91-9639-016B09299D75}" destId="{DCB94A1E-88E2-41C3-A0E2-842B575DB926}" srcOrd="0" destOrd="0" presId="urn:microsoft.com/office/officeart/2005/8/layout/pyramid2"/>
    <dgm:cxn modelId="{A04D7053-D818-4F86-9681-E00E75C214F6}" type="presOf" srcId="{A837A668-3954-4258-B660-A75C16DE2AC6}" destId="{AB09A8A2-2C61-472D-BE52-3BBA915A7E06}" srcOrd="0" destOrd="0" presId="urn:microsoft.com/office/officeart/2005/8/layout/pyramid2"/>
    <dgm:cxn modelId="{42FD5D76-B79F-43D5-B191-9B73CBB21BF4}" srcId="{46D0D6EE-C425-4CEE-BD61-4CFD322F0D4F}" destId="{962B6EC5-6CF0-4B91-9639-016B09299D75}" srcOrd="1" destOrd="0" parTransId="{0E948FDE-8618-40DC-A90F-185A84533DC2}" sibTransId="{ACEEE01C-B41E-472B-9D4A-450A3A1C1493}"/>
    <dgm:cxn modelId="{1F9B3EC7-CEE0-4B62-99C4-0E20E4FC5B3F}" type="presOf" srcId="{EE5B7D51-FC0A-498F-B0FF-7B13B74421EE}" destId="{C979F5DA-C642-4E93-9C10-FD1AD7D1DA3D}" srcOrd="0" destOrd="0" presId="urn:microsoft.com/office/officeart/2005/8/layout/pyramid2"/>
    <dgm:cxn modelId="{B96305D6-EA11-4D1C-8396-EAF29BFD75D0}" srcId="{46D0D6EE-C425-4CEE-BD61-4CFD322F0D4F}" destId="{A837A668-3954-4258-B660-A75C16DE2AC6}" srcOrd="2" destOrd="0" parTransId="{0D6B9F38-700D-4808-B88F-2FD558E6E84A}" sibTransId="{2C1B68B3-B5A4-4B9F-A452-017BA9B8CB89}"/>
    <dgm:cxn modelId="{D71C2E05-F323-4101-ADCC-57E8A3AAD5B8}" type="presParOf" srcId="{F3F31D9C-222D-41B3-98B5-8027018565CA}" destId="{F6A0C0B5-E44A-49BF-83F7-EA7BCBA6ED8C}" srcOrd="0" destOrd="0" presId="urn:microsoft.com/office/officeart/2005/8/layout/pyramid2"/>
    <dgm:cxn modelId="{07568E04-02AA-4176-B63F-40658440D781}" type="presParOf" srcId="{F3F31D9C-222D-41B3-98B5-8027018565CA}" destId="{B0666F8D-FCBC-486B-8500-69784C7A2682}" srcOrd="1" destOrd="0" presId="urn:microsoft.com/office/officeart/2005/8/layout/pyramid2"/>
    <dgm:cxn modelId="{FC0B06DE-22EE-440B-B78F-4278F5E690F8}" type="presParOf" srcId="{B0666F8D-FCBC-486B-8500-69784C7A2682}" destId="{C979F5DA-C642-4E93-9C10-FD1AD7D1DA3D}" srcOrd="0" destOrd="0" presId="urn:microsoft.com/office/officeart/2005/8/layout/pyramid2"/>
    <dgm:cxn modelId="{B04D7671-62D3-4B06-81A8-B33A11FF465C}" type="presParOf" srcId="{B0666F8D-FCBC-486B-8500-69784C7A2682}" destId="{3CB044DC-CA24-4D2C-BD78-812A8CEC69DD}" srcOrd="1" destOrd="0" presId="urn:microsoft.com/office/officeart/2005/8/layout/pyramid2"/>
    <dgm:cxn modelId="{49F3248C-FC2A-49B3-97E1-3B34FE6B0BD9}" type="presParOf" srcId="{B0666F8D-FCBC-486B-8500-69784C7A2682}" destId="{DCB94A1E-88E2-41C3-A0E2-842B575DB926}" srcOrd="2" destOrd="0" presId="urn:microsoft.com/office/officeart/2005/8/layout/pyramid2"/>
    <dgm:cxn modelId="{22454A3E-09C8-44BF-8A6E-564A0B3C100E}" type="presParOf" srcId="{B0666F8D-FCBC-486B-8500-69784C7A2682}" destId="{A3A1C571-2ED5-4AEE-9BEF-430B1F8A2F90}" srcOrd="3" destOrd="0" presId="urn:microsoft.com/office/officeart/2005/8/layout/pyramid2"/>
    <dgm:cxn modelId="{A57E947B-DABB-4803-8FA1-619874DBB336}" type="presParOf" srcId="{B0666F8D-FCBC-486B-8500-69784C7A2682}" destId="{AB09A8A2-2C61-472D-BE52-3BBA915A7E06}" srcOrd="4" destOrd="0" presId="urn:microsoft.com/office/officeart/2005/8/layout/pyramid2"/>
    <dgm:cxn modelId="{4E8D2437-35F7-4E74-9016-BFFF9C452EF7}" type="presParOf" srcId="{B0666F8D-FCBC-486B-8500-69784C7A2682}" destId="{3E5079CB-28A3-45AA-B05F-260BA58D0FF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34F25-A948-4441-8212-802AD8880952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4C87723-3E95-4764-8252-973C2760A7EF}">
      <dgm:prSet phldrT="[Text]"/>
      <dgm:spPr/>
      <dgm:t>
        <a:bodyPr/>
        <a:lstStyle/>
        <a:p>
          <a:r>
            <a:rPr lang="en-GB" dirty="0"/>
            <a:t>Thematic Analysis</a:t>
          </a:r>
        </a:p>
      </dgm:t>
    </dgm:pt>
    <dgm:pt modelId="{BCFA909E-05D6-45F0-8A6B-D4EB1D2B5E4F}" type="parTrans" cxnId="{C3B2D545-BB6E-4458-92D7-5EE08B448891}">
      <dgm:prSet/>
      <dgm:spPr/>
      <dgm:t>
        <a:bodyPr/>
        <a:lstStyle/>
        <a:p>
          <a:endParaRPr lang="en-GB"/>
        </a:p>
      </dgm:t>
    </dgm:pt>
    <dgm:pt modelId="{ECE9F3A9-805E-456D-9BA8-F8319275D25D}" type="sibTrans" cxnId="{C3B2D545-BB6E-4458-92D7-5EE08B448891}">
      <dgm:prSet/>
      <dgm:spPr/>
      <dgm:t>
        <a:bodyPr/>
        <a:lstStyle/>
        <a:p>
          <a:endParaRPr lang="en-GB"/>
        </a:p>
      </dgm:t>
    </dgm:pt>
    <dgm:pt modelId="{0F731684-B871-4DBE-A11E-C3D14EDA155F}">
      <dgm:prSet phldrT="[Text]"/>
      <dgm:spPr/>
      <dgm:t>
        <a:bodyPr/>
        <a:lstStyle/>
        <a:p>
          <a:r>
            <a:rPr lang="en-GB" dirty="0"/>
            <a:t>Learning</a:t>
          </a:r>
        </a:p>
      </dgm:t>
    </dgm:pt>
    <dgm:pt modelId="{6AE2F6A5-8643-4FAD-B784-8EBBFCE00B3C}" type="parTrans" cxnId="{62156429-2153-4A1D-B635-3F366788D301}">
      <dgm:prSet/>
      <dgm:spPr/>
      <dgm:t>
        <a:bodyPr/>
        <a:lstStyle/>
        <a:p>
          <a:endParaRPr lang="en-GB"/>
        </a:p>
      </dgm:t>
    </dgm:pt>
    <dgm:pt modelId="{6B92DB94-0545-4AA5-948D-16789FE2AED5}" type="sibTrans" cxnId="{62156429-2153-4A1D-B635-3F366788D301}">
      <dgm:prSet/>
      <dgm:spPr/>
      <dgm:t>
        <a:bodyPr/>
        <a:lstStyle/>
        <a:p>
          <a:endParaRPr lang="en-GB"/>
        </a:p>
      </dgm:t>
    </dgm:pt>
    <dgm:pt modelId="{62AA56CE-AFA4-4DAC-A4CF-EBCAC566D327}">
      <dgm:prSet phldrT="[Text]"/>
      <dgm:spPr/>
      <dgm:t>
        <a:bodyPr/>
        <a:lstStyle/>
        <a:p>
          <a:r>
            <a:rPr lang="en-GB" dirty="0"/>
            <a:t>Confidence/ Motivation</a:t>
          </a:r>
        </a:p>
      </dgm:t>
    </dgm:pt>
    <dgm:pt modelId="{AEF97AEF-B9FF-476E-9948-9A5AE4DCC710}" type="parTrans" cxnId="{4A1EADD8-A0D3-4004-97B3-CD81EA07347C}">
      <dgm:prSet/>
      <dgm:spPr/>
      <dgm:t>
        <a:bodyPr/>
        <a:lstStyle/>
        <a:p>
          <a:endParaRPr lang="en-GB"/>
        </a:p>
      </dgm:t>
    </dgm:pt>
    <dgm:pt modelId="{6848F7C0-C1CD-4D79-A75E-3909B40231C6}" type="sibTrans" cxnId="{4A1EADD8-A0D3-4004-97B3-CD81EA07347C}">
      <dgm:prSet/>
      <dgm:spPr/>
      <dgm:t>
        <a:bodyPr/>
        <a:lstStyle/>
        <a:p>
          <a:endParaRPr lang="en-GB"/>
        </a:p>
      </dgm:t>
    </dgm:pt>
    <dgm:pt modelId="{AF7289DE-FA68-47B3-88CD-CE9DD9DE2CCB}">
      <dgm:prSet phldrT="[Text]"/>
      <dgm:spPr/>
      <dgm:t>
        <a:bodyPr/>
        <a:lstStyle/>
        <a:p>
          <a:r>
            <a:rPr lang="en-GB" dirty="0"/>
            <a:t>Transfer of Learning</a:t>
          </a:r>
        </a:p>
      </dgm:t>
    </dgm:pt>
    <dgm:pt modelId="{2F8A3D93-6F53-4EC1-846E-7D6EFDA9EFCB}" type="parTrans" cxnId="{8336B07B-A095-422D-8D63-C47E17E9B54B}">
      <dgm:prSet/>
      <dgm:spPr/>
      <dgm:t>
        <a:bodyPr/>
        <a:lstStyle/>
        <a:p>
          <a:endParaRPr lang="en-GB"/>
        </a:p>
      </dgm:t>
    </dgm:pt>
    <dgm:pt modelId="{64A5582C-4DCE-4CE1-B4B0-337995D007B6}" type="sibTrans" cxnId="{8336B07B-A095-422D-8D63-C47E17E9B54B}">
      <dgm:prSet/>
      <dgm:spPr/>
      <dgm:t>
        <a:bodyPr/>
        <a:lstStyle/>
        <a:p>
          <a:endParaRPr lang="en-GB"/>
        </a:p>
      </dgm:t>
    </dgm:pt>
    <dgm:pt modelId="{C1B5860A-450F-4035-AD1F-67844F856727}">
      <dgm:prSet phldrT="[Text]"/>
      <dgm:spPr/>
      <dgm:t>
        <a:bodyPr/>
        <a:lstStyle/>
        <a:p>
          <a:r>
            <a:rPr lang="en-GB"/>
            <a:t>Support</a:t>
          </a:r>
        </a:p>
      </dgm:t>
    </dgm:pt>
    <dgm:pt modelId="{2A506844-EB6E-4F2C-95BE-D5A3969FCE22}" type="parTrans" cxnId="{7D656C1D-D7EB-4073-B6B4-1465B1F15C67}">
      <dgm:prSet/>
      <dgm:spPr/>
      <dgm:t>
        <a:bodyPr/>
        <a:lstStyle/>
        <a:p>
          <a:endParaRPr lang="en-GB"/>
        </a:p>
      </dgm:t>
    </dgm:pt>
    <dgm:pt modelId="{220DC25B-83F1-4139-B4DE-3AD3C15E36B1}" type="sibTrans" cxnId="{7D656C1D-D7EB-4073-B6B4-1465B1F15C67}">
      <dgm:prSet/>
      <dgm:spPr/>
      <dgm:t>
        <a:bodyPr/>
        <a:lstStyle/>
        <a:p>
          <a:endParaRPr lang="en-GB"/>
        </a:p>
      </dgm:t>
    </dgm:pt>
    <dgm:pt modelId="{4039380A-B595-448A-84C7-C39321F7A810}">
      <dgm:prSet/>
      <dgm:spPr/>
      <dgm:t>
        <a:bodyPr/>
        <a:lstStyle/>
        <a:p>
          <a:r>
            <a:rPr lang="en-GB"/>
            <a:t>Training Format</a:t>
          </a:r>
        </a:p>
      </dgm:t>
    </dgm:pt>
    <dgm:pt modelId="{F89E4930-FF1A-4381-9E72-F7BE3F7F1655}" type="parTrans" cxnId="{F1376167-93B8-4979-8DCD-04E3841A8621}">
      <dgm:prSet/>
      <dgm:spPr/>
      <dgm:t>
        <a:bodyPr/>
        <a:lstStyle/>
        <a:p>
          <a:endParaRPr lang="en-GB"/>
        </a:p>
      </dgm:t>
    </dgm:pt>
    <dgm:pt modelId="{4A57BF0E-0029-4FC2-B639-299BCC56C61F}" type="sibTrans" cxnId="{F1376167-93B8-4979-8DCD-04E3841A8621}">
      <dgm:prSet/>
      <dgm:spPr/>
      <dgm:t>
        <a:bodyPr/>
        <a:lstStyle/>
        <a:p>
          <a:endParaRPr lang="en-GB"/>
        </a:p>
      </dgm:t>
    </dgm:pt>
    <dgm:pt modelId="{96B57143-76B3-4465-8763-39B487B06F96}" type="pres">
      <dgm:prSet presAssocID="{71134F25-A948-4441-8212-802AD888095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E3FD92-8633-4395-888A-56C760CE295A}" type="pres">
      <dgm:prSet presAssocID="{E4C87723-3E95-4764-8252-973C2760A7EF}" presName="centerShape" presStyleLbl="node0" presStyleIdx="0" presStyleCnt="1"/>
      <dgm:spPr/>
    </dgm:pt>
    <dgm:pt modelId="{8F3857FA-9296-44E9-9F24-12CC8333BA2F}" type="pres">
      <dgm:prSet presAssocID="{6AE2F6A5-8643-4FAD-B784-8EBBFCE00B3C}" presName="Name9" presStyleLbl="parChTrans1D2" presStyleIdx="0" presStyleCnt="5"/>
      <dgm:spPr/>
    </dgm:pt>
    <dgm:pt modelId="{9FFA9AE7-F60D-4652-A84F-5B567E92286D}" type="pres">
      <dgm:prSet presAssocID="{6AE2F6A5-8643-4FAD-B784-8EBBFCE00B3C}" presName="connTx" presStyleLbl="parChTrans1D2" presStyleIdx="0" presStyleCnt="5"/>
      <dgm:spPr/>
    </dgm:pt>
    <dgm:pt modelId="{62035D1C-7DB4-435C-9A39-CCFCAD8898F4}" type="pres">
      <dgm:prSet presAssocID="{0F731684-B871-4DBE-A11E-C3D14EDA155F}" presName="node" presStyleLbl="node1" presStyleIdx="0" presStyleCnt="5">
        <dgm:presLayoutVars>
          <dgm:bulletEnabled val="1"/>
        </dgm:presLayoutVars>
      </dgm:prSet>
      <dgm:spPr/>
    </dgm:pt>
    <dgm:pt modelId="{C09B7E82-933D-4DFE-84E4-58109EC31323}" type="pres">
      <dgm:prSet presAssocID="{AEF97AEF-B9FF-476E-9948-9A5AE4DCC710}" presName="Name9" presStyleLbl="parChTrans1D2" presStyleIdx="1" presStyleCnt="5"/>
      <dgm:spPr/>
    </dgm:pt>
    <dgm:pt modelId="{E426C819-E3FD-4CDA-A329-3698D6613405}" type="pres">
      <dgm:prSet presAssocID="{AEF97AEF-B9FF-476E-9948-9A5AE4DCC710}" presName="connTx" presStyleLbl="parChTrans1D2" presStyleIdx="1" presStyleCnt="5"/>
      <dgm:spPr/>
    </dgm:pt>
    <dgm:pt modelId="{316A113F-6E90-4A8B-A964-C3531730F2F1}" type="pres">
      <dgm:prSet presAssocID="{62AA56CE-AFA4-4DAC-A4CF-EBCAC566D327}" presName="node" presStyleLbl="node1" presStyleIdx="1" presStyleCnt="5">
        <dgm:presLayoutVars>
          <dgm:bulletEnabled val="1"/>
        </dgm:presLayoutVars>
      </dgm:prSet>
      <dgm:spPr/>
    </dgm:pt>
    <dgm:pt modelId="{7A2C38D8-F1B9-4FC1-A12B-23EB39FA46C6}" type="pres">
      <dgm:prSet presAssocID="{2F8A3D93-6F53-4EC1-846E-7D6EFDA9EFCB}" presName="Name9" presStyleLbl="parChTrans1D2" presStyleIdx="2" presStyleCnt="5"/>
      <dgm:spPr/>
    </dgm:pt>
    <dgm:pt modelId="{41D10BE7-BCDA-4678-BADF-B4572355401E}" type="pres">
      <dgm:prSet presAssocID="{2F8A3D93-6F53-4EC1-846E-7D6EFDA9EFCB}" presName="connTx" presStyleLbl="parChTrans1D2" presStyleIdx="2" presStyleCnt="5"/>
      <dgm:spPr/>
    </dgm:pt>
    <dgm:pt modelId="{9F1196D1-FAB0-4EA9-94C5-8D33458255FF}" type="pres">
      <dgm:prSet presAssocID="{AF7289DE-FA68-47B3-88CD-CE9DD9DE2CCB}" presName="node" presStyleLbl="node1" presStyleIdx="2" presStyleCnt="5">
        <dgm:presLayoutVars>
          <dgm:bulletEnabled val="1"/>
        </dgm:presLayoutVars>
      </dgm:prSet>
      <dgm:spPr/>
    </dgm:pt>
    <dgm:pt modelId="{749EFC51-D6B7-4230-A3A1-069968D74169}" type="pres">
      <dgm:prSet presAssocID="{2A506844-EB6E-4F2C-95BE-D5A3969FCE22}" presName="Name9" presStyleLbl="parChTrans1D2" presStyleIdx="3" presStyleCnt="5"/>
      <dgm:spPr/>
    </dgm:pt>
    <dgm:pt modelId="{FF37B241-B8D5-49FB-99B2-93D207CF67BE}" type="pres">
      <dgm:prSet presAssocID="{2A506844-EB6E-4F2C-95BE-D5A3969FCE22}" presName="connTx" presStyleLbl="parChTrans1D2" presStyleIdx="3" presStyleCnt="5"/>
      <dgm:spPr/>
    </dgm:pt>
    <dgm:pt modelId="{6DD8871F-ED23-4896-A6B4-72BBE7C44491}" type="pres">
      <dgm:prSet presAssocID="{C1B5860A-450F-4035-AD1F-67844F856727}" presName="node" presStyleLbl="node1" presStyleIdx="3" presStyleCnt="5">
        <dgm:presLayoutVars>
          <dgm:bulletEnabled val="1"/>
        </dgm:presLayoutVars>
      </dgm:prSet>
      <dgm:spPr/>
    </dgm:pt>
    <dgm:pt modelId="{AD039C9B-36F1-4E0C-B17F-92D0A06A72DC}" type="pres">
      <dgm:prSet presAssocID="{F89E4930-FF1A-4381-9E72-F7BE3F7F1655}" presName="Name9" presStyleLbl="parChTrans1D2" presStyleIdx="4" presStyleCnt="5"/>
      <dgm:spPr/>
    </dgm:pt>
    <dgm:pt modelId="{BF72ED6F-9D6B-4749-999B-A96021A6AE2B}" type="pres">
      <dgm:prSet presAssocID="{F89E4930-FF1A-4381-9E72-F7BE3F7F1655}" presName="connTx" presStyleLbl="parChTrans1D2" presStyleIdx="4" presStyleCnt="5"/>
      <dgm:spPr/>
    </dgm:pt>
    <dgm:pt modelId="{FCC6E8F5-65D0-4DFF-9DB7-BFDC8FC24DBF}" type="pres">
      <dgm:prSet presAssocID="{4039380A-B595-448A-84C7-C39321F7A810}" presName="node" presStyleLbl="node1" presStyleIdx="4" presStyleCnt="5">
        <dgm:presLayoutVars>
          <dgm:bulletEnabled val="1"/>
        </dgm:presLayoutVars>
      </dgm:prSet>
      <dgm:spPr/>
    </dgm:pt>
  </dgm:ptLst>
  <dgm:cxnLst>
    <dgm:cxn modelId="{0E4F7A08-441B-4CD4-B3CB-A5FDB1EB0682}" type="presOf" srcId="{AEF97AEF-B9FF-476E-9948-9A5AE4DCC710}" destId="{C09B7E82-933D-4DFE-84E4-58109EC31323}" srcOrd="0" destOrd="0" presId="urn:microsoft.com/office/officeart/2005/8/layout/radial1"/>
    <dgm:cxn modelId="{50BEFA0A-EB0F-4FED-9D12-A278F3D4C8FF}" type="presOf" srcId="{F89E4930-FF1A-4381-9E72-F7BE3F7F1655}" destId="{BF72ED6F-9D6B-4749-999B-A96021A6AE2B}" srcOrd="1" destOrd="0" presId="urn:microsoft.com/office/officeart/2005/8/layout/radial1"/>
    <dgm:cxn modelId="{7D656C1D-D7EB-4073-B6B4-1465B1F15C67}" srcId="{E4C87723-3E95-4764-8252-973C2760A7EF}" destId="{C1B5860A-450F-4035-AD1F-67844F856727}" srcOrd="3" destOrd="0" parTransId="{2A506844-EB6E-4F2C-95BE-D5A3969FCE22}" sibTransId="{220DC25B-83F1-4139-B4DE-3AD3C15E36B1}"/>
    <dgm:cxn modelId="{FF7A7F1E-8D04-4567-A1A2-3BBC0C99BF77}" type="presOf" srcId="{2A506844-EB6E-4F2C-95BE-D5A3969FCE22}" destId="{FF37B241-B8D5-49FB-99B2-93D207CF67BE}" srcOrd="1" destOrd="0" presId="urn:microsoft.com/office/officeart/2005/8/layout/radial1"/>
    <dgm:cxn modelId="{29748325-2CDE-48F4-9099-BAB36DE4B998}" type="presOf" srcId="{2A506844-EB6E-4F2C-95BE-D5A3969FCE22}" destId="{749EFC51-D6B7-4230-A3A1-069968D74169}" srcOrd="0" destOrd="0" presId="urn:microsoft.com/office/officeart/2005/8/layout/radial1"/>
    <dgm:cxn modelId="{62156429-2153-4A1D-B635-3F366788D301}" srcId="{E4C87723-3E95-4764-8252-973C2760A7EF}" destId="{0F731684-B871-4DBE-A11E-C3D14EDA155F}" srcOrd="0" destOrd="0" parTransId="{6AE2F6A5-8643-4FAD-B784-8EBBFCE00B3C}" sibTransId="{6B92DB94-0545-4AA5-948D-16789FE2AED5}"/>
    <dgm:cxn modelId="{6FB9B92C-D2AD-4C66-94C4-66BD31D8F4E4}" type="presOf" srcId="{4039380A-B595-448A-84C7-C39321F7A810}" destId="{FCC6E8F5-65D0-4DFF-9DB7-BFDC8FC24DBF}" srcOrd="0" destOrd="0" presId="urn:microsoft.com/office/officeart/2005/8/layout/radial1"/>
    <dgm:cxn modelId="{0CAB4335-A34B-4604-89F0-43FA1CF4C005}" type="presOf" srcId="{AEF97AEF-B9FF-476E-9948-9A5AE4DCC710}" destId="{E426C819-E3FD-4CDA-A329-3698D6613405}" srcOrd="1" destOrd="0" presId="urn:microsoft.com/office/officeart/2005/8/layout/radial1"/>
    <dgm:cxn modelId="{44E72364-BC21-479B-BEDA-440DA731D830}" type="presOf" srcId="{2F8A3D93-6F53-4EC1-846E-7D6EFDA9EFCB}" destId="{41D10BE7-BCDA-4678-BADF-B4572355401E}" srcOrd="1" destOrd="0" presId="urn:microsoft.com/office/officeart/2005/8/layout/radial1"/>
    <dgm:cxn modelId="{C3B2D545-BB6E-4458-92D7-5EE08B448891}" srcId="{71134F25-A948-4441-8212-802AD8880952}" destId="{E4C87723-3E95-4764-8252-973C2760A7EF}" srcOrd="0" destOrd="0" parTransId="{BCFA909E-05D6-45F0-8A6B-D4EB1D2B5E4F}" sibTransId="{ECE9F3A9-805E-456D-9BA8-F8319275D25D}"/>
    <dgm:cxn modelId="{326B0366-E179-44C2-A150-29C542DDFB17}" type="presOf" srcId="{2F8A3D93-6F53-4EC1-846E-7D6EFDA9EFCB}" destId="{7A2C38D8-F1B9-4FC1-A12B-23EB39FA46C6}" srcOrd="0" destOrd="0" presId="urn:microsoft.com/office/officeart/2005/8/layout/radial1"/>
    <dgm:cxn modelId="{F1376167-93B8-4979-8DCD-04E3841A8621}" srcId="{E4C87723-3E95-4764-8252-973C2760A7EF}" destId="{4039380A-B595-448A-84C7-C39321F7A810}" srcOrd="4" destOrd="0" parTransId="{F89E4930-FF1A-4381-9E72-F7BE3F7F1655}" sibTransId="{4A57BF0E-0029-4FC2-B639-299BCC56C61F}"/>
    <dgm:cxn modelId="{73D58073-3401-4241-BC4A-5D6DEE404E8D}" type="presOf" srcId="{F89E4930-FF1A-4381-9E72-F7BE3F7F1655}" destId="{AD039C9B-36F1-4E0C-B17F-92D0A06A72DC}" srcOrd="0" destOrd="0" presId="urn:microsoft.com/office/officeart/2005/8/layout/radial1"/>
    <dgm:cxn modelId="{8336B07B-A095-422D-8D63-C47E17E9B54B}" srcId="{E4C87723-3E95-4764-8252-973C2760A7EF}" destId="{AF7289DE-FA68-47B3-88CD-CE9DD9DE2CCB}" srcOrd="2" destOrd="0" parTransId="{2F8A3D93-6F53-4EC1-846E-7D6EFDA9EFCB}" sibTransId="{64A5582C-4DCE-4CE1-B4B0-337995D007B6}"/>
    <dgm:cxn modelId="{4A62C09F-58E7-438C-B6DA-B694E2D5F739}" type="presOf" srcId="{6AE2F6A5-8643-4FAD-B784-8EBBFCE00B3C}" destId="{8F3857FA-9296-44E9-9F24-12CC8333BA2F}" srcOrd="0" destOrd="0" presId="urn:microsoft.com/office/officeart/2005/8/layout/radial1"/>
    <dgm:cxn modelId="{D60142A4-7171-4E63-9687-D93C2CCEE053}" type="presOf" srcId="{C1B5860A-450F-4035-AD1F-67844F856727}" destId="{6DD8871F-ED23-4896-A6B4-72BBE7C44491}" srcOrd="0" destOrd="0" presId="urn:microsoft.com/office/officeart/2005/8/layout/radial1"/>
    <dgm:cxn modelId="{3B34D8A5-221B-4BC1-A5E7-313244899F79}" type="presOf" srcId="{AF7289DE-FA68-47B3-88CD-CE9DD9DE2CCB}" destId="{9F1196D1-FAB0-4EA9-94C5-8D33458255FF}" srcOrd="0" destOrd="0" presId="urn:microsoft.com/office/officeart/2005/8/layout/radial1"/>
    <dgm:cxn modelId="{A3D878B3-B668-464A-8527-A2668BE3F3EE}" type="presOf" srcId="{0F731684-B871-4DBE-A11E-C3D14EDA155F}" destId="{62035D1C-7DB4-435C-9A39-CCFCAD8898F4}" srcOrd="0" destOrd="0" presId="urn:microsoft.com/office/officeart/2005/8/layout/radial1"/>
    <dgm:cxn modelId="{E72F16BB-71C8-4E9B-B5F5-9EBA2AD0E922}" type="presOf" srcId="{71134F25-A948-4441-8212-802AD8880952}" destId="{96B57143-76B3-4465-8763-39B487B06F96}" srcOrd="0" destOrd="0" presId="urn:microsoft.com/office/officeart/2005/8/layout/radial1"/>
    <dgm:cxn modelId="{E7F64EC0-742F-44FD-9B6A-D04483184BC4}" type="presOf" srcId="{62AA56CE-AFA4-4DAC-A4CF-EBCAC566D327}" destId="{316A113F-6E90-4A8B-A964-C3531730F2F1}" srcOrd="0" destOrd="0" presId="urn:microsoft.com/office/officeart/2005/8/layout/radial1"/>
    <dgm:cxn modelId="{00E668C7-7FA7-4294-B977-16C9C765BCDE}" type="presOf" srcId="{6AE2F6A5-8643-4FAD-B784-8EBBFCE00B3C}" destId="{9FFA9AE7-F60D-4652-A84F-5B567E92286D}" srcOrd="1" destOrd="0" presId="urn:microsoft.com/office/officeart/2005/8/layout/radial1"/>
    <dgm:cxn modelId="{4A1EADD8-A0D3-4004-97B3-CD81EA07347C}" srcId="{E4C87723-3E95-4764-8252-973C2760A7EF}" destId="{62AA56CE-AFA4-4DAC-A4CF-EBCAC566D327}" srcOrd="1" destOrd="0" parTransId="{AEF97AEF-B9FF-476E-9948-9A5AE4DCC710}" sibTransId="{6848F7C0-C1CD-4D79-A75E-3909B40231C6}"/>
    <dgm:cxn modelId="{F8BF72F2-5298-4958-BA25-234C5CF6C102}" type="presOf" srcId="{E4C87723-3E95-4764-8252-973C2760A7EF}" destId="{1BE3FD92-8633-4395-888A-56C760CE295A}" srcOrd="0" destOrd="0" presId="urn:microsoft.com/office/officeart/2005/8/layout/radial1"/>
    <dgm:cxn modelId="{DAEF3789-B316-4471-A28C-81B3A9A66466}" type="presParOf" srcId="{96B57143-76B3-4465-8763-39B487B06F96}" destId="{1BE3FD92-8633-4395-888A-56C760CE295A}" srcOrd="0" destOrd="0" presId="urn:microsoft.com/office/officeart/2005/8/layout/radial1"/>
    <dgm:cxn modelId="{9E734063-8752-49D6-8BB8-91CDF8C9606A}" type="presParOf" srcId="{96B57143-76B3-4465-8763-39B487B06F96}" destId="{8F3857FA-9296-44E9-9F24-12CC8333BA2F}" srcOrd="1" destOrd="0" presId="urn:microsoft.com/office/officeart/2005/8/layout/radial1"/>
    <dgm:cxn modelId="{F915F004-55BE-4D43-BBD0-8F3F1288B7AD}" type="presParOf" srcId="{8F3857FA-9296-44E9-9F24-12CC8333BA2F}" destId="{9FFA9AE7-F60D-4652-A84F-5B567E92286D}" srcOrd="0" destOrd="0" presId="urn:microsoft.com/office/officeart/2005/8/layout/radial1"/>
    <dgm:cxn modelId="{EBF88C99-0D8A-44E1-898C-1F37B4878D3C}" type="presParOf" srcId="{96B57143-76B3-4465-8763-39B487B06F96}" destId="{62035D1C-7DB4-435C-9A39-CCFCAD8898F4}" srcOrd="2" destOrd="0" presId="urn:microsoft.com/office/officeart/2005/8/layout/radial1"/>
    <dgm:cxn modelId="{BD58E71E-29E7-4ABC-AFF5-65F0478F0B7B}" type="presParOf" srcId="{96B57143-76B3-4465-8763-39B487B06F96}" destId="{C09B7E82-933D-4DFE-84E4-58109EC31323}" srcOrd="3" destOrd="0" presId="urn:microsoft.com/office/officeart/2005/8/layout/radial1"/>
    <dgm:cxn modelId="{4445A456-DF30-4711-BA1C-448E9ABF28DD}" type="presParOf" srcId="{C09B7E82-933D-4DFE-84E4-58109EC31323}" destId="{E426C819-E3FD-4CDA-A329-3698D6613405}" srcOrd="0" destOrd="0" presId="urn:microsoft.com/office/officeart/2005/8/layout/radial1"/>
    <dgm:cxn modelId="{E42BB5AE-ECFE-45EE-B32D-1D4C0086012C}" type="presParOf" srcId="{96B57143-76B3-4465-8763-39B487B06F96}" destId="{316A113F-6E90-4A8B-A964-C3531730F2F1}" srcOrd="4" destOrd="0" presId="urn:microsoft.com/office/officeart/2005/8/layout/radial1"/>
    <dgm:cxn modelId="{C3A47EEE-0429-4389-81C6-F478A1EC71EA}" type="presParOf" srcId="{96B57143-76B3-4465-8763-39B487B06F96}" destId="{7A2C38D8-F1B9-4FC1-A12B-23EB39FA46C6}" srcOrd="5" destOrd="0" presId="urn:microsoft.com/office/officeart/2005/8/layout/radial1"/>
    <dgm:cxn modelId="{0A2E2457-F2C8-476E-8000-D8DCC2E2308B}" type="presParOf" srcId="{7A2C38D8-F1B9-4FC1-A12B-23EB39FA46C6}" destId="{41D10BE7-BCDA-4678-BADF-B4572355401E}" srcOrd="0" destOrd="0" presId="urn:microsoft.com/office/officeart/2005/8/layout/radial1"/>
    <dgm:cxn modelId="{E05B6786-FCAD-49CF-963B-3D857CBBABC2}" type="presParOf" srcId="{96B57143-76B3-4465-8763-39B487B06F96}" destId="{9F1196D1-FAB0-4EA9-94C5-8D33458255FF}" srcOrd="6" destOrd="0" presId="urn:microsoft.com/office/officeart/2005/8/layout/radial1"/>
    <dgm:cxn modelId="{D29B4BB1-392B-4F45-9CAB-EF01E4D26C0E}" type="presParOf" srcId="{96B57143-76B3-4465-8763-39B487B06F96}" destId="{749EFC51-D6B7-4230-A3A1-069968D74169}" srcOrd="7" destOrd="0" presId="urn:microsoft.com/office/officeart/2005/8/layout/radial1"/>
    <dgm:cxn modelId="{C4EB46A8-CCF5-4E45-BB14-7580D2E010E7}" type="presParOf" srcId="{749EFC51-D6B7-4230-A3A1-069968D74169}" destId="{FF37B241-B8D5-49FB-99B2-93D207CF67BE}" srcOrd="0" destOrd="0" presId="urn:microsoft.com/office/officeart/2005/8/layout/radial1"/>
    <dgm:cxn modelId="{9F6E6494-9444-4F35-BFC7-3A2A9BFFA441}" type="presParOf" srcId="{96B57143-76B3-4465-8763-39B487B06F96}" destId="{6DD8871F-ED23-4896-A6B4-72BBE7C44491}" srcOrd="8" destOrd="0" presId="urn:microsoft.com/office/officeart/2005/8/layout/radial1"/>
    <dgm:cxn modelId="{3E7EDAE6-F6C3-419F-BEA9-297269A9C088}" type="presParOf" srcId="{96B57143-76B3-4465-8763-39B487B06F96}" destId="{AD039C9B-36F1-4E0C-B17F-92D0A06A72DC}" srcOrd="9" destOrd="0" presId="urn:microsoft.com/office/officeart/2005/8/layout/radial1"/>
    <dgm:cxn modelId="{3532688F-4162-4C17-B028-C5F82021B22A}" type="presParOf" srcId="{AD039C9B-36F1-4E0C-B17F-92D0A06A72DC}" destId="{BF72ED6F-9D6B-4749-999B-A96021A6AE2B}" srcOrd="0" destOrd="0" presId="urn:microsoft.com/office/officeart/2005/8/layout/radial1"/>
    <dgm:cxn modelId="{C21CBE58-660D-4CC6-A160-D2AF55D38672}" type="presParOf" srcId="{96B57143-76B3-4465-8763-39B487B06F96}" destId="{FCC6E8F5-65D0-4DFF-9DB7-BFDC8FC24DB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0C0B5-E44A-49BF-83F7-EA7BCBA6ED8C}">
      <dsp:nvSpPr>
        <dsp:cNvPr id="0" name=""/>
        <dsp:cNvSpPr/>
      </dsp:nvSpPr>
      <dsp:spPr>
        <a:xfrm>
          <a:off x="870562" y="0"/>
          <a:ext cx="5418667" cy="541866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79F5DA-C642-4E93-9C10-FD1AD7D1DA3D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PERSONAL GROWTH: Reward and recognition, supervision, self-care, CPD</a:t>
          </a:r>
        </a:p>
      </dsp:txBody>
      <dsp:txXfrm>
        <a:off x="3720215" y="607393"/>
        <a:ext cx="3396901" cy="1157468"/>
      </dsp:txXfrm>
    </dsp:sp>
    <dsp:sp modelId="{DCB94A1E-88E2-41C3-A0E2-842B575DB926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RELATIONSHIPS: Effective leadership, collegiality, communication</a:t>
          </a:r>
        </a:p>
      </dsp:txBody>
      <dsp:txXfrm>
        <a:off x="3720215" y="2050430"/>
        <a:ext cx="3396901" cy="1157468"/>
      </dsp:txXfrm>
    </dsp:sp>
    <dsp:sp modelId="{AB09A8A2-2C61-472D-BE52-3BBA915A7E06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BASIC NEEDS: Environmental adaptations, workload, work-life balance</a:t>
          </a:r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3FD92-8633-4395-888A-56C760CE295A}">
      <dsp:nvSpPr>
        <dsp:cNvPr id="0" name=""/>
        <dsp:cNvSpPr/>
      </dsp:nvSpPr>
      <dsp:spPr>
        <a:xfrm>
          <a:off x="3322367" y="1872080"/>
          <a:ext cx="1436273" cy="1436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Thematic Analysis</a:t>
          </a:r>
        </a:p>
      </dsp:txBody>
      <dsp:txXfrm>
        <a:off x="3532704" y="2082417"/>
        <a:ext cx="1015599" cy="1015599"/>
      </dsp:txXfrm>
    </dsp:sp>
    <dsp:sp modelId="{8F3857FA-9296-44E9-9F24-12CC8333BA2F}">
      <dsp:nvSpPr>
        <dsp:cNvPr id="0" name=""/>
        <dsp:cNvSpPr/>
      </dsp:nvSpPr>
      <dsp:spPr>
        <a:xfrm rot="16200000">
          <a:off x="3824068" y="1639649"/>
          <a:ext cx="43287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32871" y="15996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29682" y="1644823"/>
        <a:ext cx="21643" cy="21643"/>
      </dsp:txXfrm>
    </dsp:sp>
    <dsp:sp modelId="{62035D1C-7DB4-435C-9A39-CCFCAD8898F4}">
      <dsp:nvSpPr>
        <dsp:cNvPr id="0" name=""/>
        <dsp:cNvSpPr/>
      </dsp:nvSpPr>
      <dsp:spPr>
        <a:xfrm>
          <a:off x="3322367" y="2936"/>
          <a:ext cx="1436273" cy="1436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Learning</a:t>
          </a:r>
        </a:p>
      </dsp:txBody>
      <dsp:txXfrm>
        <a:off x="3532704" y="213273"/>
        <a:ext cx="1015599" cy="1015599"/>
      </dsp:txXfrm>
    </dsp:sp>
    <dsp:sp modelId="{C09B7E82-933D-4DFE-84E4-58109EC31323}">
      <dsp:nvSpPr>
        <dsp:cNvPr id="0" name=""/>
        <dsp:cNvSpPr/>
      </dsp:nvSpPr>
      <dsp:spPr>
        <a:xfrm rot="20520000">
          <a:off x="4712899" y="2285422"/>
          <a:ext cx="43287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32871" y="15996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18513" y="2290596"/>
        <a:ext cx="21643" cy="21643"/>
      </dsp:txXfrm>
    </dsp:sp>
    <dsp:sp modelId="{316A113F-6E90-4A8B-A964-C3531730F2F1}">
      <dsp:nvSpPr>
        <dsp:cNvPr id="0" name=""/>
        <dsp:cNvSpPr/>
      </dsp:nvSpPr>
      <dsp:spPr>
        <a:xfrm>
          <a:off x="5100030" y="1294483"/>
          <a:ext cx="1436273" cy="1436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Confidence/ Motivation</a:t>
          </a:r>
        </a:p>
      </dsp:txBody>
      <dsp:txXfrm>
        <a:off x="5310367" y="1504820"/>
        <a:ext cx="1015599" cy="1015599"/>
      </dsp:txXfrm>
    </dsp:sp>
    <dsp:sp modelId="{7A2C38D8-F1B9-4FC1-A12B-23EB39FA46C6}">
      <dsp:nvSpPr>
        <dsp:cNvPr id="0" name=""/>
        <dsp:cNvSpPr/>
      </dsp:nvSpPr>
      <dsp:spPr>
        <a:xfrm rot="3240000">
          <a:off x="4373396" y="3330306"/>
          <a:ext cx="43287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32871" y="15996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79010" y="3335480"/>
        <a:ext cx="21643" cy="21643"/>
      </dsp:txXfrm>
    </dsp:sp>
    <dsp:sp modelId="{9F1196D1-FAB0-4EA9-94C5-8D33458255FF}">
      <dsp:nvSpPr>
        <dsp:cNvPr id="0" name=""/>
        <dsp:cNvSpPr/>
      </dsp:nvSpPr>
      <dsp:spPr>
        <a:xfrm>
          <a:off x="4421023" y="3384250"/>
          <a:ext cx="1436273" cy="1436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Transfer of Learning</a:t>
          </a:r>
        </a:p>
      </dsp:txBody>
      <dsp:txXfrm>
        <a:off x="4631360" y="3594587"/>
        <a:ext cx="1015599" cy="1015599"/>
      </dsp:txXfrm>
    </dsp:sp>
    <dsp:sp modelId="{749EFC51-D6B7-4230-A3A1-069968D74169}">
      <dsp:nvSpPr>
        <dsp:cNvPr id="0" name=""/>
        <dsp:cNvSpPr/>
      </dsp:nvSpPr>
      <dsp:spPr>
        <a:xfrm rot="7560000">
          <a:off x="3274740" y="3330306"/>
          <a:ext cx="43287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32871" y="15996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480354" y="3335480"/>
        <a:ext cx="21643" cy="21643"/>
      </dsp:txXfrm>
    </dsp:sp>
    <dsp:sp modelId="{6DD8871F-ED23-4896-A6B4-72BBE7C44491}">
      <dsp:nvSpPr>
        <dsp:cNvPr id="0" name=""/>
        <dsp:cNvSpPr/>
      </dsp:nvSpPr>
      <dsp:spPr>
        <a:xfrm>
          <a:off x="2223712" y="3384250"/>
          <a:ext cx="1436273" cy="1436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Support</a:t>
          </a:r>
        </a:p>
      </dsp:txBody>
      <dsp:txXfrm>
        <a:off x="2434049" y="3594587"/>
        <a:ext cx="1015599" cy="1015599"/>
      </dsp:txXfrm>
    </dsp:sp>
    <dsp:sp modelId="{AD039C9B-36F1-4E0C-B17F-92D0A06A72DC}">
      <dsp:nvSpPr>
        <dsp:cNvPr id="0" name=""/>
        <dsp:cNvSpPr/>
      </dsp:nvSpPr>
      <dsp:spPr>
        <a:xfrm rot="11880000">
          <a:off x="2935237" y="2285422"/>
          <a:ext cx="43287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32871" y="15996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140851" y="2290596"/>
        <a:ext cx="21643" cy="21643"/>
      </dsp:txXfrm>
    </dsp:sp>
    <dsp:sp modelId="{FCC6E8F5-65D0-4DFF-9DB7-BFDC8FC24DBF}">
      <dsp:nvSpPr>
        <dsp:cNvPr id="0" name=""/>
        <dsp:cNvSpPr/>
      </dsp:nvSpPr>
      <dsp:spPr>
        <a:xfrm>
          <a:off x="1544705" y="1294483"/>
          <a:ext cx="1436273" cy="1436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Training Format</a:t>
          </a:r>
        </a:p>
      </dsp:txBody>
      <dsp:txXfrm>
        <a:off x="1755042" y="1504820"/>
        <a:ext cx="1015599" cy="101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0D0A0-1DFA-4543-AAAD-2FE155BB75BD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7EE51-E100-40DA-8C47-9320F2E8C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90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2FC2E-946F-45A2-A552-7A68B903BC10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AD970-7499-4CD5-ACB5-74D0294AE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4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D970-7499-4CD5-ACB5-74D0294AEE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9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2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7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05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9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45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9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3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573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22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66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72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69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82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6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2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4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9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38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5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8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D970-7499-4CD5-ACB5-74D0294AEE9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45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7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8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76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7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59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6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5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16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8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7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9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188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1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89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63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9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26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42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52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748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9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87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88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81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6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3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2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6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4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D02F-B570-4550-AA6A-1AFA3976581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F5D374-3FFC-4000-865F-119535A7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3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svg"/><Relationship Id="rId1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dietistaroma.com/2011/09/28/menu-per-una-cena-o-un-pranzo-wellnes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61C1-EC26-4871-A735-E0747CB4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20" y="1357086"/>
            <a:ext cx="8550159" cy="7662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Evaluation of the EPS School Staff Wellbeing Project</a:t>
            </a:r>
            <a:br>
              <a:rPr lang="en-GB" sz="4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73B6C-511F-4417-A5BA-3A74EF9C6D4B}"/>
              </a:ext>
            </a:extLst>
          </p:cNvPr>
          <p:cNvSpPr txBox="1"/>
          <p:nvPr/>
        </p:nvSpPr>
        <p:spPr>
          <a:xfrm>
            <a:off x="4642997" y="563444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Educational Psychology Service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34AF93-6140-443D-99B1-E628A37A5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6" y="169912"/>
            <a:ext cx="4302606" cy="1187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4B384C-A6B7-4D07-8E8C-D26209B5F347}"/>
              </a:ext>
            </a:extLst>
          </p:cNvPr>
          <p:cNvSpPr txBox="1"/>
          <p:nvPr/>
        </p:nvSpPr>
        <p:spPr>
          <a:xfrm>
            <a:off x="1160820" y="5673459"/>
            <a:ext cx="921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Dr Sarah Finnegan and Dr Carol Strahan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F286ACB-7A56-4F90-8037-73616BDDC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7" y="2681034"/>
            <a:ext cx="4446284" cy="27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6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95" y="303538"/>
            <a:ext cx="5582905" cy="647718"/>
          </a:xfrm>
        </p:spPr>
        <p:txBody>
          <a:bodyPr/>
          <a:lstStyle/>
          <a:p>
            <a:r>
              <a:rPr lang="en-GB" dirty="0"/>
              <a:t>Webinar 1: School Culture </a:t>
            </a:r>
          </a:p>
        </p:txBody>
      </p:sp>
      <p:pic>
        <p:nvPicPr>
          <p:cNvPr id="4098" name="Picture 2" descr="Beware culture eats strategy for breakfast | NICV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8" y="2171217"/>
            <a:ext cx="3452262" cy="30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BDF88E0-7A5F-4BE2-B4FA-6FAE1C775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764E90-1783-44CA-8F85-2C4A47AC67D7}"/>
              </a:ext>
            </a:extLst>
          </p:cNvPr>
          <p:cNvSpPr txBox="1">
            <a:spLocks/>
          </p:cNvSpPr>
          <p:nvPr/>
        </p:nvSpPr>
        <p:spPr>
          <a:xfrm>
            <a:off x="5017587" y="1227177"/>
            <a:ext cx="3025744" cy="22018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b="1" kern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 Environment of:</a:t>
            </a:r>
          </a:p>
          <a:p>
            <a:pPr>
              <a:lnSpc>
                <a:spcPct val="150000"/>
              </a:lnSpc>
            </a:pPr>
            <a:r>
              <a:rPr lang="en-GB" kern="1400" dirty="0">
                <a:ea typeface="Times New Roman" panose="02020603050405020304" pitchFamily="18" charset="0"/>
                <a:cs typeface="Calibri" panose="020F0502020204030204" pitchFamily="34" charset="0"/>
              </a:rPr>
              <a:t>Trust</a:t>
            </a:r>
          </a:p>
          <a:p>
            <a:pPr>
              <a:lnSpc>
                <a:spcPct val="150000"/>
              </a:lnSpc>
            </a:pPr>
            <a:r>
              <a:rPr lang="en-GB" kern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Safety</a:t>
            </a:r>
          </a:p>
          <a:p>
            <a:pPr>
              <a:lnSpc>
                <a:spcPct val="150000"/>
              </a:lnSpc>
            </a:pPr>
            <a:r>
              <a:rPr lang="en-GB" kern="1400" dirty="0">
                <a:ea typeface="Times New Roman" panose="02020603050405020304" pitchFamily="18" charset="0"/>
                <a:cs typeface="Calibri" panose="020F0502020204030204" pitchFamily="34" charset="0"/>
              </a:rPr>
              <a:t>Vulnerability</a:t>
            </a:r>
            <a:endParaRPr lang="en-GB" kern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9F7346-9081-44C5-A70B-2EEB06F34A60}"/>
              </a:ext>
            </a:extLst>
          </p:cNvPr>
          <p:cNvSpPr txBox="1">
            <a:spLocks/>
          </p:cNvSpPr>
          <p:nvPr/>
        </p:nvSpPr>
        <p:spPr>
          <a:xfrm>
            <a:off x="5017587" y="3744355"/>
            <a:ext cx="4559642" cy="22018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b="1" kern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Build a sense of collective efficacy:</a:t>
            </a:r>
          </a:p>
          <a:p>
            <a:pPr>
              <a:lnSpc>
                <a:spcPct val="150000"/>
              </a:lnSpc>
            </a:pPr>
            <a:r>
              <a:rPr lang="en-GB" kern="1400" dirty="0">
                <a:ea typeface="Times New Roman" panose="02020603050405020304" pitchFamily="18" charset="0"/>
                <a:cs typeface="Calibri" panose="020F0502020204030204" pitchFamily="34" charset="0"/>
              </a:rPr>
              <a:t>Clear communication</a:t>
            </a:r>
          </a:p>
          <a:p>
            <a:pPr>
              <a:lnSpc>
                <a:spcPct val="150000"/>
              </a:lnSpc>
            </a:pPr>
            <a:r>
              <a:rPr lang="en-GB" kern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Collaboration- Learning</a:t>
            </a:r>
          </a:p>
          <a:p>
            <a:pPr>
              <a:lnSpc>
                <a:spcPct val="150000"/>
              </a:lnSpc>
            </a:pPr>
            <a:r>
              <a:rPr lang="en-GB" kern="1400" dirty="0">
                <a:ea typeface="Times New Roman" panose="02020603050405020304" pitchFamily="18" charset="0"/>
                <a:cs typeface="Calibri" panose="020F0502020204030204" pitchFamily="34" charset="0"/>
              </a:rPr>
              <a:t>Psychological Wellbeing</a:t>
            </a:r>
            <a:endParaRPr lang="en-GB" kern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88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7926E7-E860-434D-AA65-B000EF50E4AA}"/>
              </a:ext>
            </a:extLst>
          </p:cNvPr>
          <p:cNvSpPr txBox="1">
            <a:spLocks/>
          </p:cNvSpPr>
          <p:nvPr/>
        </p:nvSpPr>
        <p:spPr>
          <a:xfrm>
            <a:off x="769018" y="1731859"/>
            <a:ext cx="7929212" cy="3841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Teacher stress and stressors on staff</a:t>
            </a:r>
          </a:p>
          <a:p>
            <a:pPr>
              <a:lnSpc>
                <a:spcPct val="150000"/>
              </a:lnSpc>
            </a:pPr>
            <a:r>
              <a:rPr lang="en-GB" dirty="0"/>
              <a:t>The impact of Covid-19 on teachers’ stress</a:t>
            </a:r>
          </a:p>
          <a:p>
            <a:pPr>
              <a:lnSpc>
                <a:spcPct val="150000"/>
              </a:lnSpc>
            </a:pPr>
            <a:r>
              <a:rPr lang="en-GB" dirty="0"/>
              <a:t>Staff burnout and how to identify the signs</a:t>
            </a:r>
          </a:p>
          <a:p>
            <a:pPr>
              <a:lnSpc>
                <a:spcPct val="150000"/>
              </a:lnSpc>
            </a:pPr>
            <a:r>
              <a:rPr lang="en-GB" dirty="0"/>
              <a:t>The Bioecological Model – Bronfenbrenner (1994)</a:t>
            </a:r>
          </a:p>
          <a:p>
            <a:pPr>
              <a:lnSpc>
                <a:spcPct val="150000"/>
              </a:lnSpc>
            </a:pPr>
            <a:r>
              <a:rPr lang="en-GB" dirty="0"/>
              <a:t>What protective factors are in place in schools and what could be better? -discussion</a:t>
            </a:r>
          </a:p>
          <a:p>
            <a:pPr>
              <a:lnSpc>
                <a:spcPct val="150000"/>
              </a:lnSpc>
            </a:pPr>
            <a:r>
              <a:rPr lang="en-GB" dirty="0"/>
              <a:t>Managing stress / anxiety and self-care</a:t>
            </a:r>
          </a:p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6B47BFA-AA20-453D-B200-E8B75FAE9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48" y="1452160"/>
            <a:ext cx="3381164" cy="208953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A839D84-3C9F-4B32-9A0F-F0E696BF9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8416B3-C4ED-4156-B955-37398BE7AFB0}"/>
              </a:ext>
            </a:extLst>
          </p:cNvPr>
          <p:cNvSpPr txBox="1">
            <a:spLocks/>
          </p:cNvSpPr>
          <p:nvPr/>
        </p:nvSpPr>
        <p:spPr>
          <a:xfrm>
            <a:off x="537483" y="261794"/>
            <a:ext cx="7620602" cy="6662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Webinar 2: Teacher Stress Within The School Environment</a:t>
            </a:r>
          </a:p>
        </p:txBody>
      </p:sp>
    </p:spTree>
    <p:extLst>
      <p:ext uri="{BB962C8B-B14F-4D97-AF65-F5344CB8AC3E}">
        <p14:creationId xmlns:p14="http://schemas.microsoft.com/office/powerpoint/2010/main" val="312600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D8C4521B-79D6-45FC-B4FF-50A0BD544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3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8748-AFB4-4D84-A0F5-B00674E5EAAA}"/>
              </a:ext>
            </a:extLst>
          </p:cNvPr>
          <p:cNvSpPr txBox="1">
            <a:spLocks/>
          </p:cNvSpPr>
          <p:nvPr/>
        </p:nvSpPr>
        <p:spPr>
          <a:xfrm>
            <a:off x="580515" y="258771"/>
            <a:ext cx="8596668" cy="7213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Webinar 3: Policy and Peer Supervision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DDB0E-C243-4892-802C-D55BCD0B67F1}"/>
              </a:ext>
            </a:extLst>
          </p:cNvPr>
          <p:cNvSpPr txBox="1"/>
          <p:nvPr/>
        </p:nvSpPr>
        <p:spPr>
          <a:xfrm>
            <a:off x="969981" y="1405804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Whole School Approach to Mental Health &amp; Wellbeing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35F541-0A45-4F5F-8183-BCFDA231E48A}"/>
              </a:ext>
            </a:extLst>
          </p:cNvPr>
          <p:cNvGrpSpPr/>
          <p:nvPr/>
        </p:nvGrpSpPr>
        <p:grpSpPr>
          <a:xfrm>
            <a:off x="5124215" y="1264344"/>
            <a:ext cx="3099207" cy="2221910"/>
            <a:chOff x="5221034" y="1492544"/>
            <a:chExt cx="3099207" cy="222191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C36CECC-35DC-4E10-9433-B01DA98CF202}"/>
                </a:ext>
              </a:extLst>
            </p:cNvPr>
            <p:cNvSpPr/>
            <p:nvPr/>
          </p:nvSpPr>
          <p:spPr>
            <a:xfrm rot="955574">
              <a:off x="5221034" y="1492544"/>
              <a:ext cx="3099207" cy="2221910"/>
            </a:xfrm>
            <a:prstGeom prst="cloud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227824-D29E-401D-82A8-662F9D2745BE}"/>
                </a:ext>
              </a:extLst>
            </p:cNvPr>
            <p:cNvSpPr txBox="1"/>
            <p:nvPr/>
          </p:nvSpPr>
          <p:spPr>
            <a:xfrm>
              <a:off x="5760987" y="1943277"/>
              <a:ext cx="2019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Role of Wellbeing Lead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A49E9-03CD-40C7-9164-AFA8CCB9F4DA}"/>
              </a:ext>
            </a:extLst>
          </p:cNvPr>
          <p:cNvGrpSpPr/>
          <p:nvPr/>
        </p:nvGrpSpPr>
        <p:grpSpPr>
          <a:xfrm>
            <a:off x="265131" y="1194200"/>
            <a:ext cx="3733800" cy="2571750"/>
            <a:chOff x="361950" y="1422400"/>
            <a:chExt cx="3733800" cy="2571750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CA4AA6D6-BFB1-4B25-A2F8-4A14CCB5E60A}"/>
                </a:ext>
              </a:extLst>
            </p:cNvPr>
            <p:cNvSpPr/>
            <p:nvPr/>
          </p:nvSpPr>
          <p:spPr>
            <a:xfrm>
              <a:off x="361950" y="1422400"/>
              <a:ext cx="3733800" cy="2571750"/>
            </a:xfrm>
            <a:prstGeom prst="cloud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4558B0-7442-4F02-92B0-B180D9722984}"/>
                </a:ext>
              </a:extLst>
            </p:cNvPr>
            <p:cNvSpPr txBox="1"/>
            <p:nvPr/>
          </p:nvSpPr>
          <p:spPr>
            <a:xfrm>
              <a:off x="1181656" y="2062098"/>
              <a:ext cx="2019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Whole School Approach to Wellbeing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C8CC2B-6B8E-402F-8AF4-9E4B819654CE}"/>
              </a:ext>
            </a:extLst>
          </p:cNvPr>
          <p:cNvGrpSpPr/>
          <p:nvPr/>
        </p:nvGrpSpPr>
        <p:grpSpPr>
          <a:xfrm>
            <a:off x="1796735" y="3943914"/>
            <a:ext cx="3733800" cy="2571750"/>
            <a:chOff x="1893554" y="4172114"/>
            <a:chExt cx="3733800" cy="2571750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61AFD12B-5A08-413B-BBE7-71C9C8B7F807}"/>
                </a:ext>
              </a:extLst>
            </p:cNvPr>
            <p:cNvSpPr/>
            <p:nvPr/>
          </p:nvSpPr>
          <p:spPr>
            <a:xfrm rot="967933">
              <a:off x="1893554" y="4172114"/>
              <a:ext cx="3733800" cy="2571750"/>
            </a:xfrm>
            <a:prstGeom prst="cloud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66DBF8-824F-4BD4-B6C8-E16C4A6FA48B}"/>
                </a:ext>
              </a:extLst>
            </p:cNvPr>
            <p:cNvSpPr txBox="1"/>
            <p:nvPr/>
          </p:nvSpPr>
          <p:spPr>
            <a:xfrm>
              <a:off x="2750804" y="4746451"/>
              <a:ext cx="2019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Introduction to Peer Supervision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820E89-B476-480E-837E-D1E0C3054DCC}"/>
              </a:ext>
            </a:extLst>
          </p:cNvPr>
          <p:cNvGrpSpPr/>
          <p:nvPr/>
        </p:nvGrpSpPr>
        <p:grpSpPr>
          <a:xfrm>
            <a:off x="6228608" y="3613551"/>
            <a:ext cx="3733800" cy="2571750"/>
            <a:chOff x="6325427" y="3841751"/>
            <a:chExt cx="3733800" cy="257175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47AC4007-2E39-49B0-B7B7-CFA559B1C8B4}"/>
                </a:ext>
              </a:extLst>
            </p:cNvPr>
            <p:cNvSpPr/>
            <p:nvPr/>
          </p:nvSpPr>
          <p:spPr>
            <a:xfrm>
              <a:off x="6325427" y="3841751"/>
              <a:ext cx="3733800" cy="2571750"/>
            </a:xfrm>
            <a:prstGeom prst="cloud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B55E43-FF43-4284-923C-0E2D0A2CDB86}"/>
                </a:ext>
              </a:extLst>
            </p:cNvPr>
            <p:cNvSpPr txBox="1"/>
            <p:nvPr/>
          </p:nvSpPr>
          <p:spPr>
            <a:xfrm>
              <a:off x="7064535" y="4283427"/>
              <a:ext cx="20193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School Development Plan and Policy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399BDA0-8985-4344-82F5-27D293907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9F77-BC09-4E90-8462-897D8D11F633}"/>
              </a:ext>
            </a:extLst>
          </p:cNvPr>
          <p:cNvSpPr txBox="1">
            <a:spLocks/>
          </p:cNvSpPr>
          <p:nvPr/>
        </p:nvSpPr>
        <p:spPr>
          <a:xfrm>
            <a:off x="518838" y="281561"/>
            <a:ext cx="6808554" cy="5852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Webinar 4: Toolkit for Wellbeing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155982-608E-4230-A72A-A082ECD7DBE4}"/>
              </a:ext>
            </a:extLst>
          </p:cNvPr>
          <p:cNvGrpSpPr/>
          <p:nvPr/>
        </p:nvGrpSpPr>
        <p:grpSpPr>
          <a:xfrm>
            <a:off x="371569" y="957398"/>
            <a:ext cx="8343742" cy="5418667"/>
            <a:chOff x="1017745" y="957398"/>
            <a:chExt cx="8343742" cy="5418667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E849FDB5-E2F8-474C-952F-CED8673652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9855952"/>
                </p:ext>
              </p:extLst>
            </p:nvPr>
          </p:nvGraphicFramePr>
          <p:xfrm>
            <a:off x="1017745" y="957398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92C88D-1BD4-4766-AF31-95069CF7610C}"/>
                </a:ext>
              </a:extLst>
            </p:cNvPr>
            <p:cNvGrpSpPr/>
            <p:nvPr/>
          </p:nvGrpSpPr>
          <p:grpSpPr>
            <a:xfrm>
              <a:off x="3617976" y="1524000"/>
              <a:ext cx="5743511" cy="4218432"/>
              <a:chOff x="3617976" y="1524000"/>
              <a:chExt cx="5743511" cy="4218432"/>
            </a:xfrm>
          </p:grpSpPr>
          <p:sp>
            <p:nvSpPr>
              <p:cNvPr id="4" name="Arrow: Up 3">
                <a:extLst>
                  <a:ext uri="{FF2B5EF4-FFF2-40B4-BE49-F238E27FC236}">
                    <a16:creationId xmlns:a16="http://schemas.microsoft.com/office/drawing/2014/main" id="{1178E3F1-4384-4B04-B1C5-03CDC4353FA4}"/>
                  </a:ext>
                </a:extLst>
              </p:cNvPr>
              <p:cNvSpPr/>
              <p:nvPr/>
            </p:nvSpPr>
            <p:spPr>
              <a:xfrm>
                <a:off x="8447087" y="1524000"/>
                <a:ext cx="914400" cy="4218432"/>
              </a:xfrm>
              <a:prstGeom prst="up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pic>
            <p:nvPicPr>
              <p:cNvPr id="5" name="Graphic 4" descr="Trophy with solid fill">
                <a:extLst>
                  <a:ext uri="{FF2B5EF4-FFF2-40B4-BE49-F238E27FC236}">
                    <a16:creationId xmlns:a16="http://schemas.microsoft.com/office/drawing/2014/main" id="{693406A6-A4EE-4208-B13D-29027CFD8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17976" y="170407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Graphic 5" descr="Group with solid fill">
                <a:extLst>
                  <a:ext uri="{FF2B5EF4-FFF2-40B4-BE49-F238E27FC236}">
                    <a16:creationId xmlns:a16="http://schemas.microsoft.com/office/drawing/2014/main" id="{19E0401F-D2D0-459F-A5FA-3848EDFFA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617976" y="312567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phic 6" descr="Coffee with solid fill">
                <a:extLst>
                  <a:ext uri="{FF2B5EF4-FFF2-40B4-BE49-F238E27FC236}">
                    <a16:creationId xmlns:a16="http://schemas.microsoft.com/office/drawing/2014/main" id="{F8CD6A7E-A991-47B7-921C-1D72DC4EA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17976" y="4542983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BB8C6A-7052-417C-BDEF-241FECC45A7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4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AD17-0167-45FF-8E6E-B26A0732C969}"/>
              </a:ext>
            </a:extLst>
          </p:cNvPr>
          <p:cNvSpPr txBox="1">
            <a:spLocks/>
          </p:cNvSpPr>
          <p:nvPr/>
        </p:nvSpPr>
        <p:spPr>
          <a:xfrm>
            <a:off x="677334" y="192104"/>
            <a:ext cx="5247978" cy="17105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Impact evaluation – The Kirkpatrick Model (1976)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B008-946D-4CC3-B211-32F216812D59}"/>
              </a:ext>
            </a:extLst>
          </p:cNvPr>
          <p:cNvSpPr txBox="1">
            <a:spLocks/>
          </p:cNvSpPr>
          <p:nvPr/>
        </p:nvSpPr>
        <p:spPr>
          <a:xfrm>
            <a:off x="677334" y="1169322"/>
            <a:ext cx="9271338" cy="50573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i="1" dirty="0"/>
              <a:t>Level 1</a:t>
            </a:r>
            <a:r>
              <a:rPr lang="en-GB" dirty="0"/>
              <a:t>: </a:t>
            </a:r>
            <a:r>
              <a:rPr lang="en-GB" b="1" dirty="0">
                <a:solidFill>
                  <a:schemeClr val="accent2"/>
                </a:solidFill>
              </a:rPr>
              <a:t>REACTION</a:t>
            </a:r>
            <a:r>
              <a:rPr lang="en-GB" dirty="0"/>
              <a:t> -The degree to which learners have found the training to be relevant to the role, engaging and useful.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Level 2</a:t>
            </a:r>
            <a:r>
              <a:rPr lang="en-GB" dirty="0"/>
              <a:t>: </a:t>
            </a:r>
            <a:r>
              <a:rPr lang="en-GB" b="1" dirty="0">
                <a:solidFill>
                  <a:schemeClr val="accent2"/>
                </a:solidFill>
              </a:rPr>
              <a:t>LEARNING</a:t>
            </a:r>
            <a:r>
              <a:rPr lang="en-GB" dirty="0"/>
              <a:t> - The degree to whether the learner has acquired the knowledge, skills, attitude, confidence, and commitment that the program has focused on.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Level 3</a:t>
            </a:r>
            <a:r>
              <a:rPr lang="en-GB" dirty="0"/>
              <a:t>: </a:t>
            </a:r>
            <a:r>
              <a:rPr lang="en-GB" b="1" dirty="0">
                <a:solidFill>
                  <a:schemeClr val="accent2"/>
                </a:solidFill>
              </a:rPr>
              <a:t>BEHAVIOUR</a:t>
            </a:r>
            <a:r>
              <a:rPr lang="en-GB" dirty="0"/>
              <a:t> - The degree to whether behavioural changes have occurred after learning- if the learners are taking what they learned in training and applying it as they do their job.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Level 4</a:t>
            </a:r>
            <a:r>
              <a:rPr lang="en-GB" dirty="0"/>
              <a:t>: </a:t>
            </a:r>
            <a:r>
              <a:rPr lang="en-GB" b="1" dirty="0">
                <a:solidFill>
                  <a:schemeClr val="accent2"/>
                </a:solidFill>
              </a:rPr>
              <a:t>RESULTS</a:t>
            </a:r>
            <a:r>
              <a:rPr lang="en-GB" dirty="0"/>
              <a:t> - The impact the training has had on the broader organisational goals and objectives </a:t>
            </a:r>
          </a:p>
          <a:p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599984E-D120-4B79-AF72-963E71BC1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7CF5-13CA-4143-A9C5-99A4B71EC102}"/>
              </a:ext>
            </a:extLst>
          </p:cNvPr>
          <p:cNvSpPr txBox="1">
            <a:spLocks/>
          </p:cNvSpPr>
          <p:nvPr/>
        </p:nvSpPr>
        <p:spPr>
          <a:xfrm>
            <a:off x="738294" y="292608"/>
            <a:ext cx="1724490" cy="6339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Results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779B3-5DE7-4128-94A6-FB4626E0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4" y="1021718"/>
            <a:ext cx="8596884" cy="501388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6219E07-7C5A-40FA-8F50-7955D0393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9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BE63-FC2D-46DF-B100-34C9D3C75BC3}"/>
              </a:ext>
            </a:extLst>
          </p:cNvPr>
          <p:cNvSpPr txBox="1">
            <a:spLocks/>
          </p:cNvSpPr>
          <p:nvPr/>
        </p:nvSpPr>
        <p:spPr>
          <a:xfrm>
            <a:off x="713910" y="279400"/>
            <a:ext cx="1700106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Results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C4678-B2C3-44FB-876F-1F5A97B5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53" y="939799"/>
            <a:ext cx="8625163" cy="509580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862146B-B986-423A-8303-12ECFC244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5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446F-0A99-40DA-A3CB-EE4058A88811}"/>
              </a:ext>
            </a:extLst>
          </p:cNvPr>
          <p:cNvSpPr txBox="1">
            <a:spLocks/>
          </p:cNvSpPr>
          <p:nvPr/>
        </p:nvSpPr>
        <p:spPr>
          <a:xfrm>
            <a:off x="677334" y="304039"/>
            <a:ext cx="1724490" cy="6339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9BD89-51D1-46A5-816B-E3AE675D3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70" y="968308"/>
            <a:ext cx="8649546" cy="506729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C5AC17-167F-4AA3-9803-31AEAAB2E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4B4AD5-4955-4FFF-84CA-9805A4DB1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542342"/>
              </p:ext>
            </p:extLst>
          </p:nvPr>
        </p:nvGraphicFramePr>
        <p:xfrm>
          <a:off x="1123950" y="1121664"/>
          <a:ext cx="8081009" cy="482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B7D1B4B-7A6D-4594-8E8E-D6E26C9CF2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3209DE-DBC7-4488-857F-2D390004941A}"/>
              </a:ext>
            </a:extLst>
          </p:cNvPr>
          <p:cNvSpPr txBox="1">
            <a:spLocks/>
          </p:cNvSpPr>
          <p:nvPr/>
        </p:nvSpPr>
        <p:spPr>
          <a:xfrm>
            <a:off x="677334" y="304038"/>
            <a:ext cx="3992202" cy="7289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Thematic Analysis</a:t>
            </a:r>
          </a:p>
        </p:txBody>
      </p:sp>
    </p:spTree>
    <p:extLst>
      <p:ext uri="{BB962C8B-B14F-4D97-AF65-F5344CB8AC3E}">
        <p14:creationId xmlns:p14="http://schemas.microsoft.com/office/powerpoint/2010/main" val="284811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45A8-EFDB-4FC9-8F85-0A67CEDF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895" y="2768600"/>
            <a:ext cx="8596668" cy="1320800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Can you share an example of good support that you received from a manager?  How did this support your wellbeing?</a:t>
            </a:r>
            <a:br>
              <a:rPr lang="en-GB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br>
              <a:rPr lang="en-GB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88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86621"/>
            <a:ext cx="8596668" cy="49188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evaluation of the training indicates that participants increased:</a:t>
            </a: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their knowledge </a:t>
            </a:r>
            <a:r>
              <a:rPr lang="en-GB" sz="18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confidence 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supporting staff wellbeing and developing a staff wellbeing policy. </a:t>
            </a: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8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more confident </a:t>
            </a:r>
            <a:r>
              <a:rPr lang="en-GB" sz="18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talking to SMT 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about staff wellbeing and implementing practical strategies to support staff wellbeing in their setting. </a:t>
            </a: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participants </a:t>
            </a:r>
            <a:r>
              <a:rPr lang="en-GB" sz="1800" b="1" i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felt supported and encouraged 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throughout the training. It is anticipated that this support will continue through the facilitation of cluster groups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Time Constraint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5DFACD6-5446-43D1-83CD-8D9A01CFF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37F84C-41C8-46FF-AB99-A9594B3A1511}"/>
              </a:ext>
            </a:extLst>
          </p:cNvPr>
          <p:cNvSpPr txBox="1">
            <a:spLocks/>
          </p:cNvSpPr>
          <p:nvPr/>
        </p:nvSpPr>
        <p:spPr>
          <a:xfrm>
            <a:off x="677334" y="304038"/>
            <a:ext cx="6077034" cy="7289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Conclusions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5050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8A2486F-C9F1-4B12-900C-4377483AD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B68C16-CF1E-4269-8095-0E6AB1B460D8}"/>
              </a:ext>
            </a:extLst>
          </p:cNvPr>
          <p:cNvSpPr txBox="1">
            <a:spLocks/>
          </p:cNvSpPr>
          <p:nvPr/>
        </p:nvSpPr>
        <p:spPr>
          <a:xfrm>
            <a:off x="677334" y="304038"/>
            <a:ext cx="2382858" cy="7289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Next Steps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DA8624-EE82-4492-8C01-ED49552239DA}"/>
              </a:ext>
            </a:extLst>
          </p:cNvPr>
          <p:cNvSpPr txBox="1">
            <a:spLocks/>
          </p:cNvSpPr>
          <p:nvPr/>
        </p:nvSpPr>
        <p:spPr>
          <a:xfrm>
            <a:off x="677334" y="768097"/>
            <a:ext cx="9271338" cy="35966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i="1" dirty="0"/>
              <a:t>Training will be delivered to more schools and nurseries in 2023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Elements of the training should be expanded and developed in response to participant feedback and cluster group suggestions e.g. focusing more on peer supervision models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Appreciative Inquiry in September 2022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ea typeface="Calibri" panose="020F0502020204030204" pitchFamily="34" charset="0"/>
                <a:cs typeface="Arial" panose="020B0604020202020204" pitchFamily="34" charset="0"/>
              </a:rPr>
              <a:t>Cluster groups will continue to run</a:t>
            </a:r>
            <a:endParaRPr lang="en-GB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3" name="Picture 2" descr="Path winding through a grassy field">
            <a:extLst>
              <a:ext uri="{FF2B5EF4-FFF2-40B4-BE49-F238E27FC236}">
                <a16:creationId xmlns:a16="http://schemas.microsoft.com/office/drawing/2014/main" id="{883AFCE0-15C5-48B3-9D17-2570BDBAF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02" y="4516785"/>
            <a:ext cx="2789601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8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33F4-8F6A-4E2B-AA22-E5D48EE0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1" y="141477"/>
            <a:ext cx="8514813" cy="1041816"/>
          </a:xfrm>
        </p:spPr>
        <p:txBody>
          <a:bodyPr>
            <a:noAutofit/>
          </a:bodyPr>
          <a:lstStyle/>
          <a:p>
            <a:r>
              <a:rPr lang="en-GB" dirty="0"/>
              <a:t>Loughshore Education Resource Centre – </a:t>
            </a:r>
            <a:br>
              <a:rPr lang="en-GB" dirty="0"/>
            </a:br>
            <a:r>
              <a:rPr lang="en-GB" dirty="0"/>
              <a:t>Wellbeing Tree</a:t>
            </a:r>
          </a:p>
        </p:txBody>
      </p:sp>
      <p:pic>
        <p:nvPicPr>
          <p:cNvPr id="7" name="Content Placeholder 6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6F39975F-38E2-43B3-BF39-5520C4B20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1" y="1278772"/>
            <a:ext cx="8978109" cy="5219642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E198BA2-D8EA-4500-AC00-70B2126B3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35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C350D9D-B324-4AE3-9B48-A76A7CBAD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83E3BB-6F56-403B-BC44-5A0F42E932B4}"/>
              </a:ext>
            </a:extLst>
          </p:cNvPr>
          <p:cNvSpPr txBox="1">
            <a:spLocks/>
          </p:cNvSpPr>
          <p:nvPr/>
        </p:nvSpPr>
        <p:spPr>
          <a:xfrm>
            <a:off x="343582" y="304800"/>
            <a:ext cx="9197788" cy="7289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EPS session 4: General Wellbeing Strategies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F1CCD-53EA-42EC-BCF6-47C360B0079F}"/>
              </a:ext>
            </a:extLst>
          </p:cNvPr>
          <p:cNvSpPr txBox="1"/>
          <p:nvPr/>
        </p:nvSpPr>
        <p:spPr>
          <a:xfrm>
            <a:off x="454417" y="1145022"/>
            <a:ext cx="91977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“It must be emphasized that wellbeing is the right but also the responsibility of every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member of staff; no one person should bear the burden.”</a:t>
            </a:r>
            <a:endParaRPr lang="en-GB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347CA-8E37-44A4-A859-18EDD2330FD5}"/>
              </a:ext>
            </a:extLst>
          </p:cNvPr>
          <p:cNvSpPr txBox="1"/>
          <p:nvPr/>
        </p:nvSpPr>
        <p:spPr>
          <a:xfrm>
            <a:off x="454417" y="1902596"/>
            <a:ext cx="9504957" cy="447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Identify a ‘Health and Wellbeing Lead’ </a:t>
            </a:r>
            <a:r>
              <a:rPr lang="en-US" sz="2400" dirty="0">
                <a:solidFill>
                  <a:schemeClr val="accent2"/>
                </a:solidFill>
              </a:rPr>
              <a:t>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collaborating with all staff, SMT, and external Agencies e.g., Women’s Aid, Inspire, Light House, Mind, E.A , Carafriend, E.A Wellhub, Restorative Practice, University of Ulster Relational Learning Initiatives.</a:t>
            </a:r>
          </a:p>
          <a:p>
            <a:pPr marL="342900" indent="-342900" defTabSz="9144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Enshrine staff wellbeing in policy </a:t>
            </a:r>
            <a:r>
              <a:rPr lang="en-US" sz="2400" dirty="0">
                <a:solidFill>
                  <a:schemeClr val="accent2"/>
                </a:solidFill>
              </a:rPr>
              <a:t>–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draft policy to be ratified.</a:t>
            </a:r>
          </a:p>
          <a:p>
            <a:pPr marL="342900" indent="-342900" defTabSz="914400">
              <a:lnSpc>
                <a:spcPct val="150000"/>
              </a:lnSpc>
              <a:buFontTx/>
              <a:buAutoNum type="arabicPeriod"/>
              <a:defRPr/>
            </a:pPr>
            <a:r>
              <a:rPr lang="en-GB" sz="2000" b="1" dirty="0">
                <a:solidFill>
                  <a:schemeClr val="accent2"/>
                </a:solidFill>
              </a:rPr>
              <a:t>Promote openness </a:t>
            </a:r>
            <a:r>
              <a:rPr lang="en-GB" sz="2400" dirty="0">
                <a:solidFill>
                  <a:schemeClr val="accent2"/>
                </a:solidFill>
              </a:rPr>
              <a:t>–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Anonymous staff surveys / findings were shared, and action plans based on these.</a:t>
            </a:r>
          </a:p>
          <a:p>
            <a:pPr marL="342900" indent="-342900" defTabSz="914400">
              <a:lnSpc>
                <a:spcPct val="150000"/>
              </a:lnSpc>
              <a:buFontTx/>
              <a:buAutoNum type="arabicPeriod"/>
              <a:defRPr/>
            </a:pPr>
            <a:r>
              <a:rPr lang="en-GB" sz="2000" b="1" dirty="0">
                <a:solidFill>
                  <a:schemeClr val="accent2"/>
                </a:solidFill>
              </a:rPr>
              <a:t>Offer supervision </a:t>
            </a:r>
            <a:r>
              <a:rPr lang="en-GB" sz="2400" dirty="0">
                <a:solidFill>
                  <a:schemeClr val="accent2"/>
                </a:solidFill>
              </a:rPr>
              <a:t>–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Serious Incident Buddy System (4 respected staff members)</a:t>
            </a:r>
          </a:p>
          <a:p>
            <a:pPr marL="342900" indent="-342900" defTabSz="914400">
              <a:lnSpc>
                <a:spcPct val="150000"/>
              </a:lnSpc>
              <a:buFontTx/>
              <a:buAutoNum type="arabicPeriod"/>
              <a:defRPr/>
            </a:pPr>
            <a:r>
              <a:rPr lang="en-GB" sz="2000" b="1" dirty="0">
                <a:solidFill>
                  <a:schemeClr val="accent2"/>
                </a:solidFill>
              </a:rPr>
              <a:t>Consider communication </a:t>
            </a:r>
            <a:r>
              <a:rPr lang="en-GB" sz="2400" dirty="0">
                <a:solidFill>
                  <a:schemeClr val="accent2"/>
                </a:solidFill>
              </a:rPr>
              <a:t>–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 only during office hours, ongoing staff consultations e.g. Nurture Analysis for a Nurture Action Plan. Termly Student Voice</a:t>
            </a:r>
          </a:p>
        </p:txBody>
      </p:sp>
    </p:spTree>
    <p:extLst>
      <p:ext uri="{BB962C8B-B14F-4D97-AF65-F5344CB8AC3E}">
        <p14:creationId xmlns:p14="http://schemas.microsoft.com/office/powerpoint/2010/main" val="29933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52">
        <p:fade/>
      </p:transition>
    </mc:Choice>
    <mc:Fallback xmlns="">
      <p:transition spd="med" advTm="15252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C350D9D-B324-4AE3-9B48-A76A7CBAD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83E3BB-6F56-403B-BC44-5A0F42E932B4}"/>
              </a:ext>
            </a:extLst>
          </p:cNvPr>
          <p:cNvSpPr txBox="1">
            <a:spLocks/>
          </p:cNvSpPr>
          <p:nvPr/>
        </p:nvSpPr>
        <p:spPr>
          <a:xfrm>
            <a:off x="343582" y="304800"/>
            <a:ext cx="9197788" cy="7289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EPS session 4: General Wellbeing Strategies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347CA-8E37-44A4-A859-18EDD2330FD5}"/>
              </a:ext>
            </a:extLst>
          </p:cNvPr>
          <p:cNvSpPr txBox="1"/>
          <p:nvPr/>
        </p:nvSpPr>
        <p:spPr>
          <a:xfrm>
            <a:off x="620672" y="1106811"/>
            <a:ext cx="9392090" cy="526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en-GB" sz="2000" b="1" dirty="0">
                <a:solidFill>
                  <a:schemeClr val="accent2"/>
                </a:solidFill>
              </a:rPr>
              <a:t>Foster relationships </a:t>
            </a:r>
            <a:r>
              <a:rPr lang="en-GB" sz="2400" dirty="0">
                <a:solidFill>
                  <a:schemeClr val="accent2"/>
                </a:solidFill>
              </a:rPr>
              <a:t>–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Wellbeing Wednesdays and now occasional Fat Fridays (serving cooked Breakfasts for staff by staff) We have completed University of Ulster Taking Boys Seriously Relational Learning Programme (see final slide).</a:t>
            </a:r>
          </a:p>
          <a:p>
            <a:pPr marL="457200" indent="-457200" defTabSz="914400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en-GB" sz="2000" b="1" dirty="0">
                <a:solidFill>
                  <a:schemeClr val="accent2"/>
                </a:solidFill>
              </a:rPr>
              <a:t>Raise awareness </a:t>
            </a:r>
            <a:r>
              <a:rPr lang="en-GB" sz="2400" dirty="0">
                <a:solidFill>
                  <a:schemeClr val="accent2"/>
                </a:solidFill>
              </a:rPr>
              <a:t>–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shared staff/student newsletter promoting Wellbeing, Wellbeing Noticeboards.</a:t>
            </a:r>
          </a:p>
          <a:p>
            <a:pPr marL="457200" indent="-457200" defTabSz="914400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en-GB" sz="2000" b="1" dirty="0">
                <a:solidFill>
                  <a:schemeClr val="accent2"/>
                </a:solidFill>
              </a:rPr>
              <a:t>Reconfigure workload </a:t>
            </a:r>
            <a:r>
              <a:rPr lang="en-GB" sz="2400" dirty="0">
                <a:solidFill>
                  <a:schemeClr val="accent2"/>
                </a:solidFill>
              </a:rPr>
              <a:t>–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shared ideas using a Wellbeing and Nurture based approach.</a:t>
            </a:r>
          </a:p>
          <a:p>
            <a:pPr marL="457200" indent="-457200" defTabSz="914400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en-GB" sz="2000" b="1" dirty="0">
                <a:solidFill>
                  <a:schemeClr val="accent2"/>
                </a:solidFill>
              </a:rPr>
              <a:t>Appraise and appreciate </a:t>
            </a:r>
            <a:r>
              <a:rPr lang="en-GB" sz="2400" dirty="0">
                <a:solidFill>
                  <a:schemeClr val="accent2"/>
                </a:solidFill>
              </a:rPr>
              <a:t>–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celebration and collaboration, Restorative Practice culture</a:t>
            </a:r>
          </a:p>
          <a:p>
            <a:pPr marL="457200" indent="-457200" defTabSz="914400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en-GB" sz="2000" b="1" dirty="0">
                <a:solidFill>
                  <a:schemeClr val="accent2"/>
                </a:solidFill>
              </a:rPr>
              <a:t>Adapt the environment </a:t>
            </a:r>
            <a:r>
              <a:rPr lang="en-GB" sz="2400" dirty="0">
                <a:solidFill>
                  <a:schemeClr val="accent2"/>
                </a:solidFill>
              </a:rPr>
              <a:t>–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developing a Nurture, restorative practices and Wellbeing Based School culture.</a:t>
            </a:r>
          </a:p>
        </p:txBody>
      </p:sp>
    </p:spTree>
    <p:extLst>
      <p:ext uri="{BB962C8B-B14F-4D97-AF65-F5344CB8AC3E}">
        <p14:creationId xmlns:p14="http://schemas.microsoft.com/office/powerpoint/2010/main" val="9329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52">
        <p:fade/>
      </p:transition>
    </mc:Choice>
    <mc:Fallback xmlns="">
      <p:transition spd="med" advTm="1525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A567-9825-4857-850C-A9346877D041}"/>
              </a:ext>
            </a:extLst>
          </p:cNvPr>
          <p:cNvSpPr txBox="1">
            <a:spLocks/>
          </p:cNvSpPr>
          <p:nvPr/>
        </p:nvSpPr>
        <p:spPr>
          <a:xfrm>
            <a:off x="428686" y="286870"/>
            <a:ext cx="1657075" cy="7028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Origins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86A1D5A-4672-4A91-AC08-7B0F53AD1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21" y="1241910"/>
            <a:ext cx="6611540" cy="400594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2E7FE8E-BD03-4A9E-B95A-A9B817829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3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Isosceles Triangle 103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EDFC7C-0825-4986-BBA8-F641FE60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938" y="2306570"/>
            <a:ext cx="8288033" cy="28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1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E891-4DD2-4FDF-9A60-C8FE233543DF}"/>
              </a:ext>
            </a:extLst>
          </p:cNvPr>
          <p:cNvSpPr txBox="1">
            <a:spLocks/>
          </p:cNvSpPr>
          <p:nvPr/>
        </p:nvSpPr>
        <p:spPr>
          <a:xfrm>
            <a:off x="537484" y="261794"/>
            <a:ext cx="2324050" cy="6662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98D5E-9108-4FC0-949B-52A241101EEA}"/>
              </a:ext>
            </a:extLst>
          </p:cNvPr>
          <p:cNvSpPr txBox="1">
            <a:spLocks/>
          </p:cNvSpPr>
          <p:nvPr/>
        </p:nvSpPr>
        <p:spPr>
          <a:xfrm>
            <a:off x="537484" y="1275820"/>
            <a:ext cx="9187429" cy="4759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the UK </a:t>
            </a:r>
            <a:r>
              <a:rPr lang="en-GB" b="1" dirty="0">
                <a:solidFill>
                  <a:schemeClr val="accent2"/>
                </a:solidFill>
              </a:rPr>
              <a:t>70 million </a:t>
            </a:r>
            <a:r>
              <a:rPr lang="en-GB" dirty="0"/>
              <a:t>workdays are lost each year due to workplace mental health issues, costing employers approximately </a:t>
            </a:r>
            <a:r>
              <a:rPr lang="en-GB" dirty="0">
                <a:solidFill>
                  <a:schemeClr val="accent2"/>
                </a:solidFill>
              </a:rPr>
              <a:t>£2.4 billion per year </a:t>
            </a:r>
            <a:r>
              <a:rPr lang="en-GB" dirty="0"/>
              <a:t>(Together for You, 2018)</a:t>
            </a:r>
          </a:p>
          <a:p>
            <a:r>
              <a:rPr lang="en-GB" dirty="0"/>
              <a:t>In Northern Ireland, mental health issues are the leading cause of workplace absence, accounting for </a:t>
            </a:r>
            <a:r>
              <a:rPr lang="en-GB" b="1" dirty="0">
                <a:solidFill>
                  <a:schemeClr val="accent2"/>
                </a:solidFill>
              </a:rPr>
              <a:t>31.9%</a:t>
            </a:r>
            <a:r>
              <a:rPr lang="en-GB" dirty="0"/>
              <a:t> of working days lost and </a:t>
            </a:r>
            <a:r>
              <a:rPr lang="en-GB" b="1" dirty="0">
                <a:solidFill>
                  <a:schemeClr val="accent2"/>
                </a:solidFill>
              </a:rPr>
              <a:t>39.1%</a:t>
            </a:r>
            <a:r>
              <a:rPr lang="en-GB" dirty="0"/>
              <a:t> of long-term sickness leave (Action Mental Health, 2018)</a:t>
            </a:r>
          </a:p>
          <a:p>
            <a:r>
              <a:rPr lang="en-GB" dirty="0"/>
              <a:t>Northern Ireland has the highest prevalence of mental health issues in the UK, with a </a:t>
            </a:r>
            <a:r>
              <a:rPr lang="en-GB" b="1" dirty="0">
                <a:solidFill>
                  <a:schemeClr val="accent2"/>
                </a:solidFill>
              </a:rPr>
              <a:t>25% higher</a:t>
            </a:r>
            <a:r>
              <a:rPr lang="en-GB" dirty="0"/>
              <a:t> overall prevalence of mental health problems than England</a:t>
            </a:r>
          </a:p>
          <a:p>
            <a:r>
              <a:rPr lang="en-GB" dirty="0"/>
              <a:t>A report from Education Support (2019) suggests that work-related stress appears to be rising – teachers reported increasing levels of stress over 3 consecutive years</a:t>
            </a:r>
          </a:p>
          <a:p>
            <a:r>
              <a:rPr lang="en-GB" b="1" dirty="0">
                <a:solidFill>
                  <a:schemeClr val="accent2"/>
                </a:solidFill>
              </a:rPr>
              <a:t>34%</a:t>
            </a:r>
            <a:r>
              <a:rPr lang="en-GB" dirty="0"/>
              <a:t> of teachers reported experiencing a mental health issue in previous year, </a:t>
            </a:r>
            <a:r>
              <a:rPr lang="en-GB" b="1" dirty="0">
                <a:solidFill>
                  <a:schemeClr val="accent2"/>
                </a:solidFill>
              </a:rPr>
              <a:t>84%</a:t>
            </a:r>
            <a:r>
              <a:rPr lang="en-GB" dirty="0"/>
              <a:t> of SMT reported high levels of stress, and more than half (</a:t>
            </a:r>
            <a:r>
              <a:rPr lang="en-GB" b="1" dirty="0">
                <a:solidFill>
                  <a:schemeClr val="accent2"/>
                </a:solidFill>
              </a:rPr>
              <a:t>57%</a:t>
            </a:r>
            <a:r>
              <a:rPr lang="en-GB" dirty="0"/>
              <a:t>) of educational professionals claimed they had considered leaving their jobs in the last two years due to health and wellbeing pressures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AD926AA-3603-4F4E-82DC-C96C9501F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kc-powerpoint.officeapps.live.com/pods/GetClipboardImage.ashx?Id=3a10506d-3aa6-4ac7-9eec-cd2e3d1f5235&amp;DC=GUK1&amp;pkey=83c836ae-874a-4578-bf72-381a250a3af0&amp;wdwaccluster=GUK1">
            <a:extLst>
              <a:ext uri="{FF2B5EF4-FFF2-40B4-BE49-F238E27FC236}">
                <a16:creationId xmlns:a16="http://schemas.microsoft.com/office/drawing/2014/main" id="{2C5B2008-CCDD-4C9A-8642-91ECB49E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BDB1E8F-6103-445D-9E62-0CEB6ED13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A942-A79F-45F6-9573-EDA6D468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1" y="308386"/>
            <a:ext cx="2765114" cy="737937"/>
          </a:xfrm>
        </p:spPr>
        <p:txBody>
          <a:bodyPr anchor="t">
            <a:normAutofit/>
          </a:bodyPr>
          <a:lstStyle/>
          <a:p>
            <a:r>
              <a:rPr lang="en-GB" dirty="0"/>
              <a:t>Project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/>
              <a:t>Aims</a:t>
            </a:r>
          </a:p>
        </p:txBody>
      </p:sp>
      <p:pic>
        <p:nvPicPr>
          <p:cNvPr id="14" name="Picture 13" descr="A close - up of a stack of coins&#10;&#10;Description automatically generated with low confidence">
            <a:extLst>
              <a:ext uri="{FF2B5EF4-FFF2-40B4-BE49-F238E27FC236}">
                <a16:creationId xmlns:a16="http://schemas.microsoft.com/office/drawing/2014/main" id="{4D3D5314-C081-459C-B642-B3A33AC8D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9324" y="2406970"/>
            <a:ext cx="2044060" cy="204406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7F0A6D-2B1D-4AB1-8287-0C55ABF72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C6E06C-AA6B-43A5-8B03-43D7F7BB3722}"/>
              </a:ext>
            </a:extLst>
          </p:cNvPr>
          <p:cNvSpPr txBox="1">
            <a:spLocks/>
          </p:cNvSpPr>
          <p:nvPr/>
        </p:nvSpPr>
        <p:spPr>
          <a:xfrm>
            <a:off x="2433384" y="1185136"/>
            <a:ext cx="7259256" cy="48504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kern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identify a Health and Wellbeing Lead</a:t>
            </a:r>
          </a:p>
          <a:p>
            <a:pPr>
              <a:lnSpc>
                <a:spcPct val="150000"/>
              </a:lnSpc>
            </a:pPr>
            <a:r>
              <a:rPr lang="en-GB" kern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promote the emotional health &amp; wellbeing of school communities by effectively supporting staff in creating a culture that emphasises the importance of staff wellbeing</a:t>
            </a:r>
          </a:p>
          <a:p>
            <a:pPr>
              <a:lnSpc>
                <a:spcPct val="150000"/>
              </a:lnSpc>
            </a:pPr>
            <a:r>
              <a:rPr lang="en-GB" kern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p</a:t>
            </a:r>
            <a: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rovide effective evidence-based</a:t>
            </a:r>
            <a:r>
              <a:rPr lang="en-GB" kern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training focusing on staff wellbeing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support school </a:t>
            </a:r>
            <a:r>
              <a:rPr lang="en-GB" kern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staff in developing a comprehensive yet user-friendly staff wellbeing policy as a component of the school development plan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develop a peer support network for staff wellbeing facilitated through the termly cluster groups across NI</a:t>
            </a:r>
          </a:p>
          <a:p>
            <a:endParaRPr lang="en-GB" kern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0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963E-959A-4BD0-8549-31ABC3A08ECB}"/>
              </a:ext>
            </a:extLst>
          </p:cNvPr>
          <p:cNvSpPr txBox="1">
            <a:spLocks/>
          </p:cNvSpPr>
          <p:nvPr/>
        </p:nvSpPr>
        <p:spPr>
          <a:xfrm>
            <a:off x="677334" y="1553766"/>
            <a:ext cx="8596668" cy="42125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D79BF6-318A-43BA-807E-7CCB5C67665D}"/>
              </a:ext>
            </a:extLst>
          </p:cNvPr>
          <p:cNvSpPr txBox="1">
            <a:spLocks/>
          </p:cNvSpPr>
          <p:nvPr/>
        </p:nvSpPr>
        <p:spPr>
          <a:xfrm>
            <a:off x="677334" y="1787575"/>
            <a:ext cx="7828992" cy="4212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1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07CAC2C-E87D-4B08-90DA-22F361BFB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F95F2-55BF-42DB-9479-A8E2E3E3CF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11" y="1080502"/>
            <a:ext cx="7343815" cy="46014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64E8335-B987-4FDF-944D-6DAE2A0C43B2}"/>
              </a:ext>
            </a:extLst>
          </p:cNvPr>
          <p:cNvSpPr txBox="1">
            <a:spLocks/>
          </p:cNvSpPr>
          <p:nvPr/>
        </p:nvSpPr>
        <p:spPr>
          <a:xfrm>
            <a:off x="537483" y="261794"/>
            <a:ext cx="3346027" cy="6662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Who Attended?</a:t>
            </a:r>
          </a:p>
        </p:txBody>
      </p:sp>
    </p:spTree>
    <p:extLst>
      <p:ext uri="{BB962C8B-B14F-4D97-AF65-F5344CB8AC3E}">
        <p14:creationId xmlns:p14="http://schemas.microsoft.com/office/powerpoint/2010/main" val="282763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490A06-0AD5-4662-9DDF-BAA0DC81D8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29" y="1726158"/>
            <a:ext cx="7450809" cy="340568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D77DB05-3A3F-4780-9183-BD2645AF6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29" y="6035607"/>
            <a:ext cx="2476994" cy="6809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B3A412-ADD7-4BAD-94AB-CECF5F91AFDE}"/>
              </a:ext>
            </a:extLst>
          </p:cNvPr>
          <p:cNvSpPr txBox="1">
            <a:spLocks/>
          </p:cNvSpPr>
          <p:nvPr/>
        </p:nvSpPr>
        <p:spPr>
          <a:xfrm>
            <a:off x="537483" y="261794"/>
            <a:ext cx="3346027" cy="6662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Training Design</a:t>
            </a:r>
          </a:p>
        </p:txBody>
      </p:sp>
    </p:spTree>
    <p:extLst>
      <p:ext uri="{BB962C8B-B14F-4D97-AF65-F5344CB8AC3E}">
        <p14:creationId xmlns:p14="http://schemas.microsoft.com/office/powerpoint/2010/main" val="22083818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23AA1FACD3F46A05B8525261C3A2D" ma:contentTypeVersion="7" ma:contentTypeDescription="Create a new document." ma:contentTypeScope="" ma:versionID="fc2d7cd2eb920cf4e7924b6f7013808f">
  <xsd:schema xmlns:xsd="http://www.w3.org/2001/XMLSchema" xmlns:xs="http://www.w3.org/2001/XMLSchema" xmlns:p="http://schemas.microsoft.com/office/2006/metadata/properties" xmlns:ns3="f1348eb2-74ba-49fa-a13c-7442d618d140" xmlns:ns4="bab5f1ea-6678-4b36-a70d-a8e1e96e573c" targetNamespace="http://schemas.microsoft.com/office/2006/metadata/properties" ma:root="true" ma:fieldsID="b016a1e80a3d0ff9c26ee9c123ca785e" ns3:_="" ns4:_="">
    <xsd:import namespace="f1348eb2-74ba-49fa-a13c-7442d618d140"/>
    <xsd:import namespace="bab5f1ea-6678-4b36-a70d-a8e1e96e57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48eb2-74ba-49fa-a13c-7442d618d1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5f1ea-6678-4b36-a70d-a8e1e96e5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4F04A3-C3F7-42EF-8124-701421EBBF92}">
  <ds:schemaRefs>
    <ds:schemaRef ds:uri="http://purl.org/dc/elements/1.1/"/>
    <ds:schemaRef ds:uri="bab5f1ea-6678-4b36-a70d-a8e1e96e573c"/>
    <ds:schemaRef ds:uri="http://schemas.microsoft.com/office/infopath/2007/PartnerControls"/>
    <ds:schemaRef ds:uri="http://schemas.microsoft.com/office/2006/documentManagement/types"/>
    <ds:schemaRef ds:uri="f1348eb2-74ba-49fa-a13c-7442d618d140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A57ED6F-B570-4541-95F5-F297CAA488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6F733-7D88-444F-9641-DC2FEF9A6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348eb2-74ba-49fa-a13c-7442d618d140"/>
    <ds:schemaRef ds:uri="bab5f1ea-6678-4b36-a70d-a8e1e96e5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1020</Words>
  <Application>Microsoft Office PowerPoint</Application>
  <PresentationFormat>Widescreen</PresentationFormat>
  <Paragraphs>113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Courier New</vt:lpstr>
      <vt:lpstr>Trebuchet MS</vt:lpstr>
      <vt:lpstr>Wingdings 3</vt:lpstr>
      <vt:lpstr>Facet</vt:lpstr>
      <vt:lpstr>1_Facet</vt:lpstr>
      <vt:lpstr>Evaluation of the EPS School Staff Wellbeing Project  </vt:lpstr>
      <vt:lpstr>Can you share an example of good support that you received from a manager?  How did this support your wellbeing?   </vt:lpstr>
      <vt:lpstr>PowerPoint Presentation</vt:lpstr>
      <vt:lpstr>PowerPoint Presentation</vt:lpstr>
      <vt:lpstr>PowerPoint Presentation</vt:lpstr>
      <vt:lpstr>PowerPoint Presentation</vt:lpstr>
      <vt:lpstr>Project Aims</vt:lpstr>
      <vt:lpstr>PowerPoint Presentation</vt:lpstr>
      <vt:lpstr>PowerPoint Presentation</vt:lpstr>
      <vt:lpstr>Webinar 1: School Culture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Loughshore Education Resource Centre –  Wellbeing Tree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EPS School Staff Wellbeing Project</dc:title>
  <dc:creator>Sarah Finnegan</dc:creator>
  <cp:lastModifiedBy>Carol Strahan</cp:lastModifiedBy>
  <cp:revision>7</cp:revision>
  <dcterms:created xsi:type="dcterms:W3CDTF">2022-10-30T17:51:54Z</dcterms:created>
  <dcterms:modified xsi:type="dcterms:W3CDTF">2022-11-01T20:27:19Z</dcterms:modified>
</cp:coreProperties>
</file>