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4"/>
  </p:sldMasterIdLst>
  <p:notesMasterIdLst>
    <p:notesMasterId r:id="rId15"/>
  </p:notesMasterIdLst>
  <p:sldIdLst>
    <p:sldId id="256" r:id="rId5"/>
    <p:sldId id="265" r:id="rId6"/>
    <p:sldId id="259" r:id="rId7"/>
    <p:sldId id="257" r:id="rId8"/>
    <p:sldId id="260" r:id="rId9"/>
    <p:sldId id="261" r:id="rId10"/>
    <p:sldId id="262" r:id="rId11"/>
    <p:sldId id="263" r:id="rId12"/>
    <p:sldId id="264" r:id="rId13"/>
    <p:sldId id="266"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347" autoAdjust="0"/>
  </p:normalViewPr>
  <p:slideViewPr>
    <p:cSldViewPr snapToGrid="0">
      <p:cViewPr varScale="1">
        <p:scale>
          <a:sx n="57" d="100"/>
          <a:sy n="57" d="100"/>
        </p:scale>
        <p:origin x="1680"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an Octigan" userId="3987fba7-d0ae-48be-a2dd-18fab9ce77c6" providerId="ADAL" clId="{C30D9EFE-A7AB-4BD7-9A44-547CD4FDBB6B}"/>
    <pc:docChg chg="custSel modSld">
      <pc:chgData name="Sean Octigan" userId="3987fba7-d0ae-48be-a2dd-18fab9ce77c6" providerId="ADAL" clId="{C30D9EFE-A7AB-4BD7-9A44-547CD4FDBB6B}" dt="2022-11-04T13:23:13.781" v="508" actId="20577"/>
      <pc:docMkLst>
        <pc:docMk/>
      </pc:docMkLst>
      <pc:sldChg chg="modNotesTx">
        <pc:chgData name="Sean Octigan" userId="3987fba7-d0ae-48be-a2dd-18fab9ce77c6" providerId="ADAL" clId="{C30D9EFE-A7AB-4BD7-9A44-547CD4FDBB6B}" dt="2022-11-04T13:23:13.781" v="508" actId="20577"/>
        <pc:sldMkLst>
          <pc:docMk/>
          <pc:sldMk cId="3423217026" sldId="259"/>
        </pc:sldMkLst>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016DEE-D865-4EE3-A69C-AABE038F9C70}"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9F7213B1-CC95-4951-AB3D-7B345C568F4A}">
      <dgm:prSet/>
      <dgm:spPr/>
      <dgm:t>
        <a:bodyPr/>
        <a:lstStyle/>
        <a:p>
          <a:r>
            <a:rPr lang="en-GB"/>
            <a:t>Explore potential ways we can use psychology to support performance management.</a:t>
          </a:r>
          <a:endParaRPr lang="en-US"/>
        </a:p>
      </dgm:t>
    </dgm:pt>
    <dgm:pt modelId="{2ACFF2FC-2151-455F-9307-A0C99D7EC9F3}" type="parTrans" cxnId="{2A936063-FF86-41FC-9F68-2B570C1087F3}">
      <dgm:prSet/>
      <dgm:spPr/>
      <dgm:t>
        <a:bodyPr/>
        <a:lstStyle/>
        <a:p>
          <a:endParaRPr lang="en-US"/>
        </a:p>
      </dgm:t>
    </dgm:pt>
    <dgm:pt modelId="{631F0DCB-DB17-438A-978F-487695C4B482}" type="sibTrans" cxnId="{2A936063-FF86-41FC-9F68-2B570C1087F3}">
      <dgm:prSet phldrT="1" phldr="0"/>
      <dgm:spPr/>
      <dgm:t>
        <a:bodyPr/>
        <a:lstStyle/>
        <a:p>
          <a:r>
            <a:rPr lang="en-US"/>
            <a:t>1</a:t>
          </a:r>
        </a:p>
      </dgm:t>
    </dgm:pt>
    <dgm:pt modelId="{FC39BF7D-FFD4-45C2-8175-663D9A908F59}">
      <dgm:prSet/>
      <dgm:spPr/>
      <dgm:t>
        <a:bodyPr/>
        <a:lstStyle/>
        <a:p>
          <a:r>
            <a:rPr lang="en-GB"/>
            <a:t>Explore our understanding of the process of performance management</a:t>
          </a:r>
          <a:endParaRPr lang="en-US"/>
        </a:p>
      </dgm:t>
    </dgm:pt>
    <dgm:pt modelId="{2E5E5339-443C-448E-8375-56ADA5E837D2}" type="parTrans" cxnId="{A6DC6BCB-EB6C-4E4A-B5E7-DC7B7DA48217}">
      <dgm:prSet/>
      <dgm:spPr/>
      <dgm:t>
        <a:bodyPr/>
        <a:lstStyle/>
        <a:p>
          <a:endParaRPr lang="en-US"/>
        </a:p>
      </dgm:t>
    </dgm:pt>
    <dgm:pt modelId="{92D9AD57-F3AE-408F-BA33-318D1E544AD3}" type="sibTrans" cxnId="{A6DC6BCB-EB6C-4E4A-B5E7-DC7B7DA48217}">
      <dgm:prSet phldrT="2" phldr="0"/>
      <dgm:spPr/>
      <dgm:t>
        <a:bodyPr/>
        <a:lstStyle/>
        <a:p>
          <a:r>
            <a:rPr lang="en-US"/>
            <a:t>2</a:t>
          </a:r>
        </a:p>
      </dgm:t>
    </dgm:pt>
    <dgm:pt modelId="{CA7FB215-1225-4B0E-9FAD-ED67DA6265F6}">
      <dgm:prSet/>
      <dgm:spPr/>
      <dgm:t>
        <a:bodyPr/>
        <a:lstStyle/>
        <a:p>
          <a:r>
            <a:rPr lang="en-GB"/>
            <a:t>Use a case study example to discuss performance management strategies.</a:t>
          </a:r>
          <a:endParaRPr lang="en-US"/>
        </a:p>
      </dgm:t>
    </dgm:pt>
    <dgm:pt modelId="{8C93CFF7-DF58-499D-A046-241CF968A98D}" type="parTrans" cxnId="{26247CEB-CB42-4B54-9903-1103C44A2388}">
      <dgm:prSet/>
      <dgm:spPr/>
      <dgm:t>
        <a:bodyPr/>
        <a:lstStyle/>
        <a:p>
          <a:endParaRPr lang="en-US"/>
        </a:p>
      </dgm:t>
    </dgm:pt>
    <dgm:pt modelId="{E27B0922-3010-4C84-B0F6-01CAA21F91D4}" type="sibTrans" cxnId="{26247CEB-CB42-4B54-9903-1103C44A2388}">
      <dgm:prSet phldrT="3" phldr="0"/>
      <dgm:spPr/>
      <dgm:t>
        <a:bodyPr/>
        <a:lstStyle/>
        <a:p>
          <a:r>
            <a:rPr lang="en-US"/>
            <a:t>3</a:t>
          </a:r>
        </a:p>
      </dgm:t>
    </dgm:pt>
    <dgm:pt modelId="{25705358-A216-4852-BF94-6696540433D2}" type="pres">
      <dgm:prSet presAssocID="{BD016DEE-D865-4EE3-A69C-AABE038F9C70}" presName="Name0" presStyleCnt="0">
        <dgm:presLayoutVars>
          <dgm:animLvl val="lvl"/>
          <dgm:resizeHandles val="exact"/>
        </dgm:presLayoutVars>
      </dgm:prSet>
      <dgm:spPr/>
    </dgm:pt>
    <dgm:pt modelId="{791044FE-0930-4C18-A7EB-F4D375E794C4}" type="pres">
      <dgm:prSet presAssocID="{9F7213B1-CC95-4951-AB3D-7B345C568F4A}" presName="compositeNode" presStyleCnt="0">
        <dgm:presLayoutVars>
          <dgm:bulletEnabled val="1"/>
        </dgm:presLayoutVars>
      </dgm:prSet>
      <dgm:spPr/>
    </dgm:pt>
    <dgm:pt modelId="{16ACCC83-8050-48D5-9142-6381B5960272}" type="pres">
      <dgm:prSet presAssocID="{9F7213B1-CC95-4951-AB3D-7B345C568F4A}" presName="bgRect" presStyleLbl="bgAccFollowNode1" presStyleIdx="0" presStyleCnt="3"/>
      <dgm:spPr/>
    </dgm:pt>
    <dgm:pt modelId="{47E5E3BA-9638-422D-BDAD-5DC4F270D2CE}" type="pres">
      <dgm:prSet presAssocID="{631F0DCB-DB17-438A-978F-487695C4B482}" presName="sibTransNodeCircle" presStyleLbl="alignNode1" presStyleIdx="0" presStyleCnt="6">
        <dgm:presLayoutVars>
          <dgm:chMax val="0"/>
          <dgm:bulletEnabled/>
        </dgm:presLayoutVars>
      </dgm:prSet>
      <dgm:spPr/>
    </dgm:pt>
    <dgm:pt modelId="{7682DAAD-298B-4EA7-8817-FB30FA570DC6}" type="pres">
      <dgm:prSet presAssocID="{9F7213B1-CC95-4951-AB3D-7B345C568F4A}" presName="bottomLine" presStyleLbl="alignNode1" presStyleIdx="1" presStyleCnt="6">
        <dgm:presLayoutVars/>
      </dgm:prSet>
      <dgm:spPr/>
    </dgm:pt>
    <dgm:pt modelId="{2D49A044-3458-4382-8AC1-364B42A4E3AB}" type="pres">
      <dgm:prSet presAssocID="{9F7213B1-CC95-4951-AB3D-7B345C568F4A}" presName="nodeText" presStyleLbl="bgAccFollowNode1" presStyleIdx="0" presStyleCnt="3">
        <dgm:presLayoutVars>
          <dgm:bulletEnabled val="1"/>
        </dgm:presLayoutVars>
      </dgm:prSet>
      <dgm:spPr/>
    </dgm:pt>
    <dgm:pt modelId="{7D25F6B1-7FF8-496D-92EC-F5B614C3CE26}" type="pres">
      <dgm:prSet presAssocID="{631F0DCB-DB17-438A-978F-487695C4B482}" presName="sibTrans" presStyleCnt="0"/>
      <dgm:spPr/>
    </dgm:pt>
    <dgm:pt modelId="{1C047BC1-E417-4AFB-9B12-39D69C4167ED}" type="pres">
      <dgm:prSet presAssocID="{FC39BF7D-FFD4-45C2-8175-663D9A908F59}" presName="compositeNode" presStyleCnt="0">
        <dgm:presLayoutVars>
          <dgm:bulletEnabled val="1"/>
        </dgm:presLayoutVars>
      </dgm:prSet>
      <dgm:spPr/>
    </dgm:pt>
    <dgm:pt modelId="{244547B4-0F64-45A1-BAD1-9FC9EC11DCAA}" type="pres">
      <dgm:prSet presAssocID="{FC39BF7D-FFD4-45C2-8175-663D9A908F59}" presName="bgRect" presStyleLbl="bgAccFollowNode1" presStyleIdx="1" presStyleCnt="3"/>
      <dgm:spPr/>
    </dgm:pt>
    <dgm:pt modelId="{2796CBAF-848D-4BF0-AAB2-F5EB3EBC3BB9}" type="pres">
      <dgm:prSet presAssocID="{92D9AD57-F3AE-408F-BA33-318D1E544AD3}" presName="sibTransNodeCircle" presStyleLbl="alignNode1" presStyleIdx="2" presStyleCnt="6">
        <dgm:presLayoutVars>
          <dgm:chMax val="0"/>
          <dgm:bulletEnabled/>
        </dgm:presLayoutVars>
      </dgm:prSet>
      <dgm:spPr/>
    </dgm:pt>
    <dgm:pt modelId="{F0BA0CE2-59E5-440F-865B-D87D20F53F32}" type="pres">
      <dgm:prSet presAssocID="{FC39BF7D-FFD4-45C2-8175-663D9A908F59}" presName="bottomLine" presStyleLbl="alignNode1" presStyleIdx="3" presStyleCnt="6">
        <dgm:presLayoutVars/>
      </dgm:prSet>
      <dgm:spPr/>
    </dgm:pt>
    <dgm:pt modelId="{D3F950B6-27DC-4588-A934-A2D57E969127}" type="pres">
      <dgm:prSet presAssocID="{FC39BF7D-FFD4-45C2-8175-663D9A908F59}" presName="nodeText" presStyleLbl="bgAccFollowNode1" presStyleIdx="1" presStyleCnt="3">
        <dgm:presLayoutVars>
          <dgm:bulletEnabled val="1"/>
        </dgm:presLayoutVars>
      </dgm:prSet>
      <dgm:spPr/>
    </dgm:pt>
    <dgm:pt modelId="{C5EBAF4A-D919-4F41-8D6E-7847A516D442}" type="pres">
      <dgm:prSet presAssocID="{92D9AD57-F3AE-408F-BA33-318D1E544AD3}" presName="sibTrans" presStyleCnt="0"/>
      <dgm:spPr/>
    </dgm:pt>
    <dgm:pt modelId="{253DA35F-A6A8-4382-843B-2BFCFB61D3A5}" type="pres">
      <dgm:prSet presAssocID="{CA7FB215-1225-4B0E-9FAD-ED67DA6265F6}" presName="compositeNode" presStyleCnt="0">
        <dgm:presLayoutVars>
          <dgm:bulletEnabled val="1"/>
        </dgm:presLayoutVars>
      </dgm:prSet>
      <dgm:spPr/>
    </dgm:pt>
    <dgm:pt modelId="{70156A10-E3FB-463E-83B6-87C87397FFE5}" type="pres">
      <dgm:prSet presAssocID="{CA7FB215-1225-4B0E-9FAD-ED67DA6265F6}" presName="bgRect" presStyleLbl="bgAccFollowNode1" presStyleIdx="2" presStyleCnt="3"/>
      <dgm:spPr/>
    </dgm:pt>
    <dgm:pt modelId="{838A71DC-8C4C-4652-94B8-57C71A56301E}" type="pres">
      <dgm:prSet presAssocID="{E27B0922-3010-4C84-B0F6-01CAA21F91D4}" presName="sibTransNodeCircle" presStyleLbl="alignNode1" presStyleIdx="4" presStyleCnt="6">
        <dgm:presLayoutVars>
          <dgm:chMax val="0"/>
          <dgm:bulletEnabled/>
        </dgm:presLayoutVars>
      </dgm:prSet>
      <dgm:spPr/>
    </dgm:pt>
    <dgm:pt modelId="{C94B04F0-24FA-49C3-A95E-B82D2C14A441}" type="pres">
      <dgm:prSet presAssocID="{CA7FB215-1225-4B0E-9FAD-ED67DA6265F6}" presName="bottomLine" presStyleLbl="alignNode1" presStyleIdx="5" presStyleCnt="6">
        <dgm:presLayoutVars/>
      </dgm:prSet>
      <dgm:spPr/>
    </dgm:pt>
    <dgm:pt modelId="{DB23AE63-F66E-4CF6-BC4C-D730CC5F6071}" type="pres">
      <dgm:prSet presAssocID="{CA7FB215-1225-4B0E-9FAD-ED67DA6265F6}" presName="nodeText" presStyleLbl="bgAccFollowNode1" presStyleIdx="2" presStyleCnt="3">
        <dgm:presLayoutVars>
          <dgm:bulletEnabled val="1"/>
        </dgm:presLayoutVars>
      </dgm:prSet>
      <dgm:spPr/>
    </dgm:pt>
  </dgm:ptLst>
  <dgm:cxnLst>
    <dgm:cxn modelId="{C9E83C16-7407-4432-A468-98AB8A89BC2F}" type="presOf" srcId="{9F7213B1-CC95-4951-AB3D-7B345C568F4A}" destId="{16ACCC83-8050-48D5-9142-6381B5960272}" srcOrd="0" destOrd="0" presId="urn:microsoft.com/office/officeart/2016/7/layout/BasicLinearProcessNumbered"/>
    <dgm:cxn modelId="{1FE45925-0697-4A60-93F2-468FB158C22D}" type="presOf" srcId="{CA7FB215-1225-4B0E-9FAD-ED67DA6265F6}" destId="{70156A10-E3FB-463E-83B6-87C87397FFE5}" srcOrd="0" destOrd="0" presId="urn:microsoft.com/office/officeart/2016/7/layout/BasicLinearProcessNumbered"/>
    <dgm:cxn modelId="{2A936063-FF86-41FC-9F68-2B570C1087F3}" srcId="{BD016DEE-D865-4EE3-A69C-AABE038F9C70}" destId="{9F7213B1-CC95-4951-AB3D-7B345C568F4A}" srcOrd="0" destOrd="0" parTransId="{2ACFF2FC-2151-455F-9307-A0C99D7EC9F3}" sibTransId="{631F0DCB-DB17-438A-978F-487695C4B482}"/>
    <dgm:cxn modelId="{69816149-53F4-4D11-B653-C3F4D8A795A5}" type="presOf" srcId="{92D9AD57-F3AE-408F-BA33-318D1E544AD3}" destId="{2796CBAF-848D-4BF0-AAB2-F5EB3EBC3BB9}" srcOrd="0" destOrd="0" presId="urn:microsoft.com/office/officeart/2016/7/layout/BasicLinearProcessNumbered"/>
    <dgm:cxn modelId="{0803746B-A019-456B-93CD-8E2510939DC6}" type="presOf" srcId="{FC39BF7D-FFD4-45C2-8175-663D9A908F59}" destId="{D3F950B6-27DC-4588-A934-A2D57E969127}" srcOrd="1" destOrd="0" presId="urn:microsoft.com/office/officeart/2016/7/layout/BasicLinearProcessNumbered"/>
    <dgm:cxn modelId="{BD6B6A74-ADD0-4C09-85BB-AC8F09A5D034}" type="presOf" srcId="{CA7FB215-1225-4B0E-9FAD-ED67DA6265F6}" destId="{DB23AE63-F66E-4CF6-BC4C-D730CC5F6071}" srcOrd="1" destOrd="0" presId="urn:microsoft.com/office/officeart/2016/7/layout/BasicLinearProcessNumbered"/>
    <dgm:cxn modelId="{E31A0D55-DCB6-4AB7-B94C-AFEBCB06FF94}" type="presOf" srcId="{E27B0922-3010-4C84-B0F6-01CAA21F91D4}" destId="{838A71DC-8C4C-4652-94B8-57C71A56301E}" srcOrd="0" destOrd="0" presId="urn:microsoft.com/office/officeart/2016/7/layout/BasicLinearProcessNumbered"/>
    <dgm:cxn modelId="{FA34B759-AA2D-4E55-8AC0-9DB8A5FBAA70}" type="presOf" srcId="{631F0DCB-DB17-438A-978F-487695C4B482}" destId="{47E5E3BA-9638-422D-BDAD-5DC4F270D2CE}" srcOrd="0" destOrd="0" presId="urn:microsoft.com/office/officeart/2016/7/layout/BasicLinearProcessNumbered"/>
    <dgm:cxn modelId="{9A8CEC82-996F-4F72-8BE7-B2490204EB75}" type="presOf" srcId="{9F7213B1-CC95-4951-AB3D-7B345C568F4A}" destId="{2D49A044-3458-4382-8AC1-364B42A4E3AB}" srcOrd="1" destOrd="0" presId="urn:microsoft.com/office/officeart/2016/7/layout/BasicLinearProcessNumbered"/>
    <dgm:cxn modelId="{64D50DC2-D429-4CC0-A5AB-ECFE85852063}" type="presOf" srcId="{FC39BF7D-FFD4-45C2-8175-663D9A908F59}" destId="{244547B4-0F64-45A1-BAD1-9FC9EC11DCAA}" srcOrd="0" destOrd="0" presId="urn:microsoft.com/office/officeart/2016/7/layout/BasicLinearProcessNumbered"/>
    <dgm:cxn modelId="{A6DC6BCB-EB6C-4E4A-B5E7-DC7B7DA48217}" srcId="{BD016DEE-D865-4EE3-A69C-AABE038F9C70}" destId="{FC39BF7D-FFD4-45C2-8175-663D9A908F59}" srcOrd="1" destOrd="0" parTransId="{2E5E5339-443C-448E-8375-56ADA5E837D2}" sibTransId="{92D9AD57-F3AE-408F-BA33-318D1E544AD3}"/>
    <dgm:cxn modelId="{26247CEB-CB42-4B54-9903-1103C44A2388}" srcId="{BD016DEE-D865-4EE3-A69C-AABE038F9C70}" destId="{CA7FB215-1225-4B0E-9FAD-ED67DA6265F6}" srcOrd="2" destOrd="0" parTransId="{8C93CFF7-DF58-499D-A046-241CF968A98D}" sibTransId="{E27B0922-3010-4C84-B0F6-01CAA21F91D4}"/>
    <dgm:cxn modelId="{7FC58BF1-6F06-4DE5-977D-D34C79968AA2}" type="presOf" srcId="{BD016DEE-D865-4EE3-A69C-AABE038F9C70}" destId="{25705358-A216-4852-BF94-6696540433D2}" srcOrd="0" destOrd="0" presId="urn:microsoft.com/office/officeart/2016/7/layout/BasicLinearProcessNumbered"/>
    <dgm:cxn modelId="{7F80F725-F06F-47AD-8ECB-884AA387936F}" type="presParOf" srcId="{25705358-A216-4852-BF94-6696540433D2}" destId="{791044FE-0930-4C18-A7EB-F4D375E794C4}" srcOrd="0" destOrd="0" presId="urn:microsoft.com/office/officeart/2016/7/layout/BasicLinearProcessNumbered"/>
    <dgm:cxn modelId="{234AA319-167C-4974-B811-2470C4139927}" type="presParOf" srcId="{791044FE-0930-4C18-A7EB-F4D375E794C4}" destId="{16ACCC83-8050-48D5-9142-6381B5960272}" srcOrd="0" destOrd="0" presId="urn:microsoft.com/office/officeart/2016/7/layout/BasicLinearProcessNumbered"/>
    <dgm:cxn modelId="{102B450F-A42A-4FBC-8C3F-43C2336841D4}" type="presParOf" srcId="{791044FE-0930-4C18-A7EB-F4D375E794C4}" destId="{47E5E3BA-9638-422D-BDAD-5DC4F270D2CE}" srcOrd="1" destOrd="0" presId="urn:microsoft.com/office/officeart/2016/7/layout/BasicLinearProcessNumbered"/>
    <dgm:cxn modelId="{80C2AE70-DD28-4E3B-9171-595AFAC1FB6A}" type="presParOf" srcId="{791044FE-0930-4C18-A7EB-F4D375E794C4}" destId="{7682DAAD-298B-4EA7-8817-FB30FA570DC6}" srcOrd="2" destOrd="0" presId="urn:microsoft.com/office/officeart/2016/7/layout/BasicLinearProcessNumbered"/>
    <dgm:cxn modelId="{BA935CC9-FB7C-44DA-A767-F5D10AF03038}" type="presParOf" srcId="{791044FE-0930-4C18-A7EB-F4D375E794C4}" destId="{2D49A044-3458-4382-8AC1-364B42A4E3AB}" srcOrd="3" destOrd="0" presId="urn:microsoft.com/office/officeart/2016/7/layout/BasicLinearProcessNumbered"/>
    <dgm:cxn modelId="{DBE9FB33-7F98-4674-8D28-B5AE01B26E84}" type="presParOf" srcId="{25705358-A216-4852-BF94-6696540433D2}" destId="{7D25F6B1-7FF8-496D-92EC-F5B614C3CE26}" srcOrd="1" destOrd="0" presId="urn:microsoft.com/office/officeart/2016/7/layout/BasicLinearProcessNumbered"/>
    <dgm:cxn modelId="{206993E8-D78B-4BD0-9420-F43AB9CE5B5B}" type="presParOf" srcId="{25705358-A216-4852-BF94-6696540433D2}" destId="{1C047BC1-E417-4AFB-9B12-39D69C4167ED}" srcOrd="2" destOrd="0" presId="urn:microsoft.com/office/officeart/2016/7/layout/BasicLinearProcessNumbered"/>
    <dgm:cxn modelId="{BDB3E0DD-53E6-48CE-B6A6-4702402CDC2C}" type="presParOf" srcId="{1C047BC1-E417-4AFB-9B12-39D69C4167ED}" destId="{244547B4-0F64-45A1-BAD1-9FC9EC11DCAA}" srcOrd="0" destOrd="0" presId="urn:microsoft.com/office/officeart/2016/7/layout/BasicLinearProcessNumbered"/>
    <dgm:cxn modelId="{132BAC18-E15C-43E1-B07B-5A390C4C7635}" type="presParOf" srcId="{1C047BC1-E417-4AFB-9B12-39D69C4167ED}" destId="{2796CBAF-848D-4BF0-AAB2-F5EB3EBC3BB9}" srcOrd="1" destOrd="0" presId="urn:microsoft.com/office/officeart/2016/7/layout/BasicLinearProcessNumbered"/>
    <dgm:cxn modelId="{14073BBD-2A9E-47FB-842B-065706C6402F}" type="presParOf" srcId="{1C047BC1-E417-4AFB-9B12-39D69C4167ED}" destId="{F0BA0CE2-59E5-440F-865B-D87D20F53F32}" srcOrd="2" destOrd="0" presId="urn:microsoft.com/office/officeart/2016/7/layout/BasicLinearProcessNumbered"/>
    <dgm:cxn modelId="{024E5A17-AC58-434D-BB18-15258F79F78F}" type="presParOf" srcId="{1C047BC1-E417-4AFB-9B12-39D69C4167ED}" destId="{D3F950B6-27DC-4588-A934-A2D57E969127}" srcOrd="3" destOrd="0" presId="urn:microsoft.com/office/officeart/2016/7/layout/BasicLinearProcessNumbered"/>
    <dgm:cxn modelId="{B6683595-0E54-43B4-A236-CF31A183EE57}" type="presParOf" srcId="{25705358-A216-4852-BF94-6696540433D2}" destId="{C5EBAF4A-D919-4F41-8D6E-7847A516D442}" srcOrd="3" destOrd="0" presId="urn:microsoft.com/office/officeart/2016/7/layout/BasicLinearProcessNumbered"/>
    <dgm:cxn modelId="{FE95FC26-0675-4047-8F81-B3BDFEECA6DA}" type="presParOf" srcId="{25705358-A216-4852-BF94-6696540433D2}" destId="{253DA35F-A6A8-4382-843B-2BFCFB61D3A5}" srcOrd="4" destOrd="0" presId="urn:microsoft.com/office/officeart/2016/7/layout/BasicLinearProcessNumbered"/>
    <dgm:cxn modelId="{6ACE70E1-4EFD-4ED9-AC58-05EFE5C817C3}" type="presParOf" srcId="{253DA35F-A6A8-4382-843B-2BFCFB61D3A5}" destId="{70156A10-E3FB-463E-83B6-87C87397FFE5}" srcOrd="0" destOrd="0" presId="urn:microsoft.com/office/officeart/2016/7/layout/BasicLinearProcessNumbered"/>
    <dgm:cxn modelId="{47BF82EB-38E9-49FC-AF46-8796022FBB38}" type="presParOf" srcId="{253DA35F-A6A8-4382-843B-2BFCFB61D3A5}" destId="{838A71DC-8C4C-4652-94B8-57C71A56301E}" srcOrd="1" destOrd="0" presId="urn:microsoft.com/office/officeart/2016/7/layout/BasicLinearProcessNumbered"/>
    <dgm:cxn modelId="{E22A1EA7-01D1-4B10-8143-724A3F5A7823}" type="presParOf" srcId="{253DA35F-A6A8-4382-843B-2BFCFB61D3A5}" destId="{C94B04F0-24FA-49C3-A95E-B82D2C14A441}" srcOrd="2" destOrd="0" presId="urn:microsoft.com/office/officeart/2016/7/layout/BasicLinearProcessNumbered"/>
    <dgm:cxn modelId="{5B5A24D4-F31D-4443-A8ED-CE08006C0A8D}" type="presParOf" srcId="{253DA35F-A6A8-4382-843B-2BFCFB61D3A5}" destId="{DB23AE63-F66E-4CF6-BC4C-D730CC5F6071}"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51F8F3B-C939-47C9-990C-F8D2E69B0FBC}"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D5A4232C-DE4E-4685-8D14-D469EABA0B4E}">
      <dgm:prSet/>
      <dgm:spPr/>
      <dgm:t>
        <a:bodyPr/>
        <a:lstStyle/>
        <a:p>
          <a:r>
            <a:rPr lang="en-GB" dirty="0"/>
            <a:t>Unconditional Positive Regard / Relational Psychology</a:t>
          </a:r>
          <a:endParaRPr lang="en-US" dirty="0"/>
        </a:p>
      </dgm:t>
    </dgm:pt>
    <dgm:pt modelId="{95697F3D-4183-42DB-9919-BB447E62DC87}" type="parTrans" cxnId="{47B556AC-5C59-4C5C-B7ED-488C58D98DC9}">
      <dgm:prSet/>
      <dgm:spPr/>
      <dgm:t>
        <a:bodyPr/>
        <a:lstStyle/>
        <a:p>
          <a:endParaRPr lang="en-US"/>
        </a:p>
      </dgm:t>
    </dgm:pt>
    <dgm:pt modelId="{FB9A7C1A-9458-4E15-B1B0-BC8D5863FCD1}" type="sibTrans" cxnId="{47B556AC-5C59-4C5C-B7ED-488C58D98DC9}">
      <dgm:prSet/>
      <dgm:spPr/>
      <dgm:t>
        <a:bodyPr/>
        <a:lstStyle/>
        <a:p>
          <a:endParaRPr lang="en-US"/>
        </a:p>
      </dgm:t>
    </dgm:pt>
    <dgm:pt modelId="{3D72809B-BAA4-4772-864C-A5CF3B8599B7}">
      <dgm:prSet/>
      <dgm:spPr/>
      <dgm:t>
        <a:bodyPr/>
        <a:lstStyle/>
        <a:p>
          <a:r>
            <a:rPr lang="en-GB"/>
            <a:t>Eco-Systemic Understanding</a:t>
          </a:r>
          <a:endParaRPr lang="en-US"/>
        </a:p>
      </dgm:t>
    </dgm:pt>
    <dgm:pt modelId="{8C7CE936-0F0B-49B5-8AD2-045325E924CA}" type="parTrans" cxnId="{DEDE9934-785A-4146-AED8-D1FFA81BB645}">
      <dgm:prSet/>
      <dgm:spPr/>
      <dgm:t>
        <a:bodyPr/>
        <a:lstStyle/>
        <a:p>
          <a:endParaRPr lang="en-US"/>
        </a:p>
      </dgm:t>
    </dgm:pt>
    <dgm:pt modelId="{60A938AE-ACFC-4E9B-AD00-6A20B1E9B164}" type="sibTrans" cxnId="{DEDE9934-785A-4146-AED8-D1FFA81BB645}">
      <dgm:prSet/>
      <dgm:spPr/>
      <dgm:t>
        <a:bodyPr/>
        <a:lstStyle/>
        <a:p>
          <a:endParaRPr lang="en-US"/>
        </a:p>
      </dgm:t>
    </dgm:pt>
    <dgm:pt modelId="{45F454DA-2A85-4E59-B071-25C7DCAC7B40}">
      <dgm:prSet/>
      <dgm:spPr/>
      <dgm:t>
        <a:bodyPr/>
        <a:lstStyle/>
        <a:p>
          <a:r>
            <a:rPr lang="en-GB"/>
            <a:t>Inter-Subjective Embodiment</a:t>
          </a:r>
          <a:endParaRPr lang="en-US"/>
        </a:p>
      </dgm:t>
    </dgm:pt>
    <dgm:pt modelId="{F4700181-E17F-4884-B5C0-3CC559F26446}" type="parTrans" cxnId="{BF14381E-2A18-4CFA-991C-5AAF8847BFEF}">
      <dgm:prSet/>
      <dgm:spPr/>
      <dgm:t>
        <a:bodyPr/>
        <a:lstStyle/>
        <a:p>
          <a:endParaRPr lang="en-US"/>
        </a:p>
      </dgm:t>
    </dgm:pt>
    <dgm:pt modelId="{60BF11B0-2843-4032-8830-2C462F38FFD6}" type="sibTrans" cxnId="{BF14381E-2A18-4CFA-991C-5AAF8847BFEF}">
      <dgm:prSet/>
      <dgm:spPr/>
      <dgm:t>
        <a:bodyPr/>
        <a:lstStyle/>
        <a:p>
          <a:endParaRPr lang="en-US"/>
        </a:p>
      </dgm:t>
    </dgm:pt>
    <dgm:pt modelId="{A2A6CE6B-D0A5-44E5-A9A4-71C1DF4C517D}">
      <dgm:prSet/>
      <dgm:spPr/>
      <dgm:t>
        <a:bodyPr/>
        <a:lstStyle/>
        <a:p>
          <a:r>
            <a:rPr lang="en-GB"/>
            <a:t>Solution-focused / collaborative approach</a:t>
          </a:r>
          <a:endParaRPr lang="en-US"/>
        </a:p>
      </dgm:t>
    </dgm:pt>
    <dgm:pt modelId="{207F2F76-90E2-4C1B-AB57-0F21C3BB0F42}" type="parTrans" cxnId="{68E32841-857E-49F5-8741-B951F7BB70A0}">
      <dgm:prSet/>
      <dgm:spPr/>
      <dgm:t>
        <a:bodyPr/>
        <a:lstStyle/>
        <a:p>
          <a:endParaRPr lang="en-US"/>
        </a:p>
      </dgm:t>
    </dgm:pt>
    <dgm:pt modelId="{818CA493-DD3E-408B-BC93-24AE308042D2}" type="sibTrans" cxnId="{68E32841-857E-49F5-8741-B951F7BB70A0}">
      <dgm:prSet/>
      <dgm:spPr/>
      <dgm:t>
        <a:bodyPr/>
        <a:lstStyle/>
        <a:p>
          <a:endParaRPr lang="en-US"/>
        </a:p>
      </dgm:t>
    </dgm:pt>
    <dgm:pt modelId="{DF78E18C-5744-4FAF-B17D-D870823B19F9}" type="pres">
      <dgm:prSet presAssocID="{651F8F3B-C939-47C9-990C-F8D2E69B0FBC}" presName="root" presStyleCnt="0">
        <dgm:presLayoutVars>
          <dgm:dir/>
          <dgm:resizeHandles val="exact"/>
        </dgm:presLayoutVars>
      </dgm:prSet>
      <dgm:spPr/>
    </dgm:pt>
    <dgm:pt modelId="{074BA7F6-73EC-4ADB-9D1B-BD762E0E472E}" type="pres">
      <dgm:prSet presAssocID="{D5A4232C-DE4E-4685-8D14-D469EABA0B4E}" presName="compNode" presStyleCnt="0"/>
      <dgm:spPr/>
    </dgm:pt>
    <dgm:pt modelId="{52CD018C-2CCA-4530-83B2-603D5B5CFE35}" type="pres">
      <dgm:prSet presAssocID="{D5A4232C-DE4E-4685-8D14-D469EABA0B4E}" presName="bgRect" presStyleLbl="bgShp" presStyleIdx="0" presStyleCnt="4"/>
      <dgm:spPr/>
    </dgm:pt>
    <dgm:pt modelId="{F5B1001D-1B61-4EB1-8A39-6A644A05C475}" type="pres">
      <dgm:prSet presAssocID="{D5A4232C-DE4E-4685-8D14-D469EABA0B4E}"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Home1 with solid fill"/>
        </a:ext>
      </dgm:extLst>
    </dgm:pt>
    <dgm:pt modelId="{CEC54996-1703-4A7E-A96C-BDD77F9F58E0}" type="pres">
      <dgm:prSet presAssocID="{D5A4232C-DE4E-4685-8D14-D469EABA0B4E}" presName="spaceRect" presStyleCnt="0"/>
      <dgm:spPr/>
    </dgm:pt>
    <dgm:pt modelId="{0DE4948D-6F35-43BA-BBED-1D240686D58E}" type="pres">
      <dgm:prSet presAssocID="{D5A4232C-DE4E-4685-8D14-D469EABA0B4E}" presName="parTx" presStyleLbl="revTx" presStyleIdx="0" presStyleCnt="4">
        <dgm:presLayoutVars>
          <dgm:chMax val="0"/>
          <dgm:chPref val="0"/>
        </dgm:presLayoutVars>
      </dgm:prSet>
      <dgm:spPr/>
    </dgm:pt>
    <dgm:pt modelId="{8542F43C-E19D-405D-854D-D92CD8EE5352}" type="pres">
      <dgm:prSet presAssocID="{FB9A7C1A-9458-4E15-B1B0-BC8D5863FCD1}" presName="sibTrans" presStyleCnt="0"/>
      <dgm:spPr/>
    </dgm:pt>
    <dgm:pt modelId="{5AE696A7-BD35-4B30-AECD-1EBDCD3ADD71}" type="pres">
      <dgm:prSet presAssocID="{3D72809B-BAA4-4772-864C-A5CF3B8599B7}" presName="compNode" presStyleCnt="0"/>
      <dgm:spPr/>
    </dgm:pt>
    <dgm:pt modelId="{9EDD4109-E1CF-436B-BBC6-F37902AEA5EB}" type="pres">
      <dgm:prSet presAssocID="{3D72809B-BAA4-4772-864C-A5CF3B8599B7}" presName="bgRect" presStyleLbl="bgShp" presStyleIdx="1" presStyleCnt="4"/>
      <dgm:spPr/>
    </dgm:pt>
    <dgm:pt modelId="{6F23DEA0-65BF-4113-8BA4-272CC5A351B3}" type="pres">
      <dgm:prSet presAssocID="{3D72809B-BAA4-4772-864C-A5CF3B8599B7}"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Network diagram with solid fill"/>
        </a:ext>
      </dgm:extLst>
    </dgm:pt>
    <dgm:pt modelId="{63CEA7C8-D92C-49A9-806A-75AB8AD40FF1}" type="pres">
      <dgm:prSet presAssocID="{3D72809B-BAA4-4772-864C-A5CF3B8599B7}" presName="spaceRect" presStyleCnt="0"/>
      <dgm:spPr/>
    </dgm:pt>
    <dgm:pt modelId="{B3FDD20A-C251-416B-AFBF-39FFA9718037}" type="pres">
      <dgm:prSet presAssocID="{3D72809B-BAA4-4772-864C-A5CF3B8599B7}" presName="parTx" presStyleLbl="revTx" presStyleIdx="1" presStyleCnt="4">
        <dgm:presLayoutVars>
          <dgm:chMax val="0"/>
          <dgm:chPref val="0"/>
        </dgm:presLayoutVars>
      </dgm:prSet>
      <dgm:spPr/>
    </dgm:pt>
    <dgm:pt modelId="{F9D2F29E-C4AC-4ACE-BB9D-98CE2D08E412}" type="pres">
      <dgm:prSet presAssocID="{60A938AE-ACFC-4E9B-AD00-6A20B1E9B164}" presName="sibTrans" presStyleCnt="0"/>
      <dgm:spPr/>
    </dgm:pt>
    <dgm:pt modelId="{5CC0F81A-3EF7-450E-8389-39F9CB20E048}" type="pres">
      <dgm:prSet presAssocID="{45F454DA-2A85-4E59-B071-25C7DCAC7B40}" presName="compNode" presStyleCnt="0"/>
      <dgm:spPr/>
    </dgm:pt>
    <dgm:pt modelId="{34A035D5-03C9-4C5A-A320-624A94DA3E57}" type="pres">
      <dgm:prSet presAssocID="{45F454DA-2A85-4E59-B071-25C7DCAC7B40}" presName="bgRect" presStyleLbl="bgShp" presStyleIdx="2" presStyleCnt="4"/>
      <dgm:spPr/>
    </dgm:pt>
    <dgm:pt modelId="{BCF3B94F-B62C-40AF-A632-99731DF44502}" type="pres">
      <dgm:prSet presAssocID="{45F454DA-2A85-4E59-B071-25C7DCAC7B40}" presName="iconRect" presStyleLbl="node1" presStyleIdx="2" presStyleCnt="4"/>
      <dgm:spPr>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Smiling face with solid fill with solid fill"/>
        </a:ext>
      </dgm:extLst>
    </dgm:pt>
    <dgm:pt modelId="{762E2B14-07D4-452D-93E2-42F0EE80953E}" type="pres">
      <dgm:prSet presAssocID="{45F454DA-2A85-4E59-B071-25C7DCAC7B40}" presName="spaceRect" presStyleCnt="0"/>
      <dgm:spPr/>
    </dgm:pt>
    <dgm:pt modelId="{436EC85A-1922-4A75-9BFC-6F51BEFD04D8}" type="pres">
      <dgm:prSet presAssocID="{45F454DA-2A85-4E59-B071-25C7DCAC7B40}" presName="parTx" presStyleLbl="revTx" presStyleIdx="2" presStyleCnt="4">
        <dgm:presLayoutVars>
          <dgm:chMax val="0"/>
          <dgm:chPref val="0"/>
        </dgm:presLayoutVars>
      </dgm:prSet>
      <dgm:spPr/>
    </dgm:pt>
    <dgm:pt modelId="{3707A139-0750-4E83-B6DB-2E2B6BC6942B}" type="pres">
      <dgm:prSet presAssocID="{60BF11B0-2843-4032-8830-2C462F38FFD6}" presName="sibTrans" presStyleCnt="0"/>
      <dgm:spPr/>
    </dgm:pt>
    <dgm:pt modelId="{9CB3113D-EB13-40FB-A7F9-3C979AE02F41}" type="pres">
      <dgm:prSet presAssocID="{A2A6CE6B-D0A5-44E5-A9A4-71C1DF4C517D}" presName="compNode" presStyleCnt="0"/>
      <dgm:spPr/>
    </dgm:pt>
    <dgm:pt modelId="{31BAD96B-3748-45D4-957A-5E349671E202}" type="pres">
      <dgm:prSet presAssocID="{A2A6CE6B-D0A5-44E5-A9A4-71C1DF4C517D}" presName="bgRect" presStyleLbl="bgShp" presStyleIdx="3" presStyleCnt="4"/>
      <dgm:spPr/>
    </dgm:pt>
    <dgm:pt modelId="{EA6ACCF6-8784-4B1C-BFAF-52B6453130F1}" type="pres">
      <dgm:prSet presAssocID="{A2A6CE6B-D0A5-44E5-A9A4-71C1DF4C517D}"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Badge Tick with solid fill"/>
        </a:ext>
      </dgm:extLst>
    </dgm:pt>
    <dgm:pt modelId="{B24D0164-0F84-4E65-BEC3-2981EFE342A7}" type="pres">
      <dgm:prSet presAssocID="{A2A6CE6B-D0A5-44E5-A9A4-71C1DF4C517D}" presName="spaceRect" presStyleCnt="0"/>
      <dgm:spPr/>
    </dgm:pt>
    <dgm:pt modelId="{06F39CA7-049D-473B-B6AA-FFBEFE057E49}" type="pres">
      <dgm:prSet presAssocID="{A2A6CE6B-D0A5-44E5-A9A4-71C1DF4C517D}" presName="parTx" presStyleLbl="revTx" presStyleIdx="3" presStyleCnt="4">
        <dgm:presLayoutVars>
          <dgm:chMax val="0"/>
          <dgm:chPref val="0"/>
        </dgm:presLayoutVars>
      </dgm:prSet>
      <dgm:spPr/>
    </dgm:pt>
  </dgm:ptLst>
  <dgm:cxnLst>
    <dgm:cxn modelId="{BF14381E-2A18-4CFA-991C-5AAF8847BFEF}" srcId="{651F8F3B-C939-47C9-990C-F8D2E69B0FBC}" destId="{45F454DA-2A85-4E59-B071-25C7DCAC7B40}" srcOrd="2" destOrd="0" parTransId="{F4700181-E17F-4884-B5C0-3CC559F26446}" sibTransId="{60BF11B0-2843-4032-8830-2C462F38FFD6}"/>
    <dgm:cxn modelId="{DEDE9934-785A-4146-AED8-D1FFA81BB645}" srcId="{651F8F3B-C939-47C9-990C-F8D2E69B0FBC}" destId="{3D72809B-BAA4-4772-864C-A5CF3B8599B7}" srcOrd="1" destOrd="0" parTransId="{8C7CE936-0F0B-49B5-8AD2-045325E924CA}" sibTransId="{60A938AE-ACFC-4E9B-AD00-6A20B1E9B164}"/>
    <dgm:cxn modelId="{6EC1AB3E-DD18-4C4B-B751-CCC2D9B23E20}" type="presOf" srcId="{651F8F3B-C939-47C9-990C-F8D2E69B0FBC}" destId="{DF78E18C-5744-4FAF-B17D-D870823B19F9}" srcOrd="0" destOrd="0" presId="urn:microsoft.com/office/officeart/2018/2/layout/IconVerticalSolidList"/>
    <dgm:cxn modelId="{3607F73E-EE92-4387-A64E-416200EA7400}" type="presOf" srcId="{A2A6CE6B-D0A5-44E5-A9A4-71C1DF4C517D}" destId="{06F39CA7-049D-473B-B6AA-FFBEFE057E49}" srcOrd="0" destOrd="0" presId="urn:microsoft.com/office/officeart/2018/2/layout/IconVerticalSolidList"/>
    <dgm:cxn modelId="{68E32841-857E-49F5-8741-B951F7BB70A0}" srcId="{651F8F3B-C939-47C9-990C-F8D2E69B0FBC}" destId="{A2A6CE6B-D0A5-44E5-A9A4-71C1DF4C517D}" srcOrd="3" destOrd="0" parTransId="{207F2F76-90E2-4C1B-AB57-0F21C3BB0F42}" sibTransId="{818CA493-DD3E-408B-BC93-24AE308042D2}"/>
    <dgm:cxn modelId="{288F50A8-3E5C-4216-B0C6-BDBA1964DA5F}" type="presOf" srcId="{3D72809B-BAA4-4772-864C-A5CF3B8599B7}" destId="{B3FDD20A-C251-416B-AFBF-39FFA9718037}" srcOrd="0" destOrd="0" presId="urn:microsoft.com/office/officeart/2018/2/layout/IconVerticalSolidList"/>
    <dgm:cxn modelId="{47B556AC-5C59-4C5C-B7ED-488C58D98DC9}" srcId="{651F8F3B-C939-47C9-990C-F8D2E69B0FBC}" destId="{D5A4232C-DE4E-4685-8D14-D469EABA0B4E}" srcOrd="0" destOrd="0" parTransId="{95697F3D-4183-42DB-9919-BB447E62DC87}" sibTransId="{FB9A7C1A-9458-4E15-B1B0-BC8D5863FCD1}"/>
    <dgm:cxn modelId="{8E68BBAF-AEEA-49E9-BC75-1B6E586FC8B9}" type="presOf" srcId="{45F454DA-2A85-4E59-B071-25C7DCAC7B40}" destId="{436EC85A-1922-4A75-9BFC-6F51BEFD04D8}" srcOrd="0" destOrd="0" presId="urn:microsoft.com/office/officeart/2018/2/layout/IconVerticalSolidList"/>
    <dgm:cxn modelId="{A4636CB9-FEE2-4555-BE93-236CE32F7CA7}" type="presOf" srcId="{D5A4232C-DE4E-4685-8D14-D469EABA0B4E}" destId="{0DE4948D-6F35-43BA-BBED-1D240686D58E}" srcOrd="0" destOrd="0" presId="urn:microsoft.com/office/officeart/2018/2/layout/IconVerticalSolidList"/>
    <dgm:cxn modelId="{D73A3F7D-1EAB-4BAD-9872-D803A28BFBDE}" type="presParOf" srcId="{DF78E18C-5744-4FAF-B17D-D870823B19F9}" destId="{074BA7F6-73EC-4ADB-9D1B-BD762E0E472E}" srcOrd="0" destOrd="0" presId="urn:microsoft.com/office/officeart/2018/2/layout/IconVerticalSolidList"/>
    <dgm:cxn modelId="{663749AA-578A-4C87-81C4-1B478441BE73}" type="presParOf" srcId="{074BA7F6-73EC-4ADB-9D1B-BD762E0E472E}" destId="{52CD018C-2CCA-4530-83B2-603D5B5CFE35}" srcOrd="0" destOrd="0" presId="urn:microsoft.com/office/officeart/2018/2/layout/IconVerticalSolidList"/>
    <dgm:cxn modelId="{D35975C1-45E1-4E87-A240-A585C083BEE6}" type="presParOf" srcId="{074BA7F6-73EC-4ADB-9D1B-BD762E0E472E}" destId="{F5B1001D-1B61-4EB1-8A39-6A644A05C475}" srcOrd="1" destOrd="0" presId="urn:microsoft.com/office/officeart/2018/2/layout/IconVerticalSolidList"/>
    <dgm:cxn modelId="{12746F77-ABEA-4BF2-AFDF-BE931D8CB9DE}" type="presParOf" srcId="{074BA7F6-73EC-4ADB-9D1B-BD762E0E472E}" destId="{CEC54996-1703-4A7E-A96C-BDD77F9F58E0}" srcOrd="2" destOrd="0" presId="urn:microsoft.com/office/officeart/2018/2/layout/IconVerticalSolidList"/>
    <dgm:cxn modelId="{D4D4742A-D339-49CB-9C75-790F875C7320}" type="presParOf" srcId="{074BA7F6-73EC-4ADB-9D1B-BD762E0E472E}" destId="{0DE4948D-6F35-43BA-BBED-1D240686D58E}" srcOrd="3" destOrd="0" presId="urn:microsoft.com/office/officeart/2018/2/layout/IconVerticalSolidList"/>
    <dgm:cxn modelId="{6ADBFBD6-E532-43E6-AB75-8C07E2F792D8}" type="presParOf" srcId="{DF78E18C-5744-4FAF-B17D-D870823B19F9}" destId="{8542F43C-E19D-405D-854D-D92CD8EE5352}" srcOrd="1" destOrd="0" presId="urn:microsoft.com/office/officeart/2018/2/layout/IconVerticalSolidList"/>
    <dgm:cxn modelId="{DAE066CF-4316-44F2-B749-7576A2BD6FFE}" type="presParOf" srcId="{DF78E18C-5744-4FAF-B17D-D870823B19F9}" destId="{5AE696A7-BD35-4B30-AECD-1EBDCD3ADD71}" srcOrd="2" destOrd="0" presId="urn:microsoft.com/office/officeart/2018/2/layout/IconVerticalSolidList"/>
    <dgm:cxn modelId="{736887FE-59D2-437B-A598-09C2640FB595}" type="presParOf" srcId="{5AE696A7-BD35-4B30-AECD-1EBDCD3ADD71}" destId="{9EDD4109-E1CF-436B-BBC6-F37902AEA5EB}" srcOrd="0" destOrd="0" presId="urn:microsoft.com/office/officeart/2018/2/layout/IconVerticalSolidList"/>
    <dgm:cxn modelId="{012D1789-BA17-4E07-B929-09A9F54D29D9}" type="presParOf" srcId="{5AE696A7-BD35-4B30-AECD-1EBDCD3ADD71}" destId="{6F23DEA0-65BF-4113-8BA4-272CC5A351B3}" srcOrd="1" destOrd="0" presId="urn:microsoft.com/office/officeart/2018/2/layout/IconVerticalSolidList"/>
    <dgm:cxn modelId="{0F1911AE-1C20-475E-A13B-5C8307A4D96D}" type="presParOf" srcId="{5AE696A7-BD35-4B30-AECD-1EBDCD3ADD71}" destId="{63CEA7C8-D92C-49A9-806A-75AB8AD40FF1}" srcOrd="2" destOrd="0" presId="urn:microsoft.com/office/officeart/2018/2/layout/IconVerticalSolidList"/>
    <dgm:cxn modelId="{C5A6C8A5-5611-4E8D-84FB-CCDCDDF4AD0B}" type="presParOf" srcId="{5AE696A7-BD35-4B30-AECD-1EBDCD3ADD71}" destId="{B3FDD20A-C251-416B-AFBF-39FFA9718037}" srcOrd="3" destOrd="0" presId="urn:microsoft.com/office/officeart/2018/2/layout/IconVerticalSolidList"/>
    <dgm:cxn modelId="{B0B42C5E-D18E-4D61-8F78-863095F6D8D0}" type="presParOf" srcId="{DF78E18C-5744-4FAF-B17D-D870823B19F9}" destId="{F9D2F29E-C4AC-4ACE-BB9D-98CE2D08E412}" srcOrd="3" destOrd="0" presId="urn:microsoft.com/office/officeart/2018/2/layout/IconVerticalSolidList"/>
    <dgm:cxn modelId="{A7806ECB-A20D-427C-B82D-150B81ABD880}" type="presParOf" srcId="{DF78E18C-5744-4FAF-B17D-D870823B19F9}" destId="{5CC0F81A-3EF7-450E-8389-39F9CB20E048}" srcOrd="4" destOrd="0" presId="urn:microsoft.com/office/officeart/2018/2/layout/IconVerticalSolidList"/>
    <dgm:cxn modelId="{5ECE9080-C278-471A-B9C0-F0630C0521F0}" type="presParOf" srcId="{5CC0F81A-3EF7-450E-8389-39F9CB20E048}" destId="{34A035D5-03C9-4C5A-A320-624A94DA3E57}" srcOrd="0" destOrd="0" presId="urn:microsoft.com/office/officeart/2018/2/layout/IconVerticalSolidList"/>
    <dgm:cxn modelId="{5FC84470-A753-4098-AC64-8C5DB1C083AC}" type="presParOf" srcId="{5CC0F81A-3EF7-450E-8389-39F9CB20E048}" destId="{BCF3B94F-B62C-40AF-A632-99731DF44502}" srcOrd="1" destOrd="0" presId="urn:microsoft.com/office/officeart/2018/2/layout/IconVerticalSolidList"/>
    <dgm:cxn modelId="{C0367065-4083-43BD-9046-A2674E3E1D1F}" type="presParOf" srcId="{5CC0F81A-3EF7-450E-8389-39F9CB20E048}" destId="{762E2B14-07D4-452D-93E2-42F0EE80953E}" srcOrd="2" destOrd="0" presId="urn:microsoft.com/office/officeart/2018/2/layout/IconVerticalSolidList"/>
    <dgm:cxn modelId="{7BB0D270-663C-4AD0-9F5F-7916CC313210}" type="presParOf" srcId="{5CC0F81A-3EF7-450E-8389-39F9CB20E048}" destId="{436EC85A-1922-4A75-9BFC-6F51BEFD04D8}" srcOrd="3" destOrd="0" presId="urn:microsoft.com/office/officeart/2018/2/layout/IconVerticalSolidList"/>
    <dgm:cxn modelId="{7E011172-AE92-49B4-9287-52CC70ABD62C}" type="presParOf" srcId="{DF78E18C-5744-4FAF-B17D-D870823B19F9}" destId="{3707A139-0750-4E83-B6DB-2E2B6BC6942B}" srcOrd="5" destOrd="0" presId="urn:microsoft.com/office/officeart/2018/2/layout/IconVerticalSolidList"/>
    <dgm:cxn modelId="{1FAC85E1-0457-4B0E-A92B-AD2BE1C35194}" type="presParOf" srcId="{DF78E18C-5744-4FAF-B17D-D870823B19F9}" destId="{9CB3113D-EB13-40FB-A7F9-3C979AE02F41}" srcOrd="6" destOrd="0" presId="urn:microsoft.com/office/officeart/2018/2/layout/IconVerticalSolidList"/>
    <dgm:cxn modelId="{6197C2BE-FF7F-422B-BC20-4A6215BBFB51}" type="presParOf" srcId="{9CB3113D-EB13-40FB-A7F9-3C979AE02F41}" destId="{31BAD96B-3748-45D4-957A-5E349671E202}" srcOrd="0" destOrd="0" presId="urn:microsoft.com/office/officeart/2018/2/layout/IconVerticalSolidList"/>
    <dgm:cxn modelId="{7678BD5C-2FD5-40EA-901E-F4F74011DF7D}" type="presParOf" srcId="{9CB3113D-EB13-40FB-A7F9-3C979AE02F41}" destId="{EA6ACCF6-8784-4B1C-BFAF-52B6453130F1}" srcOrd="1" destOrd="0" presId="urn:microsoft.com/office/officeart/2018/2/layout/IconVerticalSolidList"/>
    <dgm:cxn modelId="{66CF05E9-08D0-4252-8D27-644BCCB4241F}" type="presParOf" srcId="{9CB3113D-EB13-40FB-A7F9-3C979AE02F41}" destId="{B24D0164-0F84-4E65-BEC3-2981EFE342A7}" srcOrd="2" destOrd="0" presId="urn:microsoft.com/office/officeart/2018/2/layout/IconVerticalSolidList"/>
    <dgm:cxn modelId="{9E4DD465-8FE4-4D7D-8756-F142EFEAE398}" type="presParOf" srcId="{9CB3113D-EB13-40FB-A7F9-3C979AE02F41}" destId="{06F39CA7-049D-473B-B6AA-FFBEFE057E49}" srcOrd="3" destOrd="0" presId="urn:microsoft.com/office/officeart/2018/2/layout/IconVerticalSoli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CCC83-8050-48D5-9142-6381B5960272}">
      <dsp:nvSpPr>
        <dsp:cNvPr id="0" name=""/>
        <dsp:cNvSpPr/>
      </dsp:nvSpPr>
      <dsp:spPr>
        <a:xfrm>
          <a:off x="0" y="0"/>
          <a:ext cx="3001367" cy="3723227"/>
        </a:xfrm>
        <a:prstGeom prst="rect">
          <a:avLst/>
        </a:prstGeom>
        <a:solidFill>
          <a:schemeClr val="accent2">
            <a:tint val="40000"/>
            <a:alpha val="90000"/>
            <a:hueOff val="0"/>
            <a:satOff val="0"/>
            <a:lumOff val="0"/>
            <a:alphaOff val="0"/>
          </a:schemeClr>
        </a:solidFill>
        <a:ln w="15875"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1022350">
            <a:lnSpc>
              <a:spcPct val="90000"/>
            </a:lnSpc>
            <a:spcBef>
              <a:spcPct val="0"/>
            </a:spcBef>
            <a:spcAft>
              <a:spcPct val="35000"/>
            </a:spcAft>
            <a:buNone/>
          </a:pPr>
          <a:r>
            <a:rPr lang="en-GB" sz="2300" kern="1200"/>
            <a:t>Explore potential ways we can use psychology to support performance management.</a:t>
          </a:r>
          <a:endParaRPr lang="en-US" sz="2300" kern="1200"/>
        </a:p>
      </dsp:txBody>
      <dsp:txXfrm>
        <a:off x="0" y="1414826"/>
        <a:ext cx="3001367" cy="2233936"/>
      </dsp:txXfrm>
    </dsp:sp>
    <dsp:sp modelId="{47E5E3BA-9638-422D-BDAD-5DC4F270D2CE}">
      <dsp:nvSpPr>
        <dsp:cNvPr id="0" name=""/>
        <dsp:cNvSpPr/>
      </dsp:nvSpPr>
      <dsp:spPr>
        <a:xfrm>
          <a:off x="942199" y="372322"/>
          <a:ext cx="1116968" cy="1116968"/>
        </a:xfrm>
        <a:prstGeom prst="ellipse">
          <a:avLst/>
        </a:prstGeom>
        <a:solidFill>
          <a:schemeClr val="accent2">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83" tIns="12700" rIns="87083"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105775" y="535898"/>
        <a:ext cx="789816" cy="789816"/>
      </dsp:txXfrm>
    </dsp:sp>
    <dsp:sp modelId="{7682DAAD-298B-4EA7-8817-FB30FA570DC6}">
      <dsp:nvSpPr>
        <dsp:cNvPr id="0" name=""/>
        <dsp:cNvSpPr/>
      </dsp:nvSpPr>
      <dsp:spPr>
        <a:xfrm>
          <a:off x="0" y="3723155"/>
          <a:ext cx="3001367" cy="72"/>
        </a:xfrm>
        <a:prstGeom prst="rect">
          <a:avLst/>
        </a:prstGeom>
        <a:solidFill>
          <a:schemeClr val="accent2">
            <a:hueOff val="-678595"/>
            <a:satOff val="2237"/>
            <a:lumOff val="2392"/>
            <a:alphaOff val="0"/>
          </a:schemeClr>
        </a:solidFill>
        <a:ln w="15875" cap="flat" cmpd="sng" algn="ctr">
          <a:solidFill>
            <a:schemeClr val="accent2">
              <a:hueOff val="-678595"/>
              <a:satOff val="2237"/>
              <a:lumOff val="239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4547B4-0F64-45A1-BAD1-9FC9EC11DCAA}">
      <dsp:nvSpPr>
        <dsp:cNvPr id="0" name=""/>
        <dsp:cNvSpPr/>
      </dsp:nvSpPr>
      <dsp:spPr>
        <a:xfrm>
          <a:off x="3301503" y="0"/>
          <a:ext cx="3001367" cy="3723227"/>
        </a:xfrm>
        <a:prstGeom prst="rect">
          <a:avLst/>
        </a:prstGeom>
        <a:solidFill>
          <a:schemeClr val="accent2">
            <a:tint val="40000"/>
            <a:alpha val="90000"/>
            <a:hueOff val="-2096409"/>
            <a:satOff val="8402"/>
            <a:lumOff val="1248"/>
            <a:alphaOff val="0"/>
          </a:schemeClr>
        </a:solidFill>
        <a:ln w="15875" cap="flat" cmpd="sng" algn="ctr">
          <a:solidFill>
            <a:schemeClr val="accent2">
              <a:tint val="40000"/>
              <a:alpha val="90000"/>
              <a:hueOff val="-2096409"/>
              <a:satOff val="8402"/>
              <a:lumOff val="124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1022350">
            <a:lnSpc>
              <a:spcPct val="90000"/>
            </a:lnSpc>
            <a:spcBef>
              <a:spcPct val="0"/>
            </a:spcBef>
            <a:spcAft>
              <a:spcPct val="35000"/>
            </a:spcAft>
            <a:buNone/>
          </a:pPr>
          <a:r>
            <a:rPr lang="en-GB" sz="2300" kern="1200"/>
            <a:t>Explore our understanding of the process of performance management</a:t>
          </a:r>
          <a:endParaRPr lang="en-US" sz="2300" kern="1200"/>
        </a:p>
      </dsp:txBody>
      <dsp:txXfrm>
        <a:off x="3301503" y="1414826"/>
        <a:ext cx="3001367" cy="2233936"/>
      </dsp:txXfrm>
    </dsp:sp>
    <dsp:sp modelId="{2796CBAF-848D-4BF0-AAB2-F5EB3EBC3BB9}">
      <dsp:nvSpPr>
        <dsp:cNvPr id="0" name=""/>
        <dsp:cNvSpPr/>
      </dsp:nvSpPr>
      <dsp:spPr>
        <a:xfrm>
          <a:off x="4243703" y="372322"/>
          <a:ext cx="1116968" cy="1116968"/>
        </a:xfrm>
        <a:prstGeom prst="ellipse">
          <a:avLst/>
        </a:prstGeom>
        <a:solidFill>
          <a:schemeClr val="accent2">
            <a:hueOff val="-1357190"/>
            <a:satOff val="4474"/>
            <a:lumOff val="4784"/>
            <a:alphaOff val="0"/>
          </a:schemeClr>
        </a:solidFill>
        <a:ln w="15875" cap="flat" cmpd="sng" algn="ctr">
          <a:solidFill>
            <a:schemeClr val="accent2">
              <a:hueOff val="-1357190"/>
              <a:satOff val="4474"/>
              <a:lumOff val="4784"/>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83" tIns="12700" rIns="87083"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4407279" y="535898"/>
        <a:ext cx="789816" cy="789816"/>
      </dsp:txXfrm>
    </dsp:sp>
    <dsp:sp modelId="{F0BA0CE2-59E5-440F-865B-D87D20F53F32}">
      <dsp:nvSpPr>
        <dsp:cNvPr id="0" name=""/>
        <dsp:cNvSpPr/>
      </dsp:nvSpPr>
      <dsp:spPr>
        <a:xfrm>
          <a:off x="3301503" y="3723155"/>
          <a:ext cx="3001367" cy="72"/>
        </a:xfrm>
        <a:prstGeom prst="rect">
          <a:avLst/>
        </a:prstGeom>
        <a:solidFill>
          <a:schemeClr val="accent2">
            <a:hueOff val="-2035785"/>
            <a:satOff val="6711"/>
            <a:lumOff val="7177"/>
            <a:alphaOff val="0"/>
          </a:schemeClr>
        </a:solidFill>
        <a:ln w="15875" cap="flat" cmpd="sng" algn="ctr">
          <a:solidFill>
            <a:schemeClr val="accent2">
              <a:hueOff val="-2035785"/>
              <a:satOff val="6711"/>
              <a:lumOff val="717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156A10-E3FB-463E-83B6-87C87397FFE5}">
      <dsp:nvSpPr>
        <dsp:cNvPr id="0" name=""/>
        <dsp:cNvSpPr/>
      </dsp:nvSpPr>
      <dsp:spPr>
        <a:xfrm>
          <a:off x="6603007" y="0"/>
          <a:ext cx="3001367" cy="3723227"/>
        </a:xfrm>
        <a:prstGeom prst="rect">
          <a:avLst/>
        </a:prstGeom>
        <a:solidFill>
          <a:schemeClr val="accent2">
            <a:tint val="40000"/>
            <a:alpha val="90000"/>
            <a:hueOff val="-4192819"/>
            <a:satOff val="16804"/>
            <a:lumOff val="2495"/>
            <a:alphaOff val="0"/>
          </a:schemeClr>
        </a:solidFill>
        <a:ln w="15875" cap="flat" cmpd="sng" algn="ctr">
          <a:solidFill>
            <a:schemeClr val="accent2">
              <a:tint val="40000"/>
              <a:alpha val="90000"/>
              <a:hueOff val="-4192819"/>
              <a:satOff val="16804"/>
              <a:lumOff val="249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33998" tIns="330200" rIns="233998" bIns="330200" numCol="1" spcCol="1270" anchor="t" anchorCtr="0">
          <a:noAutofit/>
        </a:bodyPr>
        <a:lstStyle/>
        <a:p>
          <a:pPr marL="0" lvl="0" indent="0" algn="l" defTabSz="1022350">
            <a:lnSpc>
              <a:spcPct val="90000"/>
            </a:lnSpc>
            <a:spcBef>
              <a:spcPct val="0"/>
            </a:spcBef>
            <a:spcAft>
              <a:spcPct val="35000"/>
            </a:spcAft>
            <a:buNone/>
          </a:pPr>
          <a:r>
            <a:rPr lang="en-GB" sz="2300" kern="1200"/>
            <a:t>Use a case study example to discuss performance management strategies.</a:t>
          </a:r>
          <a:endParaRPr lang="en-US" sz="2300" kern="1200"/>
        </a:p>
      </dsp:txBody>
      <dsp:txXfrm>
        <a:off x="6603007" y="1414826"/>
        <a:ext cx="3001367" cy="2233936"/>
      </dsp:txXfrm>
    </dsp:sp>
    <dsp:sp modelId="{838A71DC-8C4C-4652-94B8-57C71A56301E}">
      <dsp:nvSpPr>
        <dsp:cNvPr id="0" name=""/>
        <dsp:cNvSpPr/>
      </dsp:nvSpPr>
      <dsp:spPr>
        <a:xfrm>
          <a:off x="7545207" y="372322"/>
          <a:ext cx="1116968" cy="1116968"/>
        </a:xfrm>
        <a:prstGeom prst="ellipse">
          <a:avLst/>
        </a:prstGeom>
        <a:solidFill>
          <a:schemeClr val="accent2">
            <a:hueOff val="-2714380"/>
            <a:satOff val="8948"/>
            <a:lumOff val="9569"/>
            <a:alphaOff val="0"/>
          </a:schemeClr>
        </a:solidFill>
        <a:ln w="15875" cap="flat" cmpd="sng" algn="ctr">
          <a:solidFill>
            <a:schemeClr val="accent2">
              <a:hueOff val="-2714380"/>
              <a:satOff val="8948"/>
              <a:lumOff val="956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083" tIns="12700" rIns="87083"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7708783" y="535898"/>
        <a:ext cx="789816" cy="789816"/>
      </dsp:txXfrm>
    </dsp:sp>
    <dsp:sp modelId="{C94B04F0-24FA-49C3-A95E-B82D2C14A441}">
      <dsp:nvSpPr>
        <dsp:cNvPr id="0" name=""/>
        <dsp:cNvSpPr/>
      </dsp:nvSpPr>
      <dsp:spPr>
        <a:xfrm>
          <a:off x="6603007" y="3723155"/>
          <a:ext cx="3001367" cy="72"/>
        </a:xfrm>
        <a:prstGeom prst="rect">
          <a:avLst/>
        </a:prstGeom>
        <a:solidFill>
          <a:schemeClr val="accent2">
            <a:hueOff val="-3392975"/>
            <a:satOff val="11185"/>
            <a:lumOff val="11961"/>
            <a:alphaOff val="0"/>
          </a:schemeClr>
        </a:solidFill>
        <a:ln w="15875" cap="flat" cmpd="sng" algn="ctr">
          <a:solidFill>
            <a:schemeClr val="accent2">
              <a:hueOff val="-3392975"/>
              <a:satOff val="11185"/>
              <a:lumOff val="1196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D018C-2CCA-4530-83B2-603D5B5CFE35}">
      <dsp:nvSpPr>
        <dsp:cNvPr id="0" name=""/>
        <dsp:cNvSpPr/>
      </dsp:nvSpPr>
      <dsp:spPr>
        <a:xfrm>
          <a:off x="0" y="1924"/>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B1001D-1B61-4EB1-8A39-6A644A05C475}">
      <dsp:nvSpPr>
        <dsp:cNvPr id="0" name=""/>
        <dsp:cNvSpPr/>
      </dsp:nvSpPr>
      <dsp:spPr>
        <a:xfrm>
          <a:off x="295064" y="221393"/>
          <a:ext cx="536480" cy="536480"/>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DE4948D-6F35-43BA-BBED-1D240686D58E}">
      <dsp:nvSpPr>
        <dsp:cNvPr id="0" name=""/>
        <dsp:cNvSpPr/>
      </dsp:nvSpPr>
      <dsp:spPr>
        <a:xfrm>
          <a:off x="1126608" y="1924"/>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GB" sz="2200" kern="1200" dirty="0"/>
            <a:t>Unconditional Positive Regard / Relational Psychology</a:t>
          </a:r>
          <a:endParaRPr lang="en-US" sz="2200" kern="1200" dirty="0"/>
        </a:p>
      </dsp:txBody>
      <dsp:txXfrm>
        <a:off x="1126608" y="1924"/>
        <a:ext cx="4786828" cy="975418"/>
      </dsp:txXfrm>
    </dsp:sp>
    <dsp:sp modelId="{9EDD4109-E1CF-436B-BBC6-F37902AEA5EB}">
      <dsp:nvSpPr>
        <dsp:cNvPr id="0" name=""/>
        <dsp:cNvSpPr/>
      </dsp:nvSpPr>
      <dsp:spPr>
        <a:xfrm>
          <a:off x="0" y="1221197"/>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23DEA0-65BF-4113-8BA4-272CC5A351B3}">
      <dsp:nvSpPr>
        <dsp:cNvPr id="0" name=""/>
        <dsp:cNvSpPr/>
      </dsp:nvSpPr>
      <dsp:spPr>
        <a:xfrm>
          <a:off x="295064" y="1440667"/>
          <a:ext cx="536480" cy="53648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FDD20A-C251-416B-AFBF-39FFA9718037}">
      <dsp:nvSpPr>
        <dsp:cNvPr id="0" name=""/>
        <dsp:cNvSpPr/>
      </dsp:nvSpPr>
      <dsp:spPr>
        <a:xfrm>
          <a:off x="1126608" y="1221197"/>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GB" sz="2200" kern="1200"/>
            <a:t>Eco-Systemic Understanding</a:t>
          </a:r>
          <a:endParaRPr lang="en-US" sz="2200" kern="1200"/>
        </a:p>
      </dsp:txBody>
      <dsp:txXfrm>
        <a:off x="1126608" y="1221197"/>
        <a:ext cx="4786828" cy="975418"/>
      </dsp:txXfrm>
    </dsp:sp>
    <dsp:sp modelId="{34A035D5-03C9-4C5A-A320-624A94DA3E57}">
      <dsp:nvSpPr>
        <dsp:cNvPr id="0" name=""/>
        <dsp:cNvSpPr/>
      </dsp:nvSpPr>
      <dsp:spPr>
        <a:xfrm>
          <a:off x="0" y="2440471"/>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F3B94F-B62C-40AF-A632-99731DF44502}">
      <dsp:nvSpPr>
        <dsp:cNvPr id="0" name=""/>
        <dsp:cNvSpPr/>
      </dsp:nvSpPr>
      <dsp:spPr>
        <a:xfrm>
          <a:off x="295064" y="2659940"/>
          <a:ext cx="536480" cy="536480"/>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36EC85A-1922-4A75-9BFC-6F51BEFD04D8}">
      <dsp:nvSpPr>
        <dsp:cNvPr id="0" name=""/>
        <dsp:cNvSpPr/>
      </dsp:nvSpPr>
      <dsp:spPr>
        <a:xfrm>
          <a:off x="1126608" y="2440471"/>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GB" sz="2200" kern="1200"/>
            <a:t>Inter-Subjective Embodiment</a:t>
          </a:r>
          <a:endParaRPr lang="en-US" sz="2200" kern="1200"/>
        </a:p>
      </dsp:txBody>
      <dsp:txXfrm>
        <a:off x="1126608" y="2440471"/>
        <a:ext cx="4786828" cy="975418"/>
      </dsp:txXfrm>
    </dsp:sp>
    <dsp:sp modelId="{31BAD96B-3748-45D4-957A-5E349671E202}">
      <dsp:nvSpPr>
        <dsp:cNvPr id="0" name=""/>
        <dsp:cNvSpPr/>
      </dsp:nvSpPr>
      <dsp:spPr>
        <a:xfrm>
          <a:off x="0" y="3659744"/>
          <a:ext cx="5913437" cy="97541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A6ACCF6-8784-4B1C-BFAF-52B6453130F1}">
      <dsp:nvSpPr>
        <dsp:cNvPr id="0" name=""/>
        <dsp:cNvSpPr/>
      </dsp:nvSpPr>
      <dsp:spPr>
        <a:xfrm>
          <a:off x="295064" y="3879213"/>
          <a:ext cx="536480" cy="536480"/>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6F39CA7-049D-473B-B6AA-FFBEFE057E49}">
      <dsp:nvSpPr>
        <dsp:cNvPr id="0" name=""/>
        <dsp:cNvSpPr/>
      </dsp:nvSpPr>
      <dsp:spPr>
        <a:xfrm>
          <a:off x="1126608" y="3659744"/>
          <a:ext cx="4786828" cy="9754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3232" tIns="103232" rIns="103232" bIns="103232" numCol="1" spcCol="1270" anchor="ctr" anchorCtr="0">
          <a:noAutofit/>
        </a:bodyPr>
        <a:lstStyle/>
        <a:p>
          <a:pPr marL="0" lvl="0" indent="0" algn="l" defTabSz="977900">
            <a:lnSpc>
              <a:spcPct val="90000"/>
            </a:lnSpc>
            <a:spcBef>
              <a:spcPct val="0"/>
            </a:spcBef>
            <a:spcAft>
              <a:spcPct val="35000"/>
            </a:spcAft>
            <a:buNone/>
          </a:pPr>
          <a:r>
            <a:rPr lang="en-GB" sz="2200" kern="1200"/>
            <a:t>Solution-focused / collaborative approach</a:t>
          </a:r>
          <a:endParaRPr lang="en-US" sz="2200" kern="1200"/>
        </a:p>
      </dsp:txBody>
      <dsp:txXfrm>
        <a:off x="1126608" y="3659744"/>
        <a:ext cx="4786828" cy="975418"/>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E8F992-6834-4534-92A3-2BDD998298C4}" type="datetimeFigureOut">
              <a:rPr lang="en-GB" smtClean="0"/>
              <a:t>03/11/2022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84C83C-B59E-4758-8E6D-E861976ECCD4}" type="slidenum">
              <a:rPr lang="en-GB" smtClean="0"/>
              <a:t>‹#›</a:t>
            </a:fld>
            <a:endParaRPr lang="en-GB"/>
          </a:p>
        </p:txBody>
      </p:sp>
    </p:spTree>
    <p:extLst>
      <p:ext uri="{BB962C8B-B14F-4D97-AF65-F5344CB8AC3E}">
        <p14:creationId xmlns:p14="http://schemas.microsoft.com/office/powerpoint/2010/main" val="1725782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Sean – positionality. Thought I could introduce psychological ideas for us to discuss. Morag can bring the practical knowledge!</a:t>
            </a:r>
          </a:p>
          <a:p>
            <a:endParaRPr lang="en-GB" dirty="0"/>
          </a:p>
          <a:p>
            <a:r>
              <a:rPr lang="en-GB" dirty="0"/>
              <a:t>So we’ll start off with some suggested principles, based on psychology. Have a think about them and discuss.</a:t>
            </a:r>
          </a:p>
          <a:p>
            <a:endParaRPr lang="en-GB" dirty="0"/>
          </a:p>
          <a:p>
            <a:r>
              <a:rPr lang="en-GB" dirty="0"/>
              <a:t>Then Morag can support us with a more practical understanding of performance management.</a:t>
            </a:r>
          </a:p>
          <a:p>
            <a:endParaRPr lang="en-GB" dirty="0"/>
          </a:p>
          <a:p>
            <a:r>
              <a:rPr lang="en-GB" dirty="0"/>
              <a:t>Then we can try and apply some of this content to </a:t>
            </a:r>
            <a:r>
              <a:rPr lang="en-GB"/>
              <a:t>a case study. </a:t>
            </a:r>
            <a:endParaRPr lang="en-GB" dirty="0"/>
          </a:p>
        </p:txBody>
      </p:sp>
      <p:sp>
        <p:nvSpPr>
          <p:cNvPr id="4" name="Slide Number Placeholder 3"/>
          <p:cNvSpPr>
            <a:spLocks noGrp="1"/>
          </p:cNvSpPr>
          <p:nvPr>
            <p:ph type="sldNum" sz="quarter" idx="5"/>
          </p:nvPr>
        </p:nvSpPr>
        <p:spPr/>
        <p:txBody>
          <a:bodyPr/>
          <a:lstStyle/>
          <a:p>
            <a:fld id="{0B84C83C-B59E-4758-8E6D-E861976ECCD4}" type="slidenum">
              <a:rPr lang="en-GB" smtClean="0"/>
              <a:t>3</a:t>
            </a:fld>
            <a:endParaRPr lang="en-GB"/>
          </a:p>
        </p:txBody>
      </p:sp>
    </p:spTree>
    <p:extLst>
      <p:ext uri="{BB962C8B-B14F-4D97-AF65-F5344CB8AC3E}">
        <p14:creationId xmlns:p14="http://schemas.microsoft.com/office/powerpoint/2010/main" val="4035273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Humanistic psychology takes the position that all humans have the internal tools to make positive change for themselves. </a:t>
            </a:r>
          </a:p>
          <a:p>
            <a:endParaRPr lang="en-GB" dirty="0"/>
          </a:p>
          <a:p>
            <a:r>
              <a:rPr lang="en-GB" dirty="0"/>
              <a:t>As a supervisor, taking a position of unconditional positive regard towards your supervisee, means suspending all your biases and judgements and seeking to understand them with kindness – even if you don’t agree with everything they are saying. Acceptance of who they are is unconditional. This doesn’t mean you agree with everything they say. You may think that the supervisee is behaving in dysfunctional ways. But regardless, you should continue to treat them as someone you accept and someone who is worthy of love.</a:t>
            </a:r>
          </a:p>
          <a:p>
            <a:endParaRPr lang="en-GB" dirty="0"/>
          </a:p>
          <a:p>
            <a:r>
              <a:rPr lang="en-GB" dirty="0"/>
              <a:t>This general attitude encourages an environment that will help the supervisee towards personal growth. In particular because it helps to avoid feelings of shame and vulnerability and boost feelings of self-esteem and the belief in personal growth. </a:t>
            </a:r>
          </a:p>
          <a:p>
            <a:endParaRPr lang="en-GB" dirty="0"/>
          </a:p>
          <a:p>
            <a:r>
              <a:rPr lang="en-GB" dirty="0"/>
              <a:t>The supervisee will be more willing to engage in self-criticism if they feel unconditionally accepted. They are more likely to allow themselves to feel vulnerable and engage in self-reflection if they trust, like and have a positive relationship with their supervisor. </a:t>
            </a:r>
          </a:p>
        </p:txBody>
      </p:sp>
      <p:sp>
        <p:nvSpPr>
          <p:cNvPr id="4" name="Slide Number Placeholder 3"/>
          <p:cNvSpPr>
            <a:spLocks noGrp="1"/>
          </p:cNvSpPr>
          <p:nvPr>
            <p:ph type="sldNum" sz="quarter" idx="5"/>
          </p:nvPr>
        </p:nvSpPr>
        <p:spPr/>
        <p:txBody>
          <a:bodyPr/>
          <a:lstStyle/>
          <a:p>
            <a:fld id="{0B84C83C-B59E-4758-8E6D-E861976ECCD4}" type="slidenum">
              <a:rPr lang="en-GB" smtClean="0"/>
              <a:t>4</a:t>
            </a:fld>
            <a:endParaRPr lang="en-GB"/>
          </a:p>
        </p:txBody>
      </p:sp>
    </p:spTree>
    <p:extLst>
      <p:ext uri="{BB962C8B-B14F-4D97-AF65-F5344CB8AC3E}">
        <p14:creationId xmlns:p14="http://schemas.microsoft.com/office/powerpoint/2010/main" val="2039696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When we work with the individual in performance management, we are not working with them in isolation. There are a myriad of different systemic influences that will shape the performance of the EP. Here are just a few to consider. </a:t>
            </a:r>
          </a:p>
          <a:p>
            <a:endParaRPr lang="en-GB" dirty="0"/>
          </a:p>
          <a:p>
            <a:pPr marL="228600" indent="-228600">
              <a:buAutoNum type="arabicParenR"/>
            </a:pPr>
            <a:r>
              <a:rPr lang="en-GB" dirty="0"/>
              <a:t>Service priorities tend to have to balance work that aims for inclusion, high quality SEND support and so on, with the need for budgetary management and the fulfilment of statutory obligations. This balance can be challenging for EPs. Especially if there’s a feeling that service aims are not in-line with their personal values. This links to ‘contractual obligations’ – some things have to be done, and done to a high standard regardless of how that might fit in with an EPs values. However, if thought can be given to the values of the person and how they might be brought out in performance management, this can be a powerful motivator. </a:t>
            </a:r>
          </a:p>
          <a:p>
            <a:pPr marL="228600" indent="-228600">
              <a:buAutoNum type="arabicParenR"/>
            </a:pPr>
            <a:endParaRPr lang="en-GB" dirty="0"/>
          </a:p>
          <a:p>
            <a:pPr marL="228600" indent="-228600">
              <a:buAutoNum type="arabicParenR"/>
            </a:pPr>
            <a:r>
              <a:rPr lang="en-GB" dirty="0"/>
              <a:t>What are the EP rights? How can these be juggled with contractual obligations (e.g. duty to complete statutory work, vs right to CPD/variety of work?). </a:t>
            </a:r>
          </a:p>
          <a:p>
            <a:pPr marL="228600" indent="-228600">
              <a:buAutoNum type="arabicParenR"/>
            </a:pPr>
            <a:endParaRPr lang="en-GB" dirty="0"/>
          </a:p>
          <a:p>
            <a:pPr marL="228600" indent="-228600">
              <a:buAutoNum type="arabicParenR"/>
            </a:pPr>
            <a:r>
              <a:rPr lang="en-GB" dirty="0"/>
              <a:t>Covid made it harder to erect an invisible wall between our personal and professional lives. Working from home meant that we often saw into our colleagues home lives with kids and pets coming into shot on the webcam. It’s important to remember that our colleagues have private lives that will impact on their professional life, and to think about how to manage both. </a:t>
            </a:r>
          </a:p>
          <a:p>
            <a:pPr marL="228600" indent="-228600">
              <a:buAutoNum type="arabicParenR"/>
            </a:pPr>
            <a:endParaRPr lang="en-GB" dirty="0"/>
          </a:p>
          <a:p>
            <a:pPr marL="228600" indent="-228600">
              <a:buAutoNum type="arabicParenR"/>
            </a:pPr>
            <a:r>
              <a:rPr lang="en-GB" dirty="0"/>
              <a:t>Psychologist David </a:t>
            </a:r>
            <a:r>
              <a:rPr lang="en-GB" dirty="0" err="1"/>
              <a:t>Smail</a:t>
            </a:r>
            <a:r>
              <a:rPr lang="en-GB" dirty="0"/>
              <a:t> argues that, whilst we perceive that proximal factors (i.e. those closest to us) have the most influence on our lives, it is </a:t>
            </a:r>
            <a:r>
              <a:rPr lang="en-GB" dirty="0" err="1"/>
              <a:t>infact</a:t>
            </a:r>
            <a:r>
              <a:rPr lang="en-GB" dirty="0"/>
              <a:t> distal factors (those furthest away) that wield most influence. Thus, we like to think that proximal factors such as our relationships with our colleagues, the ease of parking at the office etc are important, we should really be considering distal factors (cost of living crisis, SEND green paper) as hugely influential on our lives.</a:t>
            </a:r>
          </a:p>
          <a:p>
            <a:pPr marL="228600" indent="-228600">
              <a:buAutoNum type="arabicParenR"/>
            </a:pPr>
            <a:endParaRPr lang="en-GB" dirty="0"/>
          </a:p>
          <a:p>
            <a:pPr marL="228600" indent="-228600">
              <a:buAutoNum type="arabicParenR"/>
            </a:pPr>
            <a:endParaRPr lang="en-GB" dirty="0"/>
          </a:p>
        </p:txBody>
      </p:sp>
      <p:sp>
        <p:nvSpPr>
          <p:cNvPr id="4" name="Slide Number Placeholder 3"/>
          <p:cNvSpPr>
            <a:spLocks noGrp="1"/>
          </p:cNvSpPr>
          <p:nvPr>
            <p:ph type="sldNum" sz="quarter" idx="5"/>
          </p:nvPr>
        </p:nvSpPr>
        <p:spPr/>
        <p:txBody>
          <a:bodyPr/>
          <a:lstStyle/>
          <a:p>
            <a:fld id="{0B84C83C-B59E-4758-8E6D-E861976ECCD4}" type="slidenum">
              <a:rPr lang="en-GB" smtClean="0"/>
              <a:t>5</a:t>
            </a:fld>
            <a:endParaRPr lang="en-GB"/>
          </a:p>
        </p:txBody>
      </p:sp>
    </p:spTree>
    <p:extLst>
      <p:ext uri="{BB962C8B-B14F-4D97-AF65-F5344CB8AC3E}">
        <p14:creationId xmlns:p14="http://schemas.microsoft.com/office/powerpoint/2010/main" val="2331950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EP supervision straddles performance management and supportive consultation. Due to this, it’s sometimes easy to forget the power dynamics in place. An honest appraisal of how these power dynamics make both supervisor and supervisee feel are important. Generally, hierarchies interrupt relational dynamics so, where possible I would advise emphasising collaboration over hierarchy. </a:t>
            </a:r>
          </a:p>
          <a:p>
            <a:endParaRPr lang="en-GB" dirty="0"/>
          </a:p>
          <a:p>
            <a:r>
              <a:rPr lang="en-GB" dirty="0"/>
              <a:t>It is also important to acknowledge that some topics may elicit strong feelings in the room (whether positive or negative). It’s important to try and minimise the uncomfortable feelings, primarily because if an individual feels something like ‘shame’ they are less likely to engage in self-reflection and self-improvement and more likely to become defensive and disengaged. </a:t>
            </a:r>
          </a:p>
        </p:txBody>
      </p:sp>
      <p:sp>
        <p:nvSpPr>
          <p:cNvPr id="4" name="Slide Number Placeholder 3"/>
          <p:cNvSpPr>
            <a:spLocks noGrp="1"/>
          </p:cNvSpPr>
          <p:nvPr>
            <p:ph type="sldNum" sz="quarter" idx="5"/>
          </p:nvPr>
        </p:nvSpPr>
        <p:spPr/>
        <p:txBody>
          <a:bodyPr/>
          <a:lstStyle/>
          <a:p>
            <a:fld id="{0B84C83C-B59E-4758-8E6D-E861976ECCD4}" type="slidenum">
              <a:rPr lang="en-GB" smtClean="0"/>
              <a:t>6</a:t>
            </a:fld>
            <a:endParaRPr lang="en-GB"/>
          </a:p>
        </p:txBody>
      </p:sp>
    </p:spTree>
    <p:extLst>
      <p:ext uri="{BB962C8B-B14F-4D97-AF65-F5344CB8AC3E}">
        <p14:creationId xmlns:p14="http://schemas.microsoft.com/office/powerpoint/2010/main" val="2219625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Collaboration and a person-centred approach is key. Staff are much more likely to achieve their own targets if they set them in collaboration and agree with the targets set. </a:t>
            </a:r>
          </a:p>
          <a:p>
            <a:endParaRPr lang="en-GB" dirty="0"/>
          </a:p>
          <a:p>
            <a:endParaRPr lang="en-GB" dirty="0"/>
          </a:p>
        </p:txBody>
      </p:sp>
      <p:sp>
        <p:nvSpPr>
          <p:cNvPr id="4" name="Slide Number Placeholder 3"/>
          <p:cNvSpPr>
            <a:spLocks noGrp="1"/>
          </p:cNvSpPr>
          <p:nvPr>
            <p:ph type="sldNum" sz="quarter" idx="5"/>
          </p:nvPr>
        </p:nvSpPr>
        <p:spPr/>
        <p:txBody>
          <a:bodyPr/>
          <a:lstStyle/>
          <a:p>
            <a:fld id="{0B84C83C-B59E-4758-8E6D-E861976ECCD4}" type="slidenum">
              <a:rPr lang="en-GB" smtClean="0"/>
              <a:t>7</a:t>
            </a:fld>
            <a:endParaRPr lang="en-GB"/>
          </a:p>
        </p:txBody>
      </p:sp>
    </p:spTree>
    <p:extLst>
      <p:ext uri="{BB962C8B-B14F-4D97-AF65-F5344CB8AC3E}">
        <p14:creationId xmlns:p14="http://schemas.microsoft.com/office/powerpoint/2010/main" val="3170850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Employers policy/process needs to be followed to ensure fairness, transparency and consistency.</a:t>
            </a:r>
          </a:p>
          <a:p>
            <a:r>
              <a:rPr lang="en-GB" dirty="0"/>
              <a:t>Informal identification of issues at an early stage</a:t>
            </a:r>
          </a:p>
          <a:p>
            <a:r>
              <a:rPr lang="en-GB" dirty="0"/>
              <a:t>	Most common comment ‘ this has never been raised with me before’ – why might that be? Is there ever a right time?</a:t>
            </a:r>
          </a:p>
          <a:p>
            <a:r>
              <a:rPr lang="en-GB" dirty="0"/>
              <a:t>Supervisor should be supportive, and supervisee needs to engage.</a:t>
            </a:r>
          </a:p>
          <a:p>
            <a:r>
              <a:rPr lang="en-GB" dirty="0"/>
              <a:t>There is no requirement for perfection – it is an impossible dream. Accepting imperfections, whilst maintaining mastery</a:t>
            </a:r>
          </a:p>
          <a:p>
            <a:endParaRPr lang="en-GB" dirty="0"/>
          </a:p>
        </p:txBody>
      </p:sp>
      <p:sp>
        <p:nvSpPr>
          <p:cNvPr id="4" name="Slide Number Placeholder 3"/>
          <p:cNvSpPr>
            <a:spLocks noGrp="1"/>
          </p:cNvSpPr>
          <p:nvPr>
            <p:ph type="sldNum" sz="quarter" idx="5"/>
          </p:nvPr>
        </p:nvSpPr>
        <p:spPr/>
        <p:txBody>
          <a:bodyPr/>
          <a:lstStyle/>
          <a:p>
            <a:fld id="{0B84C83C-B59E-4758-8E6D-E861976ECCD4}" type="slidenum">
              <a:rPr lang="en-GB" smtClean="0"/>
              <a:t>8</a:t>
            </a:fld>
            <a:endParaRPr lang="en-GB"/>
          </a:p>
        </p:txBody>
      </p:sp>
    </p:spTree>
    <p:extLst>
      <p:ext uri="{BB962C8B-B14F-4D97-AF65-F5344CB8AC3E}">
        <p14:creationId xmlns:p14="http://schemas.microsoft.com/office/powerpoint/2010/main" val="41156613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 takes time to meet, review work – allow for it.</a:t>
            </a:r>
          </a:p>
          <a:p>
            <a:r>
              <a:rPr lang="en-GB" dirty="0"/>
              <a:t>Try not to agree to anything you think is not achievable</a:t>
            </a:r>
          </a:p>
          <a:p>
            <a:r>
              <a:rPr lang="en-GB" dirty="0"/>
              <a:t>It is a stressful process for all concerned. Dig deep into your resilience to keep a positive attitude</a:t>
            </a:r>
          </a:p>
          <a:p>
            <a:r>
              <a:rPr lang="en-GB" dirty="0"/>
              <a:t>Accept that there is more than one way to change a light bulb (or skin a cat, but that’s a </a:t>
            </a:r>
            <a:r>
              <a:rPr lang="en-GB"/>
              <a:t>bit cruel!)</a:t>
            </a:r>
            <a:endParaRPr lang="en-GB" dirty="0"/>
          </a:p>
        </p:txBody>
      </p:sp>
      <p:sp>
        <p:nvSpPr>
          <p:cNvPr id="4" name="Slide Number Placeholder 3"/>
          <p:cNvSpPr>
            <a:spLocks noGrp="1"/>
          </p:cNvSpPr>
          <p:nvPr>
            <p:ph type="sldNum" sz="quarter" idx="5"/>
          </p:nvPr>
        </p:nvSpPr>
        <p:spPr/>
        <p:txBody>
          <a:bodyPr/>
          <a:lstStyle/>
          <a:p>
            <a:fld id="{0B84C83C-B59E-4758-8E6D-E861976ECCD4}" type="slidenum">
              <a:rPr lang="en-GB" smtClean="0"/>
              <a:t>9</a:t>
            </a:fld>
            <a:endParaRPr lang="en-GB"/>
          </a:p>
        </p:txBody>
      </p:sp>
    </p:spTree>
    <p:extLst>
      <p:ext uri="{BB962C8B-B14F-4D97-AF65-F5344CB8AC3E}">
        <p14:creationId xmlns:p14="http://schemas.microsoft.com/office/powerpoint/2010/main" val="2720653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57F1E4F-1CFF-5643-939E-217C01CDF565}" type="slidenum">
              <a:rPr lang="en-US" smtClean="0"/>
              <a:pPr/>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36812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7777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6349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264344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50179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0408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67888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69329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2581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308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11376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B61BEF0D-F0BB-DE4B-95CE-6DB70DBA9567}" type="datetimeFigureOut">
              <a:rPr lang="en-US" smtClean="0"/>
              <a:pPr/>
              <a:t>11/3/2022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30469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57F1E4F-1CFF-5643-939E-217C01CDF565}" type="slidenum">
              <a:rPr lang="en-US" smtClean="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900809"/>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g"/><Relationship Id="rId7" Type="http://schemas.openxmlformats.org/officeDocument/2006/relationships/diagramColors" Target="../diagrams/colors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C2F43-1648-77C8-824E-7BD7CB9235A9}"/>
              </a:ext>
            </a:extLst>
          </p:cNvPr>
          <p:cNvSpPr>
            <a:spLocks noGrp="1"/>
          </p:cNvSpPr>
          <p:nvPr>
            <p:ph type="ctrTitle"/>
          </p:nvPr>
        </p:nvSpPr>
        <p:spPr/>
        <p:txBody>
          <a:bodyPr/>
          <a:lstStyle/>
          <a:p>
            <a:r>
              <a:rPr lang="en-GB" dirty="0"/>
              <a:t>Performance Management</a:t>
            </a:r>
          </a:p>
        </p:txBody>
      </p:sp>
      <p:sp>
        <p:nvSpPr>
          <p:cNvPr id="3" name="Subtitle 2">
            <a:extLst>
              <a:ext uri="{FF2B5EF4-FFF2-40B4-BE49-F238E27FC236}">
                <a16:creationId xmlns:a16="http://schemas.microsoft.com/office/drawing/2014/main" id="{2E857224-D986-6D00-91E2-9BA36B069288}"/>
              </a:ext>
            </a:extLst>
          </p:cNvPr>
          <p:cNvSpPr>
            <a:spLocks noGrp="1"/>
          </p:cNvSpPr>
          <p:nvPr>
            <p:ph type="subTitle" idx="1"/>
          </p:nvPr>
        </p:nvSpPr>
        <p:spPr/>
        <p:txBody>
          <a:bodyPr/>
          <a:lstStyle/>
          <a:p>
            <a:r>
              <a:rPr lang="en-GB" dirty="0"/>
              <a:t>Morag Farley, Jawad Shah and Sean Octigan</a:t>
            </a:r>
          </a:p>
          <a:p>
            <a:r>
              <a:rPr lang="en-GB" dirty="0"/>
              <a:t>National Officers</a:t>
            </a:r>
          </a:p>
        </p:txBody>
      </p:sp>
    </p:spTree>
    <p:extLst>
      <p:ext uri="{BB962C8B-B14F-4D97-AF65-F5344CB8AC3E}">
        <p14:creationId xmlns:p14="http://schemas.microsoft.com/office/powerpoint/2010/main" val="12861166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9EB8A-8B6F-D568-7256-2A6B65239434}"/>
              </a:ext>
            </a:extLst>
          </p:cNvPr>
          <p:cNvSpPr>
            <a:spLocks noGrp="1"/>
          </p:cNvSpPr>
          <p:nvPr>
            <p:ph type="title"/>
          </p:nvPr>
        </p:nvSpPr>
        <p:spPr/>
        <p:txBody>
          <a:bodyPr/>
          <a:lstStyle/>
          <a:p>
            <a:r>
              <a:rPr lang="en-GB" dirty="0"/>
              <a:t>Case Study</a:t>
            </a:r>
          </a:p>
        </p:txBody>
      </p:sp>
    </p:spTree>
    <p:extLst>
      <p:ext uri="{BB962C8B-B14F-4D97-AF65-F5344CB8AC3E}">
        <p14:creationId xmlns:p14="http://schemas.microsoft.com/office/powerpoint/2010/main" val="379965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21" name="Rectangle 8">
            <a:extLst>
              <a:ext uri="{FF2B5EF4-FFF2-40B4-BE49-F238E27FC236}">
                <a16:creationId xmlns:a16="http://schemas.microsoft.com/office/drawing/2014/main" id="{482E7304-2AC2-4A5C-924D-A6AC3FFC5E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5CDE53-2BDF-5964-CB3B-2E316864F6E2}"/>
              </a:ext>
            </a:extLst>
          </p:cNvPr>
          <p:cNvSpPr>
            <a:spLocks noGrp="1"/>
          </p:cNvSpPr>
          <p:nvPr>
            <p:ph type="title"/>
          </p:nvPr>
        </p:nvSpPr>
        <p:spPr>
          <a:xfrm>
            <a:off x="1451579" y="804519"/>
            <a:ext cx="9603275" cy="1049235"/>
          </a:xfrm>
        </p:spPr>
        <p:txBody>
          <a:bodyPr>
            <a:normAutofit/>
          </a:bodyPr>
          <a:lstStyle/>
          <a:p>
            <a:r>
              <a:rPr lang="en-GB" dirty="0"/>
              <a:t>Structure</a:t>
            </a:r>
          </a:p>
        </p:txBody>
      </p:sp>
      <p:cxnSp>
        <p:nvCxnSpPr>
          <p:cNvPr id="22" name="Straight Connector 10">
            <a:extLst>
              <a:ext uri="{FF2B5EF4-FFF2-40B4-BE49-F238E27FC236}">
                <a16:creationId xmlns:a16="http://schemas.microsoft.com/office/drawing/2014/main" id="{D259FEF2-F6A5-442F-BA10-4E39EECD0AB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1853754"/>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3" name="Rectangle 12">
            <a:extLst>
              <a:ext uri="{FF2B5EF4-FFF2-40B4-BE49-F238E27FC236}">
                <a16:creationId xmlns:a16="http://schemas.microsoft.com/office/drawing/2014/main" id="{A3C183B1-1D4B-4E3D-A02E-A426E3BFA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24" name="Content Placeholder 2">
            <a:extLst>
              <a:ext uri="{FF2B5EF4-FFF2-40B4-BE49-F238E27FC236}">
                <a16:creationId xmlns:a16="http://schemas.microsoft.com/office/drawing/2014/main" id="{015FF5C2-7DAE-6970-9C83-9D1550B2FC87}"/>
              </a:ext>
            </a:extLst>
          </p:cNvPr>
          <p:cNvGraphicFramePr>
            <a:graphicFrameLocks noGrp="1"/>
          </p:cNvGraphicFramePr>
          <p:nvPr>
            <p:ph sz="quarter" idx="13"/>
            <p:extLst>
              <p:ext uri="{D42A27DB-BD31-4B8C-83A1-F6EECF244321}">
                <p14:modId xmlns:p14="http://schemas.microsoft.com/office/powerpoint/2010/main" val="1704561201"/>
              </p:ext>
            </p:extLst>
          </p:nvPr>
        </p:nvGraphicFramePr>
        <p:xfrm>
          <a:off x="1450975" y="2331497"/>
          <a:ext cx="9604375" cy="372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5284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2D32A60-013B-47A8-8833-D242408091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E27932B-B694-4C4C-90D7-A0333A7C58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F79B21C6-0756-28AA-9C05-F67E22046227}"/>
              </a:ext>
            </a:extLst>
          </p:cNvPr>
          <p:cNvSpPr>
            <a:spLocks noGrp="1"/>
          </p:cNvSpPr>
          <p:nvPr>
            <p:ph type="title"/>
          </p:nvPr>
        </p:nvSpPr>
        <p:spPr>
          <a:xfrm>
            <a:off x="1451579" y="2303047"/>
            <a:ext cx="3272093" cy="2674198"/>
          </a:xfrm>
        </p:spPr>
        <p:txBody>
          <a:bodyPr anchor="t">
            <a:normAutofit/>
          </a:bodyPr>
          <a:lstStyle/>
          <a:p>
            <a:r>
              <a:rPr lang="en-GB" dirty="0"/>
              <a:t>Psychology and Performance Management</a:t>
            </a:r>
          </a:p>
        </p:txBody>
      </p:sp>
      <p:cxnSp>
        <p:nvCxnSpPr>
          <p:cNvPr id="13" name="Straight Connector 12">
            <a:extLst>
              <a:ext uri="{FF2B5EF4-FFF2-40B4-BE49-F238E27FC236}">
                <a16:creationId xmlns:a16="http://schemas.microsoft.com/office/drawing/2014/main" id="{9EBB0476-5CF0-4F44-8D68-5D42D7AEE4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1579" y="2146542"/>
            <a:ext cx="327209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5" name="Title 1">
            <a:extLst>
              <a:ext uri="{FF2B5EF4-FFF2-40B4-BE49-F238E27FC236}">
                <a16:creationId xmlns:a16="http://schemas.microsoft.com/office/drawing/2014/main" id="{A9DA474E-6B91-4200-840F-0257B2358A75}"/>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51580" y="3122496"/>
            <a:ext cx="3530157" cy="104923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endParaRPr lang="en-US" dirty="0"/>
          </a:p>
        </p:txBody>
      </p:sp>
      <p:pic>
        <p:nvPicPr>
          <p:cNvPr id="17" name="Picture 16">
            <a:extLst>
              <a:ext uri="{FF2B5EF4-FFF2-40B4-BE49-F238E27FC236}">
                <a16:creationId xmlns:a16="http://schemas.microsoft.com/office/drawing/2014/main" id="{DF63C9AD-AE6E-4512-8171-91612E84CC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9" name="Straight Connector 18">
            <a:extLst>
              <a:ext uri="{FF2B5EF4-FFF2-40B4-BE49-F238E27FC236}">
                <a16:creationId xmlns:a16="http://schemas.microsoft.com/office/drawing/2014/main" id="{FE1A49CE-B63D-457A-A180-1C883E1A63D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E7B7D44E-023B-973C-5453-F7DB72F24A60}"/>
              </a:ext>
            </a:extLst>
          </p:cNvPr>
          <p:cNvGraphicFramePr>
            <a:graphicFrameLocks noGrp="1"/>
          </p:cNvGraphicFramePr>
          <p:nvPr>
            <p:ph idx="1"/>
            <p:extLst>
              <p:ext uri="{D42A27DB-BD31-4B8C-83A1-F6EECF244321}">
                <p14:modId xmlns:p14="http://schemas.microsoft.com/office/powerpoint/2010/main" val="3734025984"/>
              </p:ext>
            </p:extLst>
          </p:nvPr>
        </p:nvGraphicFramePr>
        <p:xfrm>
          <a:off x="5141913" y="803275"/>
          <a:ext cx="5913437" cy="46370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423217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EFBED-0E1E-3603-23F1-2D68B8C691CA}"/>
              </a:ext>
            </a:extLst>
          </p:cNvPr>
          <p:cNvSpPr>
            <a:spLocks noGrp="1"/>
          </p:cNvSpPr>
          <p:nvPr>
            <p:ph type="title"/>
          </p:nvPr>
        </p:nvSpPr>
        <p:spPr/>
        <p:txBody>
          <a:bodyPr/>
          <a:lstStyle/>
          <a:p>
            <a:r>
              <a:rPr lang="en-GB" dirty="0"/>
              <a:t>Unconditional Positive Regard / Relational Psychology</a:t>
            </a:r>
          </a:p>
        </p:txBody>
      </p:sp>
      <p:sp>
        <p:nvSpPr>
          <p:cNvPr id="3" name="Content Placeholder 2">
            <a:extLst>
              <a:ext uri="{FF2B5EF4-FFF2-40B4-BE49-F238E27FC236}">
                <a16:creationId xmlns:a16="http://schemas.microsoft.com/office/drawing/2014/main" id="{6FC09184-9FB3-C86B-2059-684CBE04302A}"/>
              </a:ext>
            </a:extLst>
          </p:cNvPr>
          <p:cNvSpPr>
            <a:spLocks noGrp="1"/>
          </p:cNvSpPr>
          <p:nvPr>
            <p:ph idx="1"/>
          </p:nvPr>
        </p:nvSpPr>
        <p:spPr/>
        <p:txBody>
          <a:bodyPr/>
          <a:lstStyle/>
          <a:p>
            <a:r>
              <a:rPr lang="en-GB" b="0" i="0" dirty="0">
                <a:solidFill>
                  <a:srgbClr val="212121"/>
                </a:solidFill>
                <a:effectLst/>
                <a:latin typeface="+mj-lt"/>
              </a:rPr>
              <a:t>"This is an attitude of grace, an attitude that values us even knowing our failings. It is a profound relief to drop our pretences, confess our worst feelings, and discover that we are still accepted.”</a:t>
            </a:r>
          </a:p>
          <a:p>
            <a:pPr lvl="1"/>
            <a:r>
              <a:rPr lang="en-GB" dirty="0">
                <a:solidFill>
                  <a:srgbClr val="212121"/>
                </a:solidFill>
                <a:latin typeface="+mj-lt"/>
              </a:rPr>
              <a:t>Carl Rodgers</a:t>
            </a:r>
            <a:endParaRPr lang="en-GB" dirty="0">
              <a:latin typeface="+mj-lt"/>
            </a:endParaRPr>
          </a:p>
        </p:txBody>
      </p:sp>
    </p:spTree>
    <p:extLst>
      <p:ext uri="{BB962C8B-B14F-4D97-AF65-F5344CB8AC3E}">
        <p14:creationId xmlns:p14="http://schemas.microsoft.com/office/powerpoint/2010/main" val="2642783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25C5B-14B5-402E-6840-35D5A5AFB98B}"/>
              </a:ext>
            </a:extLst>
          </p:cNvPr>
          <p:cNvSpPr>
            <a:spLocks noGrp="1"/>
          </p:cNvSpPr>
          <p:nvPr>
            <p:ph type="title"/>
          </p:nvPr>
        </p:nvSpPr>
        <p:spPr/>
        <p:txBody>
          <a:bodyPr/>
          <a:lstStyle/>
          <a:p>
            <a:r>
              <a:rPr lang="en-GB" dirty="0"/>
              <a:t>Eco-Systemic Understanding</a:t>
            </a:r>
          </a:p>
        </p:txBody>
      </p:sp>
      <p:sp>
        <p:nvSpPr>
          <p:cNvPr id="3" name="Content Placeholder 2">
            <a:extLst>
              <a:ext uri="{FF2B5EF4-FFF2-40B4-BE49-F238E27FC236}">
                <a16:creationId xmlns:a16="http://schemas.microsoft.com/office/drawing/2014/main" id="{3F4D89FA-9C01-D3CD-6F85-2469A057566C}"/>
              </a:ext>
            </a:extLst>
          </p:cNvPr>
          <p:cNvSpPr>
            <a:spLocks noGrp="1"/>
          </p:cNvSpPr>
          <p:nvPr>
            <p:ph idx="1"/>
          </p:nvPr>
        </p:nvSpPr>
        <p:spPr/>
        <p:txBody>
          <a:bodyPr/>
          <a:lstStyle/>
          <a:p>
            <a:r>
              <a:rPr lang="en-GB" dirty="0"/>
              <a:t>Priorities of the Service (vs. values of the EP?)</a:t>
            </a:r>
          </a:p>
          <a:p>
            <a:r>
              <a:rPr lang="en-GB" dirty="0"/>
              <a:t>Contractual Obligations vs EP Rights</a:t>
            </a:r>
          </a:p>
          <a:p>
            <a:r>
              <a:rPr lang="en-GB" dirty="0"/>
              <a:t>Influences of personal life</a:t>
            </a:r>
          </a:p>
          <a:p>
            <a:r>
              <a:rPr lang="en-GB" dirty="0"/>
              <a:t>Societal influences</a:t>
            </a:r>
          </a:p>
        </p:txBody>
      </p:sp>
    </p:spTree>
    <p:extLst>
      <p:ext uri="{BB962C8B-B14F-4D97-AF65-F5344CB8AC3E}">
        <p14:creationId xmlns:p14="http://schemas.microsoft.com/office/powerpoint/2010/main" val="2663686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2EEF1-82C9-193D-6D5C-15B0453F37AE}"/>
              </a:ext>
            </a:extLst>
          </p:cNvPr>
          <p:cNvSpPr>
            <a:spLocks noGrp="1"/>
          </p:cNvSpPr>
          <p:nvPr>
            <p:ph type="title"/>
          </p:nvPr>
        </p:nvSpPr>
        <p:spPr/>
        <p:txBody>
          <a:bodyPr/>
          <a:lstStyle/>
          <a:p>
            <a:r>
              <a:rPr lang="en-GB" dirty="0"/>
              <a:t>Inter-Subjective Embodiment</a:t>
            </a:r>
          </a:p>
        </p:txBody>
      </p:sp>
      <p:sp>
        <p:nvSpPr>
          <p:cNvPr id="3" name="Content Placeholder 2">
            <a:extLst>
              <a:ext uri="{FF2B5EF4-FFF2-40B4-BE49-F238E27FC236}">
                <a16:creationId xmlns:a16="http://schemas.microsoft.com/office/drawing/2014/main" id="{F8B88BA5-5E55-2134-AB79-CF7E505176D3}"/>
              </a:ext>
            </a:extLst>
          </p:cNvPr>
          <p:cNvSpPr>
            <a:spLocks noGrp="1"/>
          </p:cNvSpPr>
          <p:nvPr>
            <p:ph idx="1"/>
          </p:nvPr>
        </p:nvSpPr>
        <p:spPr/>
        <p:txBody>
          <a:bodyPr/>
          <a:lstStyle/>
          <a:p>
            <a:r>
              <a:rPr lang="en-GB" dirty="0"/>
              <a:t>Power Dynamics</a:t>
            </a:r>
          </a:p>
          <a:p>
            <a:r>
              <a:rPr lang="en-GB" dirty="0"/>
              <a:t>Comfort / Discomfort</a:t>
            </a:r>
          </a:p>
          <a:p>
            <a:r>
              <a:rPr lang="en-GB" dirty="0"/>
              <a:t>Pride / Shame</a:t>
            </a:r>
          </a:p>
          <a:p>
            <a:pPr marL="0" indent="0">
              <a:buNone/>
            </a:pPr>
            <a:endParaRPr lang="en-GB" dirty="0"/>
          </a:p>
        </p:txBody>
      </p:sp>
    </p:spTree>
    <p:extLst>
      <p:ext uri="{BB962C8B-B14F-4D97-AF65-F5344CB8AC3E}">
        <p14:creationId xmlns:p14="http://schemas.microsoft.com/office/powerpoint/2010/main" val="3713917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18CA4-5530-F2D4-47CA-AEF7E52509D8}"/>
              </a:ext>
            </a:extLst>
          </p:cNvPr>
          <p:cNvSpPr>
            <a:spLocks noGrp="1"/>
          </p:cNvSpPr>
          <p:nvPr>
            <p:ph type="title"/>
          </p:nvPr>
        </p:nvSpPr>
        <p:spPr/>
        <p:txBody>
          <a:bodyPr/>
          <a:lstStyle/>
          <a:p>
            <a:r>
              <a:rPr lang="en-GB" dirty="0"/>
              <a:t>Solution-Focused / Collaborative Approach</a:t>
            </a:r>
          </a:p>
        </p:txBody>
      </p:sp>
      <p:sp>
        <p:nvSpPr>
          <p:cNvPr id="3" name="Content Placeholder 2">
            <a:extLst>
              <a:ext uri="{FF2B5EF4-FFF2-40B4-BE49-F238E27FC236}">
                <a16:creationId xmlns:a16="http://schemas.microsoft.com/office/drawing/2014/main" id="{19787197-84FE-CC1E-C512-E446B6A1A979}"/>
              </a:ext>
            </a:extLst>
          </p:cNvPr>
          <p:cNvSpPr>
            <a:spLocks noGrp="1"/>
          </p:cNvSpPr>
          <p:nvPr>
            <p:ph idx="1"/>
          </p:nvPr>
        </p:nvSpPr>
        <p:spPr/>
        <p:txBody>
          <a:bodyPr/>
          <a:lstStyle/>
          <a:p>
            <a:r>
              <a:rPr lang="en-GB" dirty="0"/>
              <a:t>Consultation Model – Joint Responsibility for Outcome</a:t>
            </a:r>
          </a:p>
          <a:p>
            <a:r>
              <a:rPr lang="en-GB" dirty="0"/>
              <a:t>Passive vs. Active Engagement</a:t>
            </a:r>
          </a:p>
          <a:p>
            <a:r>
              <a:rPr lang="en-GB" dirty="0"/>
              <a:t>Target Setting and Review (recognise achievement!)</a:t>
            </a:r>
          </a:p>
        </p:txBody>
      </p:sp>
    </p:spTree>
    <p:extLst>
      <p:ext uri="{BB962C8B-B14F-4D97-AF65-F5344CB8AC3E}">
        <p14:creationId xmlns:p14="http://schemas.microsoft.com/office/powerpoint/2010/main" val="1810830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BB7E2-09F6-1B1B-0B76-26A740AD9BA3}"/>
              </a:ext>
            </a:extLst>
          </p:cNvPr>
          <p:cNvSpPr>
            <a:spLocks noGrp="1"/>
          </p:cNvSpPr>
          <p:nvPr>
            <p:ph type="title"/>
          </p:nvPr>
        </p:nvSpPr>
        <p:spPr/>
        <p:txBody>
          <a:bodyPr/>
          <a:lstStyle/>
          <a:p>
            <a:r>
              <a:rPr lang="en-GB" dirty="0"/>
              <a:t>Process</a:t>
            </a:r>
          </a:p>
        </p:txBody>
      </p:sp>
      <p:sp>
        <p:nvSpPr>
          <p:cNvPr id="3" name="Content Placeholder 2">
            <a:extLst>
              <a:ext uri="{FF2B5EF4-FFF2-40B4-BE49-F238E27FC236}">
                <a16:creationId xmlns:a16="http://schemas.microsoft.com/office/drawing/2014/main" id="{0E982287-CD93-AD52-C478-1D03074BFF01}"/>
              </a:ext>
            </a:extLst>
          </p:cNvPr>
          <p:cNvSpPr>
            <a:spLocks noGrp="1"/>
          </p:cNvSpPr>
          <p:nvPr>
            <p:ph idx="1"/>
          </p:nvPr>
        </p:nvSpPr>
        <p:spPr/>
        <p:txBody>
          <a:bodyPr>
            <a:normAutofit lnSpcReduction="10000"/>
          </a:bodyPr>
          <a:lstStyle/>
          <a:p>
            <a:r>
              <a:rPr lang="en-GB" dirty="0"/>
              <a:t>Agreed Process </a:t>
            </a:r>
          </a:p>
          <a:p>
            <a:pPr lvl="1"/>
            <a:r>
              <a:rPr lang="en-GB" dirty="0"/>
              <a:t>Informal /Formal</a:t>
            </a:r>
          </a:p>
          <a:p>
            <a:r>
              <a:rPr lang="en-GB" dirty="0"/>
              <a:t>Positive engagement</a:t>
            </a:r>
          </a:p>
          <a:p>
            <a:pPr lvl="1"/>
            <a:r>
              <a:rPr lang="en-GB" dirty="0"/>
              <a:t>Working within a supportive model</a:t>
            </a:r>
          </a:p>
          <a:p>
            <a:r>
              <a:rPr lang="en-GB" dirty="0"/>
              <a:t>Reflective practitioner</a:t>
            </a:r>
          </a:p>
          <a:p>
            <a:pPr lvl="1"/>
            <a:r>
              <a:rPr lang="en-GB" dirty="0"/>
              <a:t>How can I do things differently</a:t>
            </a:r>
          </a:p>
          <a:p>
            <a:r>
              <a:rPr lang="en-GB" dirty="0"/>
              <a:t>Perfection vs mastery</a:t>
            </a:r>
          </a:p>
          <a:p>
            <a:pPr lvl="1"/>
            <a:r>
              <a:rPr lang="en-GB" dirty="0"/>
              <a:t>No need for perfection, but every need for mastery</a:t>
            </a:r>
          </a:p>
        </p:txBody>
      </p:sp>
    </p:spTree>
    <p:extLst>
      <p:ext uri="{BB962C8B-B14F-4D97-AF65-F5344CB8AC3E}">
        <p14:creationId xmlns:p14="http://schemas.microsoft.com/office/powerpoint/2010/main" val="1845819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A45F2-90A9-D8BD-C1C3-E7F2A3B02069}"/>
              </a:ext>
            </a:extLst>
          </p:cNvPr>
          <p:cNvSpPr>
            <a:spLocks noGrp="1"/>
          </p:cNvSpPr>
          <p:nvPr>
            <p:ph type="title"/>
          </p:nvPr>
        </p:nvSpPr>
        <p:spPr/>
        <p:txBody>
          <a:bodyPr/>
          <a:lstStyle/>
          <a:p>
            <a:r>
              <a:rPr lang="en-GB" dirty="0"/>
              <a:t>Agreements</a:t>
            </a:r>
          </a:p>
        </p:txBody>
      </p:sp>
      <p:sp>
        <p:nvSpPr>
          <p:cNvPr id="3" name="Content Placeholder 2">
            <a:extLst>
              <a:ext uri="{FF2B5EF4-FFF2-40B4-BE49-F238E27FC236}">
                <a16:creationId xmlns:a16="http://schemas.microsoft.com/office/drawing/2014/main" id="{9D23BFCF-D85A-F30B-088F-9F5BB5AE36B7}"/>
              </a:ext>
            </a:extLst>
          </p:cNvPr>
          <p:cNvSpPr>
            <a:spLocks noGrp="1"/>
          </p:cNvSpPr>
          <p:nvPr>
            <p:ph idx="1"/>
          </p:nvPr>
        </p:nvSpPr>
        <p:spPr/>
        <p:txBody>
          <a:bodyPr/>
          <a:lstStyle/>
          <a:p>
            <a:r>
              <a:rPr lang="en-GB" dirty="0"/>
              <a:t>Time for process</a:t>
            </a:r>
          </a:p>
          <a:p>
            <a:r>
              <a:rPr lang="en-GB" dirty="0"/>
              <a:t>Reasonable timescales</a:t>
            </a:r>
          </a:p>
          <a:p>
            <a:r>
              <a:rPr lang="en-GB" dirty="0"/>
              <a:t>Acceptance of additional pressure</a:t>
            </a:r>
          </a:p>
          <a:p>
            <a:r>
              <a:rPr lang="en-GB" dirty="0"/>
              <a:t>Professional differences</a:t>
            </a:r>
          </a:p>
        </p:txBody>
      </p:sp>
    </p:spTree>
    <p:extLst>
      <p:ext uri="{BB962C8B-B14F-4D97-AF65-F5344CB8AC3E}">
        <p14:creationId xmlns:p14="http://schemas.microsoft.com/office/powerpoint/2010/main" val="104001634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93F29AFD7F384BBD430B538B702408" ma:contentTypeVersion="7" ma:contentTypeDescription="Create a new document." ma:contentTypeScope="" ma:versionID="05de3c6fb2d3ba2cd236f404082b06b5">
  <xsd:schema xmlns:xsd="http://www.w3.org/2001/XMLSchema" xmlns:xs="http://www.w3.org/2001/XMLSchema" xmlns:p="http://schemas.microsoft.com/office/2006/metadata/properties" xmlns:ns3="3cf94024-fce6-486a-9c95-47d4cefe9b04" xmlns:ns4="4074c8f4-add3-4a12-bb56-fea2bffb7b58" targetNamespace="http://schemas.microsoft.com/office/2006/metadata/properties" ma:root="true" ma:fieldsID="5b226435e7b08d1f97ddfb2b4003b6d5" ns3:_="" ns4:_="">
    <xsd:import namespace="3cf94024-fce6-486a-9c95-47d4cefe9b04"/>
    <xsd:import namespace="4074c8f4-add3-4a12-bb56-fea2bffb7b58"/>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f94024-fce6-486a-9c95-47d4cefe9b0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074c8f4-add3-4a12-bb56-fea2bffb7b58"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4A7085C-5355-42E5-9CD4-591243EFD4B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f94024-fce6-486a-9c95-47d4cefe9b04"/>
    <ds:schemaRef ds:uri="4074c8f4-add3-4a12-bb56-fea2bffb7b5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BB7A82-898E-4376-9CE7-5A912EE42C98}">
  <ds:schemaRefs>
    <ds:schemaRef ds:uri="http://schemas.microsoft.com/sharepoint/v3/contenttype/forms"/>
  </ds:schemaRefs>
</ds:datastoreItem>
</file>

<file path=customXml/itemProps3.xml><?xml version="1.0" encoding="utf-8"?>
<ds:datastoreItem xmlns:ds="http://schemas.openxmlformats.org/officeDocument/2006/customXml" ds:itemID="{19945542-DC56-41D7-BD9D-299CC97C35E3}">
  <ds:schemaRefs>
    <ds:schemaRef ds:uri="http://schemas.openxmlformats.org/package/2006/metadata/core-properties"/>
    <ds:schemaRef ds:uri="http://purl.org/dc/elements/1.1/"/>
    <ds:schemaRef ds:uri="3cf94024-fce6-486a-9c95-47d4cefe9b04"/>
    <ds:schemaRef ds:uri="http://schemas.microsoft.com/office/2006/documentManagement/types"/>
    <ds:schemaRef ds:uri="http://www.w3.org/XML/1998/namespace"/>
    <ds:schemaRef ds:uri="http://purl.org/dc/dcmitype/"/>
    <ds:schemaRef ds:uri="http://purl.org/dc/terms/"/>
    <ds:schemaRef ds:uri="http://schemas.microsoft.com/office/infopath/2007/PartnerControls"/>
    <ds:schemaRef ds:uri="4074c8f4-add3-4a12-bb56-fea2bffb7b58"/>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Gallery</Template>
  <TotalTime>23756</TotalTime>
  <Words>1157</Words>
  <Application>Microsoft Office PowerPoint</Application>
  <PresentationFormat>Widescreen</PresentationFormat>
  <Paragraphs>86</Paragraphs>
  <Slides>10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Gill Sans MT</vt:lpstr>
      <vt:lpstr>Gallery</vt:lpstr>
      <vt:lpstr>Performance Management</vt:lpstr>
      <vt:lpstr>Structure</vt:lpstr>
      <vt:lpstr>Psychology and Performance Management</vt:lpstr>
      <vt:lpstr>Unconditional Positive Regard / Relational Psychology</vt:lpstr>
      <vt:lpstr>Eco-Systemic Understanding</vt:lpstr>
      <vt:lpstr>Inter-Subjective Embodiment</vt:lpstr>
      <vt:lpstr>Solution-Focused / Collaborative Approach</vt:lpstr>
      <vt:lpstr>Process</vt:lpstr>
      <vt:lpstr>Agreements</vt:lpstr>
      <vt:lpstr>Case Study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Sean Octigan</dc:creator>
  <cp:lastModifiedBy>Sean Octigan</cp:lastModifiedBy>
  <cp:revision>4</cp:revision>
  <dcterms:created xsi:type="dcterms:W3CDTF">2022-09-29T07:56:15Z</dcterms:created>
  <dcterms:modified xsi:type="dcterms:W3CDTF">2022-11-04T13:23:16Z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0x010100CF93F29AFD7F384BBD430B538B702408</vt:lpwstr>
  </property>
</Properties>
</file>