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04_72DFD99F.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42"/>
  </p:notesMasterIdLst>
  <p:sldIdLst>
    <p:sldId id="257" r:id="rId2"/>
    <p:sldId id="258" r:id="rId3"/>
    <p:sldId id="259" r:id="rId4"/>
    <p:sldId id="260" r:id="rId5"/>
    <p:sldId id="261" r:id="rId6"/>
    <p:sldId id="291" r:id="rId7"/>
    <p:sldId id="262" r:id="rId8"/>
    <p:sldId id="275" r:id="rId9"/>
    <p:sldId id="290" r:id="rId10"/>
    <p:sldId id="276" r:id="rId11"/>
    <p:sldId id="277" r:id="rId12"/>
    <p:sldId id="278" r:id="rId13"/>
    <p:sldId id="279" r:id="rId14"/>
    <p:sldId id="280" r:id="rId15"/>
    <p:sldId id="323" r:id="rId16"/>
    <p:sldId id="292" r:id="rId17"/>
    <p:sldId id="270" r:id="rId18"/>
    <p:sldId id="263" r:id="rId19"/>
    <p:sldId id="265" r:id="rId20"/>
    <p:sldId id="301" r:id="rId21"/>
    <p:sldId id="302" r:id="rId22"/>
    <p:sldId id="303" r:id="rId23"/>
    <p:sldId id="304" r:id="rId24"/>
    <p:sldId id="268" r:id="rId25"/>
    <p:sldId id="271" r:id="rId26"/>
    <p:sldId id="273" r:id="rId27"/>
    <p:sldId id="281" r:id="rId28"/>
    <p:sldId id="318" r:id="rId29"/>
    <p:sldId id="319" r:id="rId30"/>
    <p:sldId id="320" r:id="rId31"/>
    <p:sldId id="294" r:id="rId32"/>
    <p:sldId id="293" r:id="rId33"/>
    <p:sldId id="299" r:id="rId34"/>
    <p:sldId id="298" r:id="rId35"/>
    <p:sldId id="322" r:id="rId36"/>
    <p:sldId id="296" r:id="rId37"/>
    <p:sldId id="295" r:id="rId38"/>
    <p:sldId id="321" r:id="rId39"/>
    <p:sldId id="269" r:id="rId40"/>
    <p:sldId id="272" r:id="rId41"/>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1F5F32-F5C9-8A20-E710-A8D6481E0B07}" name="Ellen Quinn" initials="EQ" userId="S::ellen.quinn-2@postgrad.manchester.ac.uk::8125f7a7-98fe-4e36-a535-55474f386c73"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5598CA-7149-49A4-BACA-995B0C8A0C9D}" v="68" dt="2022-10-26T16:04:28.818"/>
    <p1510:client id="{52E6041C-BA50-8D31-80CD-F6973014350F}" v="38" dt="2022-11-01T16:04:29.183"/>
    <p1510:client id="{5E5934F9-EEAF-FCD0-7A9D-E44AC4059778}" v="4" dt="2022-11-02T18:05:38.105"/>
    <p1510:client id="{61C0CEC8-8710-85E7-DACD-69EC179C9AEB}" v="123" dt="2022-10-31T21:25:55.701"/>
    <p1510:client id="{8F34B80F-3435-E2B8-74DD-A489168E5FC8}" v="200" dt="2022-10-29T19:24:44.167"/>
    <p1510:client id="{B98A1A66-C46A-0F4F-03B4-519CBD56C38C}" v="94" dt="2022-10-26T15:47:34.278"/>
    <p1510:client id="{CD289319-DFC3-DA58-CFFE-34036A48F81E}" v="349" dt="2022-10-26T15:43:09.9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946"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omments/modernComment_104_72DFD99F.xml><?xml version="1.0" encoding="utf-8"?>
<p188:cmLst xmlns:a="http://schemas.openxmlformats.org/drawingml/2006/main" xmlns:r="http://schemas.openxmlformats.org/officeDocument/2006/relationships" xmlns:p188="http://schemas.microsoft.com/office/powerpoint/2018/8/main">
  <p188:cm id="{0324E1E4-D829-43C1-BA41-499DCFEDD87B}" authorId="{DB1F5F32-F5C9-8A20-E710-A8D6481E0B07}" status="resolved" created="2022-10-22T10:37:03.805" complete="100000">
    <pc:sldMkLst xmlns:pc="http://schemas.microsoft.com/office/powerpoint/2013/main/command">
      <pc:docMk/>
      <pc:sldMk cId="1927272863" sldId="260"/>
    </pc:sldMkLst>
    <p188:txBody>
      <a:bodyPr/>
      <a:lstStyle/>
      <a:p>
        <a:r>
          <a:rPr lang="en-GB"/>
          <a:t>[@Bethany Hodgkiss] I can't edit this but it's the same for seclusion regarding lack of laws around recording and reporting. The challenging behaviour foundation research also looked at isolations its 71% of respondents experiencing this. Common themes include lack of monitoring and lack of reported action post isolation to reduce future incidents </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0B173B-BAF3-4AEA-859F-6EADD23164F3}"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B0B9BDE3-5AED-4408-ABA0-7F47154A6402}">
      <dgm:prSet/>
      <dgm:spPr/>
      <dgm:t>
        <a:bodyPr/>
        <a:lstStyle/>
        <a:p>
          <a:r>
            <a:rPr lang="en-GB"/>
            <a:t>Negative impact on CYP</a:t>
          </a:r>
          <a:endParaRPr lang="en-US"/>
        </a:p>
      </dgm:t>
    </dgm:pt>
    <dgm:pt modelId="{4BBCBF07-66B3-427F-997D-E8E6D9AC706D}" type="parTrans" cxnId="{4D63D4B4-1046-4F50-99C6-E6FBE7D27DEE}">
      <dgm:prSet/>
      <dgm:spPr/>
      <dgm:t>
        <a:bodyPr/>
        <a:lstStyle/>
        <a:p>
          <a:endParaRPr lang="en-US"/>
        </a:p>
      </dgm:t>
    </dgm:pt>
    <dgm:pt modelId="{D76D63DD-5384-43B9-9EF1-FC60D34D3C22}" type="sibTrans" cxnId="{4D63D4B4-1046-4F50-99C6-E6FBE7D27DEE}">
      <dgm:prSet/>
      <dgm:spPr/>
      <dgm:t>
        <a:bodyPr/>
        <a:lstStyle/>
        <a:p>
          <a:endParaRPr lang="en-US"/>
        </a:p>
      </dgm:t>
    </dgm:pt>
    <dgm:pt modelId="{97957349-86B9-418A-8ED2-B85E8DB71942}">
      <dgm:prSet/>
      <dgm:spPr/>
      <dgm:t>
        <a:bodyPr/>
        <a:lstStyle/>
        <a:p>
          <a:r>
            <a:rPr lang="en-GB"/>
            <a:t>Some reports of positive impact </a:t>
          </a:r>
          <a:endParaRPr lang="en-US"/>
        </a:p>
      </dgm:t>
    </dgm:pt>
    <dgm:pt modelId="{422751E9-9FAB-40D6-A710-56D88CDD1E29}" type="parTrans" cxnId="{76B4C984-E1C1-4610-8AF6-CFD28410826A}">
      <dgm:prSet/>
      <dgm:spPr/>
      <dgm:t>
        <a:bodyPr/>
        <a:lstStyle/>
        <a:p>
          <a:endParaRPr lang="en-US"/>
        </a:p>
      </dgm:t>
    </dgm:pt>
    <dgm:pt modelId="{74266843-08BE-4F69-AECE-FA527B2DA62B}" type="sibTrans" cxnId="{76B4C984-E1C1-4610-8AF6-CFD28410826A}">
      <dgm:prSet/>
      <dgm:spPr/>
      <dgm:t>
        <a:bodyPr/>
        <a:lstStyle/>
        <a:p>
          <a:endParaRPr lang="en-US"/>
        </a:p>
      </dgm:t>
    </dgm:pt>
    <dgm:pt modelId="{66EC5757-B7CE-4D7C-BB04-E9474D2ACBB9}">
      <dgm:prSet/>
      <dgm:spPr/>
      <dgm:t>
        <a:bodyPr/>
        <a:lstStyle/>
        <a:p>
          <a:r>
            <a:rPr lang="en-GB"/>
            <a:t>Only to be used in last resort situations </a:t>
          </a:r>
          <a:endParaRPr lang="en-US"/>
        </a:p>
      </dgm:t>
    </dgm:pt>
    <dgm:pt modelId="{0BC29D53-CBDB-4AEC-B78A-4E0E7EE5CAB3}" type="parTrans" cxnId="{99E06E37-2CE6-447D-8545-9C16F6F5BA49}">
      <dgm:prSet/>
      <dgm:spPr/>
      <dgm:t>
        <a:bodyPr/>
        <a:lstStyle/>
        <a:p>
          <a:endParaRPr lang="en-US"/>
        </a:p>
      </dgm:t>
    </dgm:pt>
    <dgm:pt modelId="{13227ABD-3CAE-4A0A-8954-61ACA6DD19AF}" type="sibTrans" cxnId="{99E06E37-2CE6-447D-8545-9C16F6F5BA49}">
      <dgm:prSet/>
      <dgm:spPr/>
      <dgm:t>
        <a:bodyPr/>
        <a:lstStyle/>
        <a:p>
          <a:endParaRPr lang="en-US"/>
        </a:p>
      </dgm:t>
    </dgm:pt>
    <dgm:pt modelId="{A791BDCD-FAD0-4FBE-B1EB-39F628F5D147}">
      <dgm:prSet/>
      <dgm:spPr/>
      <dgm:t>
        <a:bodyPr/>
        <a:lstStyle/>
        <a:p>
          <a:r>
            <a:rPr lang="en-GB"/>
            <a:t>Definitely not as a classroom management strategy</a:t>
          </a:r>
          <a:endParaRPr lang="en-US"/>
        </a:p>
      </dgm:t>
    </dgm:pt>
    <dgm:pt modelId="{0A99DB66-B20B-4C76-9E7C-BC7EFCF2A158}" type="parTrans" cxnId="{DC66223F-4DE8-461D-BDDB-306D21F0B56C}">
      <dgm:prSet/>
      <dgm:spPr/>
      <dgm:t>
        <a:bodyPr/>
        <a:lstStyle/>
        <a:p>
          <a:endParaRPr lang="en-US"/>
        </a:p>
      </dgm:t>
    </dgm:pt>
    <dgm:pt modelId="{5CD93617-0ED3-48C2-AC8E-E9D69610657E}" type="sibTrans" cxnId="{DC66223F-4DE8-461D-BDDB-306D21F0B56C}">
      <dgm:prSet/>
      <dgm:spPr/>
      <dgm:t>
        <a:bodyPr/>
        <a:lstStyle/>
        <a:p>
          <a:endParaRPr lang="en-US"/>
        </a:p>
      </dgm:t>
    </dgm:pt>
    <dgm:pt modelId="{B3EB1DD8-E5F0-40B9-8264-EC543A093F30}">
      <dgm:prSet/>
      <dgm:spPr/>
      <dgm:t>
        <a:bodyPr/>
        <a:lstStyle/>
        <a:p>
          <a:r>
            <a:rPr lang="en-GB"/>
            <a:t>Impact on relationships with teachers and peers</a:t>
          </a:r>
          <a:endParaRPr lang="en-US"/>
        </a:p>
      </dgm:t>
    </dgm:pt>
    <dgm:pt modelId="{C7ACF577-8AF9-4515-873F-923FBA9122FA}" type="parTrans" cxnId="{DF5183BA-A178-425F-A2B7-D28583F7AD94}">
      <dgm:prSet/>
      <dgm:spPr/>
      <dgm:t>
        <a:bodyPr/>
        <a:lstStyle/>
        <a:p>
          <a:endParaRPr lang="en-US"/>
        </a:p>
      </dgm:t>
    </dgm:pt>
    <dgm:pt modelId="{F0E8003B-C857-4C63-A2F9-A63B692BD6CE}" type="sibTrans" cxnId="{DF5183BA-A178-425F-A2B7-D28583F7AD94}">
      <dgm:prSet/>
      <dgm:spPr/>
      <dgm:t>
        <a:bodyPr/>
        <a:lstStyle/>
        <a:p>
          <a:endParaRPr lang="en-US"/>
        </a:p>
      </dgm:t>
    </dgm:pt>
    <dgm:pt modelId="{35178A67-6C8B-4548-9B00-C5E7E935A1D5}">
      <dgm:prSet/>
      <dgm:spPr/>
      <dgm:t>
        <a:bodyPr/>
        <a:lstStyle/>
        <a:p>
          <a:r>
            <a:rPr lang="en-GB"/>
            <a:t>Power differential between adults and children in school</a:t>
          </a:r>
          <a:endParaRPr lang="en-US"/>
        </a:p>
      </dgm:t>
    </dgm:pt>
    <dgm:pt modelId="{D39BD4A7-DC93-411A-831B-DE27BE43636B}" type="parTrans" cxnId="{67AF9896-2069-415F-8E5F-AFA3A7EE7BD5}">
      <dgm:prSet/>
      <dgm:spPr/>
      <dgm:t>
        <a:bodyPr/>
        <a:lstStyle/>
        <a:p>
          <a:endParaRPr lang="en-US"/>
        </a:p>
      </dgm:t>
    </dgm:pt>
    <dgm:pt modelId="{DF12BF27-8AEC-43B5-B7FC-BF3453058457}" type="sibTrans" cxnId="{67AF9896-2069-415F-8E5F-AFA3A7EE7BD5}">
      <dgm:prSet/>
      <dgm:spPr/>
      <dgm:t>
        <a:bodyPr/>
        <a:lstStyle/>
        <a:p>
          <a:endParaRPr lang="en-US"/>
        </a:p>
      </dgm:t>
    </dgm:pt>
    <dgm:pt modelId="{2EEDB659-60C3-4DF3-A348-7B4A97671930}">
      <dgm:prSet/>
      <dgm:spPr/>
      <dgm:t>
        <a:bodyPr/>
        <a:lstStyle/>
        <a:p>
          <a:r>
            <a:rPr lang="en-GB"/>
            <a:t>More, high quality research needed!</a:t>
          </a:r>
          <a:endParaRPr lang="en-US"/>
        </a:p>
      </dgm:t>
    </dgm:pt>
    <dgm:pt modelId="{F7A8BA87-9F09-4E6B-8336-E7BCAAED9374}" type="parTrans" cxnId="{FC539910-B076-4677-AAD2-EF69C0B148F1}">
      <dgm:prSet/>
      <dgm:spPr/>
      <dgm:t>
        <a:bodyPr/>
        <a:lstStyle/>
        <a:p>
          <a:endParaRPr lang="en-US"/>
        </a:p>
      </dgm:t>
    </dgm:pt>
    <dgm:pt modelId="{E676BC94-02C6-41CC-97CA-DB996F70BA1E}" type="sibTrans" cxnId="{FC539910-B076-4677-AAD2-EF69C0B148F1}">
      <dgm:prSet/>
      <dgm:spPr/>
      <dgm:t>
        <a:bodyPr/>
        <a:lstStyle/>
        <a:p>
          <a:endParaRPr lang="en-US"/>
        </a:p>
      </dgm:t>
    </dgm:pt>
    <dgm:pt modelId="{DF2446CA-6A55-42FB-B49C-982BFD299D10}" type="pres">
      <dgm:prSet presAssocID="{6D0B173B-BAF3-4AEA-859F-6EADD23164F3}" presName="diagram" presStyleCnt="0">
        <dgm:presLayoutVars>
          <dgm:dir/>
          <dgm:resizeHandles val="exact"/>
        </dgm:presLayoutVars>
      </dgm:prSet>
      <dgm:spPr/>
    </dgm:pt>
    <dgm:pt modelId="{582CED11-C07B-4F09-BB4A-66458655D711}" type="pres">
      <dgm:prSet presAssocID="{B0B9BDE3-5AED-4408-ABA0-7F47154A6402}" presName="node" presStyleLbl="node1" presStyleIdx="0" presStyleCnt="7">
        <dgm:presLayoutVars>
          <dgm:bulletEnabled val="1"/>
        </dgm:presLayoutVars>
      </dgm:prSet>
      <dgm:spPr/>
    </dgm:pt>
    <dgm:pt modelId="{404C7CD5-9800-4EEA-B07F-10F35B12732E}" type="pres">
      <dgm:prSet presAssocID="{D76D63DD-5384-43B9-9EF1-FC60D34D3C22}" presName="sibTrans" presStyleCnt="0"/>
      <dgm:spPr/>
    </dgm:pt>
    <dgm:pt modelId="{D2860B5F-51B5-4CCD-997C-E3908CB39773}" type="pres">
      <dgm:prSet presAssocID="{97957349-86B9-418A-8ED2-B85E8DB71942}" presName="node" presStyleLbl="node1" presStyleIdx="1" presStyleCnt="7">
        <dgm:presLayoutVars>
          <dgm:bulletEnabled val="1"/>
        </dgm:presLayoutVars>
      </dgm:prSet>
      <dgm:spPr/>
    </dgm:pt>
    <dgm:pt modelId="{9D275615-355C-472E-8F0A-11907558AEA0}" type="pres">
      <dgm:prSet presAssocID="{74266843-08BE-4F69-AECE-FA527B2DA62B}" presName="sibTrans" presStyleCnt="0"/>
      <dgm:spPr/>
    </dgm:pt>
    <dgm:pt modelId="{72DAED87-C712-4EDF-8B09-50C4F55AA358}" type="pres">
      <dgm:prSet presAssocID="{66EC5757-B7CE-4D7C-BB04-E9474D2ACBB9}" presName="node" presStyleLbl="node1" presStyleIdx="2" presStyleCnt="7">
        <dgm:presLayoutVars>
          <dgm:bulletEnabled val="1"/>
        </dgm:presLayoutVars>
      </dgm:prSet>
      <dgm:spPr/>
    </dgm:pt>
    <dgm:pt modelId="{D0D8A4D9-864A-48C1-BFB6-5DE67E423614}" type="pres">
      <dgm:prSet presAssocID="{13227ABD-3CAE-4A0A-8954-61ACA6DD19AF}" presName="sibTrans" presStyleCnt="0"/>
      <dgm:spPr/>
    </dgm:pt>
    <dgm:pt modelId="{5FFB3800-6764-48A9-BDC6-F38374FF7B28}" type="pres">
      <dgm:prSet presAssocID="{A791BDCD-FAD0-4FBE-B1EB-39F628F5D147}" presName="node" presStyleLbl="node1" presStyleIdx="3" presStyleCnt="7">
        <dgm:presLayoutVars>
          <dgm:bulletEnabled val="1"/>
        </dgm:presLayoutVars>
      </dgm:prSet>
      <dgm:spPr/>
    </dgm:pt>
    <dgm:pt modelId="{B4F72116-52A3-42B8-B4B3-474050809CE6}" type="pres">
      <dgm:prSet presAssocID="{5CD93617-0ED3-48C2-AC8E-E9D69610657E}" presName="sibTrans" presStyleCnt="0"/>
      <dgm:spPr/>
    </dgm:pt>
    <dgm:pt modelId="{F346E096-57EB-4A98-A4A8-BDAF76768526}" type="pres">
      <dgm:prSet presAssocID="{B3EB1DD8-E5F0-40B9-8264-EC543A093F30}" presName="node" presStyleLbl="node1" presStyleIdx="4" presStyleCnt="7">
        <dgm:presLayoutVars>
          <dgm:bulletEnabled val="1"/>
        </dgm:presLayoutVars>
      </dgm:prSet>
      <dgm:spPr/>
    </dgm:pt>
    <dgm:pt modelId="{664D8E15-F2AF-4F74-89E8-FF638C0123A7}" type="pres">
      <dgm:prSet presAssocID="{F0E8003B-C857-4C63-A2F9-A63B692BD6CE}" presName="sibTrans" presStyleCnt="0"/>
      <dgm:spPr/>
    </dgm:pt>
    <dgm:pt modelId="{CEE989FB-76CD-4227-8983-FB81B74EAF12}" type="pres">
      <dgm:prSet presAssocID="{35178A67-6C8B-4548-9B00-C5E7E935A1D5}" presName="node" presStyleLbl="node1" presStyleIdx="5" presStyleCnt="7">
        <dgm:presLayoutVars>
          <dgm:bulletEnabled val="1"/>
        </dgm:presLayoutVars>
      </dgm:prSet>
      <dgm:spPr/>
    </dgm:pt>
    <dgm:pt modelId="{B5D666BC-5584-4E0D-833D-96B8B4F1308E}" type="pres">
      <dgm:prSet presAssocID="{DF12BF27-8AEC-43B5-B7FC-BF3453058457}" presName="sibTrans" presStyleCnt="0"/>
      <dgm:spPr/>
    </dgm:pt>
    <dgm:pt modelId="{22CFA9DD-8CC4-46CE-B84A-6866F9994677}" type="pres">
      <dgm:prSet presAssocID="{2EEDB659-60C3-4DF3-A348-7B4A97671930}" presName="node" presStyleLbl="node1" presStyleIdx="6" presStyleCnt="7">
        <dgm:presLayoutVars>
          <dgm:bulletEnabled val="1"/>
        </dgm:presLayoutVars>
      </dgm:prSet>
      <dgm:spPr/>
    </dgm:pt>
  </dgm:ptLst>
  <dgm:cxnLst>
    <dgm:cxn modelId="{FC539910-B076-4677-AAD2-EF69C0B148F1}" srcId="{6D0B173B-BAF3-4AEA-859F-6EADD23164F3}" destId="{2EEDB659-60C3-4DF3-A348-7B4A97671930}" srcOrd="6" destOrd="0" parTransId="{F7A8BA87-9F09-4E6B-8336-E7BCAAED9374}" sibTransId="{E676BC94-02C6-41CC-97CA-DB996F70BA1E}"/>
    <dgm:cxn modelId="{99E06E37-2CE6-447D-8545-9C16F6F5BA49}" srcId="{6D0B173B-BAF3-4AEA-859F-6EADD23164F3}" destId="{66EC5757-B7CE-4D7C-BB04-E9474D2ACBB9}" srcOrd="2" destOrd="0" parTransId="{0BC29D53-CBDB-4AEC-B78A-4E0E7EE5CAB3}" sibTransId="{13227ABD-3CAE-4A0A-8954-61ACA6DD19AF}"/>
    <dgm:cxn modelId="{BBC7DE3A-F68C-4603-9558-EA1EF812197D}" type="presOf" srcId="{A791BDCD-FAD0-4FBE-B1EB-39F628F5D147}" destId="{5FFB3800-6764-48A9-BDC6-F38374FF7B28}" srcOrd="0" destOrd="0" presId="urn:microsoft.com/office/officeart/2005/8/layout/default"/>
    <dgm:cxn modelId="{DC66223F-4DE8-461D-BDDB-306D21F0B56C}" srcId="{6D0B173B-BAF3-4AEA-859F-6EADD23164F3}" destId="{A791BDCD-FAD0-4FBE-B1EB-39F628F5D147}" srcOrd="3" destOrd="0" parTransId="{0A99DB66-B20B-4C76-9E7C-BC7EFCF2A158}" sibTransId="{5CD93617-0ED3-48C2-AC8E-E9D69610657E}"/>
    <dgm:cxn modelId="{D1E44E57-9F92-4968-B7EF-121E71068CE9}" type="presOf" srcId="{B0B9BDE3-5AED-4408-ABA0-7F47154A6402}" destId="{582CED11-C07B-4F09-BB4A-66458655D711}" srcOrd="0" destOrd="0" presId="urn:microsoft.com/office/officeart/2005/8/layout/default"/>
    <dgm:cxn modelId="{76B4C984-E1C1-4610-8AF6-CFD28410826A}" srcId="{6D0B173B-BAF3-4AEA-859F-6EADD23164F3}" destId="{97957349-86B9-418A-8ED2-B85E8DB71942}" srcOrd="1" destOrd="0" parTransId="{422751E9-9FAB-40D6-A710-56D88CDD1E29}" sibTransId="{74266843-08BE-4F69-AECE-FA527B2DA62B}"/>
    <dgm:cxn modelId="{F3E34390-C246-4FB3-8C57-436D3431BAED}" type="presOf" srcId="{66EC5757-B7CE-4D7C-BB04-E9474D2ACBB9}" destId="{72DAED87-C712-4EDF-8B09-50C4F55AA358}" srcOrd="0" destOrd="0" presId="urn:microsoft.com/office/officeart/2005/8/layout/default"/>
    <dgm:cxn modelId="{BC8C9B91-F1F7-43CD-9C4B-7264BBE01FDB}" type="presOf" srcId="{35178A67-6C8B-4548-9B00-C5E7E935A1D5}" destId="{CEE989FB-76CD-4227-8983-FB81B74EAF12}" srcOrd="0" destOrd="0" presId="urn:microsoft.com/office/officeart/2005/8/layout/default"/>
    <dgm:cxn modelId="{67AF9896-2069-415F-8E5F-AFA3A7EE7BD5}" srcId="{6D0B173B-BAF3-4AEA-859F-6EADD23164F3}" destId="{35178A67-6C8B-4548-9B00-C5E7E935A1D5}" srcOrd="5" destOrd="0" parTransId="{D39BD4A7-DC93-411A-831B-DE27BE43636B}" sibTransId="{DF12BF27-8AEC-43B5-B7FC-BF3453058457}"/>
    <dgm:cxn modelId="{6A6097A0-5349-45CA-A523-61743FD89B91}" type="presOf" srcId="{97957349-86B9-418A-8ED2-B85E8DB71942}" destId="{D2860B5F-51B5-4CCD-997C-E3908CB39773}" srcOrd="0" destOrd="0" presId="urn:microsoft.com/office/officeart/2005/8/layout/default"/>
    <dgm:cxn modelId="{4D63D4B4-1046-4F50-99C6-E6FBE7D27DEE}" srcId="{6D0B173B-BAF3-4AEA-859F-6EADD23164F3}" destId="{B0B9BDE3-5AED-4408-ABA0-7F47154A6402}" srcOrd="0" destOrd="0" parTransId="{4BBCBF07-66B3-427F-997D-E8E6D9AC706D}" sibTransId="{D76D63DD-5384-43B9-9EF1-FC60D34D3C22}"/>
    <dgm:cxn modelId="{DF5183BA-A178-425F-A2B7-D28583F7AD94}" srcId="{6D0B173B-BAF3-4AEA-859F-6EADD23164F3}" destId="{B3EB1DD8-E5F0-40B9-8264-EC543A093F30}" srcOrd="4" destOrd="0" parTransId="{C7ACF577-8AF9-4515-873F-923FBA9122FA}" sibTransId="{F0E8003B-C857-4C63-A2F9-A63B692BD6CE}"/>
    <dgm:cxn modelId="{02A960BD-CF0D-4F3B-9069-4E6E25F2779C}" type="presOf" srcId="{2EEDB659-60C3-4DF3-A348-7B4A97671930}" destId="{22CFA9DD-8CC4-46CE-B84A-6866F9994677}" srcOrd="0" destOrd="0" presId="urn:microsoft.com/office/officeart/2005/8/layout/default"/>
    <dgm:cxn modelId="{F8CB4FD9-4DEC-471C-AECA-29E9F3ACF9E0}" type="presOf" srcId="{6D0B173B-BAF3-4AEA-859F-6EADD23164F3}" destId="{DF2446CA-6A55-42FB-B49C-982BFD299D10}" srcOrd="0" destOrd="0" presId="urn:microsoft.com/office/officeart/2005/8/layout/default"/>
    <dgm:cxn modelId="{E0D3FDE2-ED20-4AC0-880A-3C40A57F928E}" type="presOf" srcId="{B3EB1DD8-E5F0-40B9-8264-EC543A093F30}" destId="{F346E096-57EB-4A98-A4A8-BDAF76768526}" srcOrd="0" destOrd="0" presId="urn:microsoft.com/office/officeart/2005/8/layout/default"/>
    <dgm:cxn modelId="{9FD75933-3668-4BA1-95DA-50BBCC02C61C}" type="presParOf" srcId="{DF2446CA-6A55-42FB-B49C-982BFD299D10}" destId="{582CED11-C07B-4F09-BB4A-66458655D711}" srcOrd="0" destOrd="0" presId="urn:microsoft.com/office/officeart/2005/8/layout/default"/>
    <dgm:cxn modelId="{1F7898C3-59E0-427B-A747-07FEA64A5373}" type="presParOf" srcId="{DF2446CA-6A55-42FB-B49C-982BFD299D10}" destId="{404C7CD5-9800-4EEA-B07F-10F35B12732E}" srcOrd="1" destOrd="0" presId="urn:microsoft.com/office/officeart/2005/8/layout/default"/>
    <dgm:cxn modelId="{0276DC98-57E1-44DA-887B-C7C941F5075F}" type="presParOf" srcId="{DF2446CA-6A55-42FB-B49C-982BFD299D10}" destId="{D2860B5F-51B5-4CCD-997C-E3908CB39773}" srcOrd="2" destOrd="0" presId="urn:microsoft.com/office/officeart/2005/8/layout/default"/>
    <dgm:cxn modelId="{67B93D68-6AF4-4722-97DC-F48C6D1ED131}" type="presParOf" srcId="{DF2446CA-6A55-42FB-B49C-982BFD299D10}" destId="{9D275615-355C-472E-8F0A-11907558AEA0}" srcOrd="3" destOrd="0" presId="urn:microsoft.com/office/officeart/2005/8/layout/default"/>
    <dgm:cxn modelId="{6CE6892E-BCD9-458F-B842-B34C590120B4}" type="presParOf" srcId="{DF2446CA-6A55-42FB-B49C-982BFD299D10}" destId="{72DAED87-C712-4EDF-8B09-50C4F55AA358}" srcOrd="4" destOrd="0" presId="urn:microsoft.com/office/officeart/2005/8/layout/default"/>
    <dgm:cxn modelId="{79BFFC53-F22F-4DA6-AFE1-C8799E000109}" type="presParOf" srcId="{DF2446CA-6A55-42FB-B49C-982BFD299D10}" destId="{D0D8A4D9-864A-48C1-BFB6-5DE67E423614}" srcOrd="5" destOrd="0" presId="urn:microsoft.com/office/officeart/2005/8/layout/default"/>
    <dgm:cxn modelId="{5B65A8FD-B368-42F5-B7AC-B0D888F8707C}" type="presParOf" srcId="{DF2446CA-6A55-42FB-B49C-982BFD299D10}" destId="{5FFB3800-6764-48A9-BDC6-F38374FF7B28}" srcOrd="6" destOrd="0" presId="urn:microsoft.com/office/officeart/2005/8/layout/default"/>
    <dgm:cxn modelId="{1F7DD317-4C85-4F2A-8819-033671F397A2}" type="presParOf" srcId="{DF2446CA-6A55-42FB-B49C-982BFD299D10}" destId="{B4F72116-52A3-42B8-B4B3-474050809CE6}" srcOrd="7" destOrd="0" presId="urn:microsoft.com/office/officeart/2005/8/layout/default"/>
    <dgm:cxn modelId="{D93FB28E-0D3D-4034-94B6-32EDC48FE2FD}" type="presParOf" srcId="{DF2446CA-6A55-42FB-B49C-982BFD299D10}" destId="{F346E096-57EB-4A98-A4A8-BDAF76768526}" srcOrd="8" destOrd="0" presId="urn:microsoft.com/office/officeart/2005/8/layout/default"/>
    <dgm:cxn modelId="{86F27BBB-0030-47FA-A289-0E31660808E2}" type="presParOf" srcId="{DF2446CA-6A55-42FB-B49C-982BFD299D10}" destId="{664D8E15-F2AF-4F74-89E8-FF638C0123A7}" srcOrd="9" destOrd="0" presId="urn:microsoft.com/office/officeart/2005/8/layout/default"/>
    <dgm:cxn modelId="{C42C6DE4-CD4B-4240-85EB-E289349FE094}" type="presParOf" srcId="{DF2446CA-6A55-42FB-B49C-982BFD299D10}" destId="{CEE989FB-76CD-4227-8983-FB81B74EAF12}" srcOrd="10" destOrd="0" presId="urn:microsoft.com/office/officeart/2005/8/layout/default"/>
    <dgm:cxn modelId="{86ECC318-0130-4774-9477-2040163E9F2C}" type="presParOf" srcId="{DF2446CA-6A55-42FB-B49C-982BFD299D10}" destId="{B5D666BC-5584-4E0D-833D-96B8B4F1308E}" srcOrd="11" destOrd="0" presId="urn:microsoft.com/office/officeart/2005/8/layout/default"/>
    <dgm:cxn modelId="{04F0C353-87BD-4464-981A-1CC4391800A9}" type="presParOf" srcId="{DF2446CA-6A55-42FB-B49C-982BFD299D10}" destId="{22CFA9DD-8CC4-46CE-B84A-6866F9994677}"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D3A50F-DF9A-427D-A20D-E92A89805844}" type="doc">
      <dgm:prSet loTypeId="urn:microsoft.com/office/officeart/2005/8/layout/process4" loCatId="process" qsTypeId="urn:microsoft.com/office/officeart/2005/8/quickstyle/simple1" qsCatId="simple" csTypeId="urn:microsoft.com/office/officeart/2005/8/colors/accent4_2" csCatId="accent4"/>
      <dgm:spPr/>
      <dgm:t>
        <a:bodyPr/>
        <a:lstStyle/>
        <a:p>
          <a:endParaRPr lang="en-US"/>
        </a:p>
      </dgm:t>
    </dgm:pt>
    <dgm:pt modelId="{9BFA1AFC-00C4-49FD-A3B9-89BA25F5574D}">
      <dgm:prSet/>
      <dgm:spPr/>
      <dgm:t>
        <a:bodyPr/>
        <a:lstStyle/>
        <a:p>
          <a:r>
            <a:rPr lang="en-GB"/>
            <a:t>Can we access the views of children/young people who have been restrained? </a:t>
          </a:r>
          <a:endParaRPr lang="en-US"/>
        </a:p>
      </dgm:t>
    </dgm:pt>
    <dgm:pt modelId="{8FEFA457-31E8-417B-A319-06CABCF16D8B}" type="parTrans" cxnId="{ECD89D3B-A3E6-43AB-A36B-E186DCA40C8B}">
      <dgm:prSet/>
      <dgm:spPr/>
      <dgm:t>
        <a:bodyPr/>
        <a:lstStyle/>
        <a:p>
          <a:endParaRPr lang="en-US"/>
        </a:p>
      </dgm:t>
    </dgm:pt>
    <dgm:pt modelId="{02086AC2-0142-4C57-AA18-E6FE05B5359A}" type="sibTrans" cxnId="{ECD89D3B-A3E6-43AB-A36B-E186DCA40C8B}">
      <dgm:prSet/>
      <dgm:spPr/>
      <dgm:t>
        <a:bodyPr/>
        <a:lstStyle/>
        <a:p>
          <a:endParaRPr lang="en-US"/>
        </a:p>
      </dgm:t>
    </dgm:pt>
    <dgm:pt modelId="{75B3F1C8-1D0B-4289-9F43-957F02E67553}">
      <dgm:prSet/>
      <dgm:spPr/>
      <dgm:t>
        <a:bodyPr/>
        <a:lstStyle/>
        <a:p>
          <a:r>
            <a:rPr lang="en-GB"/>
            <a:t>What is the best way of accessing these views? </a:t>
          </a:r>
          <a:endParaRPr lang="en-US"/>
        </a:p>
      </dgm:t>
    </dgm:pt>
    <dgm:pt modelId="{7066CDC1-6C3B-474C-AC34-ACB610FA6C75}" type="parTrans" cxnId="{68C205E1-A156-440A-B655-4F7C1F1B7729}">
      <dgm:prSet/>
      <dgm:spPr/>
      <dgm:t>
        <a:bodyPr/>
        <a:lstStyle/>
        <a:p>
          <a:endParaRPr lang="en-US"/>
        </a:p>
      </dgm:t>
    </dgm:pt>
    <dgm:pt modelId="{EF940AA3-7BB6-4F91-BD2A-F5806C2120B7}" type="sibTrans" cxnId="{68C205E1-A156-440A-B655-4F7C1F1B7729}">
      <dgm:prSet/>
      <dgm:spPr/>
      <dgm:t>
        <a:bodyPr/>
        <a:lstStyle/>
        <a:p>
          <a:endParaRPr lang="en-US"/>
        </a:p>
      </dgm:t>
    </dgm:pt>
    <dgm:pt modelId="{90EB62E4-B478-43A8-B732-1BF26B917FE0}" type="pres">
      <dgm:prSet presAssocID="{83D3A50F-DF9A-427D-A20D-E92A89805844}" presName="Name0" presStyleCnt="0">
        <dgm:presLayoutVars>
          <dgm:dir/>
          <dgm:animLvl val="lvl"/>
          <dgm:resizeHandles val="exact"/>
        </dgm:presLayoutVars>
      </dgm:prSet>
      <dgm:spPr/>
    </dgm:pt>
    <dgm:pt modelId="{1BCEBF0E-9B30-4F3A-A02E-0C1FD20D0973}" type="pres">
      <dgm:prSet presAssocID="{75B3F1C8-1D0B-4289-9F43-957F02E67553}" presName="boxAndChildren" presStyleCnt="0"/>
      <dgm:spPr/>
    </dgm:pt>
    <dgm:pt modelId="{0EE4A9A1-1FF8-4154-A9F5-D6AF228447FC}" type="pres">
      <dgm:prSet presAssocID="{75B3F1C8-1D0B-4289-9F43-957F02E67553}" presName="parentTextBox" presStyleLbl="node1" presStyleIdx="0" presStyleCnt="2"/>
      <dgm:spPr/>
    </dgm:pt>
    <dgm:pt modelId="{9A8FD29F-D74C-475A-A404-7A574D7C9390}" type="pres">
      <dgm:prSet presAssocID="{02086AC2-0142-4C57-AA18-E6FE05B5359A}" presName="sp" presStyleCnt="0"/>
      <dgm:spPr/>
    </dgm:pt>
    <dgm:pt modelId="{8CAF85DB-DCE9-4928-A86D-1B19DDD656FA}" type="pres">
      <dgm:prSet presAssocID="{9BFA1AFC-00C4-49FD-A3B9-89BA25F5574D}" presName="arrowAndChildren" presStyleCnt="0"/>
      <dgm:spPr/>
    </dgm:pt>
    <dgm:pt modelId="{CD928008-1EFF-4C38-B3EF-5277D7A7D4F3}" type="pres">
      <dgm:prSet presAssocID="{9BFA1AFC-00C4-49FD-A3B9-89BA25F5574D}" presName="parentTextArrow" presStyleLbl="node1" presStyleIdx="1" presStyleCnt="2"/>
      <dgm:spPr/>
    </dgm:pt>
  </dgm:ptLst>
  <dgm:cxnLst>
    <dgm:cxn modelId="{ECD89D3B-A3E6-43AB-A36B-E186DCA40C8B}" srcId="{83D3A50F-DF9A-427D-A20D-E92A89805844}" destId="{9BFA1AFC-00C4-49FD-A3B9-89BA25F5574D}" srcOrd="0" destOrd="0" parTransId="{8FEFA457-31E8-417B-A319-06CABCF16D8B}" sibTransId="{02086AC2-0142-4C57-AA18-E6FE05B5359A}"/>
    <dgm:cxn modelId="{9BE03878-E91E-4C98-9F79-A6789FF94E49}" type="presOf" srcId="{83D3A50F-DF9A-427D-A20D-E92A89805844}" destId="{90EB62E4-B478-43A8-B732-1BF26B917FE0}" srcOrd="0" destOrd="0" presId="urn:microsoft.com/office/officeart/2005/8/layout/process4"/>
    <dgm:cxn modelId="{A41C4C84-DDED-4F5B-8CEC-B9C5ECA179D7}" type="presOf" srcId="{75B3F1C8-1D0B-4289-9F43-957F02E67553}" destId="{0EE4A9A1-1FF8-4154-A9F5-D6AF228447FC}" srcOrd="0" destOrd="0" presId="urn:microsoft.com/office/officeart/2005/8/layout/process4"/>
    <dgm:cxn modelId="{9D2558E0-7AD9-4055-8F93-67E9FCED01E5}" type="presOf" srcId="{9BFA1AFC-00C4-49FD-A3B9-89BA25F5574D}" destId="{CD928008-1EFF-4C38-B3EF-5277D7A7D4F3}" srcOrd="0" destOrd="0" presId="urn:microsoft.com/office/officeart/2005/8/layout/process4"/>
    <dgm:cxn modelId="{68C205E1-A156-440A-B655-4F7C1F1B7729}" srcId="{83D3A50F-DF9A-427D-A20D-E92A89805844}" destId="{75B3F1C8-1D0B-4289-9F43-957F02E67553}" srcOrd="1" destOrd="0" parTransId="{7066CDC1-6C3B-474C-AC34-ACB610FA6C75}" sibTransId="{EF940AA3-7BB6-4F91-BD2A-F5806C2120B7}"/>
    <dgm:cxn modelId="{E176DCEB-09B6-4E7A-82A4-745D6D9BABCB}" type="presParOf" srcId="{90EB62E4-B478-43A8-B732-1BF26B917FE0}" destId="{1BCEBF0E-9B30-4F3A-A02E-0C1FD20D0973}" srcOrd="0" destOrd="0" presId="urn:microsoft.com/office/officeart/2005/8/layout/process4"/>
    <dgm:cxn modelId="{4EDBAABF-CFF0-48BF-9215-C5B7FD0C4A6B}" type="presParOf" srcId="{1BCEBF0E-9B30-4F3A-A02E-0C1FD20D0973}" destId="{0EE4A9A1-1FF8-4154-A9F5-D6AF228447FC}" srcOrd="0" destOrd="0" presId="urn:microsoft.com/office/officeart/2005/8/layout/process4"/>
    <dgm:cxn modelId="{0D7144F4-9673-4011-9D38-4CA856AC7200}" type="presParOf" srcId="{90EB62E4-B478-43A8-B732-1BF26B917FE0}" destId="{9A8FD29F-D74C-475A-A404-7A574D7C9390}" srcOrd="1" destOrd="0" presId="urn:microsoft.com/office/officeart/2005/8/layout/process4"/>
    <dgm:cxn modelId="{0539BC16-18E4-43CF-B11E-64D93353C36B}" type="presParOf" srcId="{90EB62E4-B478-43A8-B732-1BF26B917FE0}" destId="{8CAF85DB-DCE9-4928-A86D-1B19DDD656FA}" srcOrd="2" destOrd="0" presId="urn:microsoft.com/office/officeart/2005/8/layout/process4"/>
    <dgm:cxn modelId="{5B82F2BA-4843-4C90-BD17-A4E50811D12C}" type="presParOf" srcId="{8CAF85DB-DCE9-4928-A86D-1B19DDD656FA}" destId="{CD928008-1EFF-4C38-B3EF-5277D7A7D4F3}"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0DA3B1-A5D6-42EC-BE9E-2965478374E2}"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GB"/>
        </a:p>
      </dgm:t>
    </dgm:pt>
    <dgm:pt modelId="{3D8B339D-EFA7-4C00-93E3-7F70E18EC591}">
      <dgm:prSet phldrT="[Text]" phldr="0"/>
      <dgm:spPr/>
      <dgm:t>
        <a:bodyPr/>
        <a:lstStyle/>
        <a:p>
          <a:r>
            <a:rPr lang="en-GB" dirty="0">
              <a:latin typeface="Tw Cen MT"/>
            </a:rPr>
            <a:t>Relationships</a:t>
          </a:r>
          <a:endParaRPr lang="en-GB" dirty="0"/>
        </a:p>
      </dgm:t>
    </dgm:pt>
    <dgm:pt modelId="{22DE0E9F-844C-4608-BAB5-FB77BD16F994}" type="parTrans" cxnId="{8294F9AC-1942-4262-88E5-9D6AC535F1FB}">
      <dgm:prSet/>
      <dgm:spPr/>
      <dgm:t>
        <a:bodyPr/>
        <a:lstStyle/>
        <a:p>
          <a:endParaRPr lang="en-GB"/>
        </a:p>
      </dgm:t>
    </dgm:pt>
    <dgm:pt modelId="{27997CE0-AA56-49B7-858D-88DBBAB63799}" type="sibTrans" cxnId="{8294F9AC-1942-4262-88E5-9D6AC535F1FB}">
      <dgm:prSet/>
      <dgm:spPr/>
      <dgm:t>
        <a:bodyPr/>
        <a:lstStyle/>
        <a:p>
          <a:endParaRPr lang="en-GB"/>
        </a:p>
      </dgm:t>
    </dgm:pt>
    <dgm:pt modelId="{B2E312CF-2780-43D2-A1EA-DBF44D98C315}">
      <dgm:prSet phldrT="[Text]" phldr="0"/>
      <dgm:spPr/>
      <dgm:t>
        <a:bodyPr/>
        <a:lstStyle/>
        <a:p>
          <a:r>
            <a:rPr lang="en-GB" dirty="0">
              <a:latin typeface="Tw Cen MT"/>
            </a:rPr>
            <a:t>Communication</a:t>
          </a:r>
          <a:endParaRPr lang="en-GB" dirty="0"/>
        </a:p>
      </dgm:t>
    </dgm:pt>
    <dgm:pt modelId="{7CA5961D-2BAD-4F16-86E2-C7252BB46649}" type="parTrans" cxnId="{B653D7C6-7782-4AAC-8153-507E230DCF86}">
      <dgm:prSet/>
      <dgm:spPr/>
      <dgm:t>
        <a:bodyPr/>
        <a:lstStyle/>
        <a:p>
          <a:endParaRPr lang="en-GB"/>
        </a:p>
      </dgm:t>
    </dgm:pt>
    <dgm:pt modelId="{D5615E65-31A9-41F4-839B-428FCB9B26B7}" type="sibTrans" cxnId="{B653D7C6-7782-4AAC-8153-507E230DCF86}">
      <dgm:prSet/>
      <dgm:spPr/>
      <dgm:t>
        <a:bodyPr/>
        <a:lstStyle/>
        <a:p>
          <a:endParaRPr lang="en-GB"/>
        </a:p>
      </dgm:t>
    </dgm:pt>
    <dgm:pt modelId="{99D6626F-1669-43C8-8135-2E930C8FD0AD}">
      <dgm:prSet phldrT="[Text]" phldr="0"/>
      <dgm:spPr/>
      <dgm:t>
        <a:bodyPr/>
        <a:lstStyle/>
        <a:p>
          <a:r>
            <a:rPr lang="en-GB" dirty="0">
              <a:latin typeface="Tw Cen MT"/>
            </a:rPr>
            <a:t>Control</a:t>
          </a:r>
          <a:endParaRPr lang="en-GB" dirty="0"/>
        </a:p>
      </dgm:t>
    </dgm:pt>
    <dgm:pt modelId="{52CD69EF-8FC9-4229-88C7-17C04D54CDB1}" type="parTrans" cxnId="{40A851AA-2720-41D6-B07E-CD272EF30547}">
      <dgm:prSet/>
      <dgm:spPr/>
      <dgm:t>
        <a:bodyPr/>
        <a:lstStyle/>
        <a:p>
          <a:endParaRPr lang="en-GB"/>
        </a:p>
      </dgm:t>
    </dgm:pt>
    <dgm:pt modelId="{BC09B093-E172-41DB-9F34-CBCBC017A74E}" type="sibTrans" cxnId="{40A851AA-2720-41D6-B07E-CD272EF30547}">
      <dgm:prSet/>
      <dgm:spPr/>
      <dgm:t>
        <a:bodyPr/>
        <a:lstStyle/>
        <a:p>
          <a:endParaRPr lang="en-GB"/>
        </a:p>
      </dgm:t>
    </dgm:pt>
    <dgm:pt modelId="{D031F4FE-AEE7-45BD-A5C5-78F6B0B5EC29}" type="pres">
      <dgm:prSet presAssocID="{460DA3B1-A5D6-42EC-BE9E-2965478374E2}" presName="Name0" presStyleCnt="0">
        <dgm:presLayoutVars>
          <dgm:dir/>
          <dgm:resizeHandles val="exact"/>
        </dgm:presLayoutVars>
      </dgm:prSet>
      <dgm:spPr/>
    </dgm:pt>
    <dgm:pt modelId="{B0DA4F5C-ECEE-48AA-94C5-2B874F670F3D}" type="pres">
      <dgm:prSet presAssocID="{3D8B339D-EFA7-4C00-93E3-7F70E18EC591}" presName="Name5" presStyleLbl="vennNode1" presStyleIdx="0" presStyleCnt="3">
        <dgm:presLayoutVars>
          <dgm:bulletEnabled val="1"/>
        </dgm:presLayoutVars>
      </dgm:prSet>
      <dgm:spPr/>
    </dgm:pt>
    <dgm:pt modelId="{69D7B80E-B4A6-40CF-9400-F4ADF2CF9C0C}" type="pres">
      <dgm:prSet presAssocID="{27997CE0-AA56-49B7-858D-88DBBAB63799}" presName="space" presStyleCnt="0"/>
      <dgm:spPr/>
    </dgm:pt>
    <dgm:pt modelId="{D89D202E-E86D-4A94-B2D4-85F896E04197}" type="pres">
      <dgm:prSet presAssocID="{B2E312CF-2780-43D2-A1EA-DBF44D98C315}" presName="Name5" presStyleLbl="vennNode1" presStyleIdx="1" presStyleCnt="3">
        <dgm:presLayoutVars>
          <dgm:bulletEnabled val="1"/>
        </dgm:presLayoutVars>
      </dgm:prSet>
      <dgm:spPr/>
    </dgm:pt>
    <dgm:pt modelId="{C91B7D95-19E4-4438-ADEA-C357BFEC3F6F}" type="pres">
      <dgm:prSet presAssocID="{D5615E65-31A9-41F4-839B-428FCB9B26B7}" presName="space" presStyleCnt="0"/>
      <dgm:spPr/>
    </dgm:pt>
    <dgm:pt modelId="{DDAF0141-0266-49B6-8914-E9FA5F504D08}" type="pres">
      <dgm:prSet presAssocID="{99D6626F-1669-43C8-8135-2E930C8FD0AD}" presName="Name5" presStyleLbl="vennNode1" presStyleIdx="2" presStyleCnt="3">
        <dgm:presLayoutVars>
          <dgm:bulletEnabled val="1"/>
        </dgm:presLayoutVars>
      </dgm:prSet>
      <dgm:spPr/>
    </dgm:pt>
  </dgm:ptLst>
  <dgm:cxnLst>
    <dgm:cxn modelId="{CB764501-B0B3-40B3-A9EA-E9831C84EB7A}" type="presOf" srcId="{460DA3B1-A5D6-42EC-BE9E-2965478374E2}" destId="{D031F4FE-AEE7-45BD-A5C5-78F6B0B5EC29}" srcOrd="0" destOrd="0" presId="urn:microsoft.com/office/officeart/2005/8/layout/venn3"/>
    <dgm:cxn modelId="{B3F45905-5CD5-4AB8-AE38-3AC46BD7D3C2}" type="presOf" srcId="{B2E312CF-2780-43D2-A1EA-DBF44D98C315}" destId="{D89D202E-E86D-4A94-B2D4-85F896E04197}" srcOrd="0" destOrd="0" presId="urn:microsoft.com/office/officeart/2005/8/layout/venn3"/>
    <dgm:cxn modelId="{B2E3E50A-502B-40EA-A19B-363680E19F88}" type="presOf" srcId="{3D8B339D-EFA7-4C00-93E3-7F70E18EC591}" destId="{B0DA4F5C-ECEE-48AA-94C5-2B874F670F3D}" srcOrd="0" destOrd="0" presId="urn:microsoft.com/office/officeart/2005/8/layout/venn3"/>
    <dgm:cxn modelId="{FD2020A5-F7BB-4D95-862C-370BC279B296}" type="presOf" srcId="{99D6626F-1669-43C8-8135-2E930C8FD0AD}" destId="{DDAF0141-0266-49B6-8914-E9FA5F504D08}" srcOrd="0" destOrd="0" presId="urn:microsoft.com/office/officeart/2005/8/layout/venn3"/>
    <dgm:cxn modelId="{40A851AA-2720-41D6-B07E-CD272EF30547}" srcId="{460DA3B1-A5D6-42EC-BE9E-2965478374E2}" destId="{99D6626F-1669-43C8-8135-2E930C8FD0AD}" srcOrd="2" destOrd="0" parTransId="{52CD69EF-8FC9-4229-88C7-17C04D54CDB1}" sibTransId="{BC09B093-E172-41DB-9F34-CBCBC017A74E}"/>
    <dgm:cxn modelId="{8294F9AC-1942-4262-88E5-9D6AC535F1FB}" srcId="{460DA3B1-A5D6-42EC-BE9E-2965478374E2}" destId="{3D8B339D-EFA7-4C00-93E3-7F70E18EC591}" srcOrd="0" destOrd="0" parTransId="{22DE0E9F-844C-4608-BAB5-FB77BD16F994}" sibTransId="{27997CE0-AA56-49B7-858D-88DBBAB63799}"/>
    <dgm:cxn modelId="{B653D7C6-7782-4AAC-8153-507E230DCF86}" srcId="{460DA3B1-A5D6-42EC-BE9E-2965478374E2}" destId="{B2E312CF-2780-43D2-A1EA-DBF44D98C315}" srcOrd="1" destOrd="0" parTransId="{7CA5961D-2BAD-4F16-86E2-C7252BB46649}" sibTransId="{D5615E65-31A9-41F4-839B-428FCB9B26B7}"/>
    <dgm:cxn modelId="{1D636414-AFA8-4C88-86B9-1995C5A4166B}" type="presParOf" srcId="{D031F4FE-AEE7-45BD-A5C5-78F6B0B5EC29}" destId="{B0DA4F5C-ECEE-48AA-94C5-2B874F670F3D}" srcOrd="0" destOrd="0" presId="urn:microsoft.com/office/officeart/2005/8/layout/venn3"/>
    <dgm:cxn modelId="{3C0498B2-B823-4846-83A8-0B613867E73F}" type="presParOf" srcId="{D031F4FE-AEE7-45BD-A5C5-78F6B0B5EC29}" destId="{69D7B80E-B4A6-40CF-9400-F4ADF2CF9C0C}" srcOrd="1" destOrd="0" presId="urn:microsoft.com/office/officeart/2005/8/layout/venn3"/>
    <dgm:cxn modelId="{F390E6EF-0D59-40BC-9528-115C844C806E}" type="presParOf" srcId="{D031F4FE-AEE7-45BD-A5C5-78F6B0B5EC29}" destId="{D89D202E-E86D-4A94-B2D4-85F896E04197}" srcOrd="2" destOrd="0" presId="urn:microsoft.com/office/officeart/2005/8/layout/venn3"/>
    <dgm:cxn modelId="{E19C22F0-2314-4940-B517-4275DE5AAFBA}" type="presParOf" srcId="{D031F4FE-AEE7-45BD-A5C5-78F6B0B5EC29}" destId="{C91B7D95-19E4-4438-ADEA-C357BFEC3F6F}" srcOrd="3" destOrd="0" presId="urn:microsoft.com/office/officeart/2005/8/layout/venn3"/>
    <dgm:cxn modelId="{E94A60B0-7421-4CA2-A611-DEFB5A9E7BAF}" type="presParOf" srcId="{D031F4FE-AEE7-45BD-A5C5-78F6B0B5EC29}" destId="{DDAF0141-0266-49B6-8914-E9FA5F504D08}"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D98C2C-6008-4282-BD6D-35E5EF41A63F}" type="doc">
      <dgm:prSet loTypeId="urn:microsoft.com/office/officeart/2008/layout/AlternatingHexagons" loCatId="list" qsTypeId="urn:microsoft.com/office/officeart/2005/8/quickstyle/simple1" qsCatId="simple" csTypeId="urn:microsoft.com/office/officeart/2005/8/colors/colorful1" csCatId="colorful" phldr="1"/>
      <dgm:spPr/>
      <dgm:t>
        <a:bodyPr/>
        <a:lstStyle/>
        <a:p>
          <a:endParaRPr lang="en-GB"/>
        </a:p>
      </dgm:t>
    </dgm:pt>
    <dgm:pt modelId="{458C5D35-758D-415D-B8A9-845394660382}">
      <dgm:prSet phldrT="[Text]"/>
      <dgm:spPr/>
      <dgm:t>
        <a:bodyPr/>
        <a:lstStyle/>
        <a:p>
          <a:r>
            <a:rPr lang="en-GB"/>
            <a:t>Podcasts</a:t>
          </a:r>
        </a:p>
      </dgm:t>
    </dgm:pt>
    <dgm:pt modelId="{3DB31844-9087-4415-A3EF-FCFF88987875}" type="parTrans" cxnId="{66FD0D12-7F8D-4114-B5B4-F62A29FCC56B}">
      <dgm:prSet/>
      <dgm:spPr/>
      <dgm:t>
        <a:bodyPr/>
        <a:lstStyle/>
        <a:p>
          <a:endParaRPr lang="en-GB"/>
        </a:p>
      </dgm:t>
    </dgm:pt>
    <dgm:pt modelId="{EC3C05A2-D9CB-41E0-B7B1-CECB8F49EFA3}" type="sibTrans" cxnId="{66FD0D12-7F8D-4114-B5B4-F62A29FCC56B}">
      <dgm:prSet/>
      <dgm:spPr/>
      <dgm:t>
        <a:bodyPr/>
        <a:lstStyle/>
        <a:p>
          <a:r>
            <a:rPr lang="en-GB"/>
            <a:t>Journal Articles</a:t>
          </a:r>
        </a:p>
      </dgm:t>
    </dgm:pt>
    <dgm:pt modelId="{F006A9AA-C9B6-49D6-9C89-7A7618DF4979}">
      <dgm:prSet phldrT="[Text]"/>
      <dgm:spPr/>
      <dgm:t>
        <a:bodyPr/>
        <a:lstStyle/>
        <a:p>
          <a:r>
            <a:rPr lang="en-GB"/>
            <a:t>Government Guidance</a:t>
          </a:r>
        </a:p>
      </dgm:t>
    </dgm:pt>
    <dgm:pt modelId="{503CFEAD-F31C-4BD8-8A52-20DBFF0E7829}" type="parTrans" cxnId="{47A103A3-608C-42C7-9145-DE8B2C8378ED}">
      <dgm:prSet/>
      <dgm:spPr/>
      <dgm:t>
        <a:bodyPr/>
        <a:lstStyle/>
        <a:p>
          <a:endParaRPr lang="en-GB"/>
        </a:p>
      </dgm:t>
    </dgm:pt>
    <dgm:pt modelId="{704FB6EF-3DFB-4371-8AA3-40F518691DEA}" type="sibTrans" cxnId="{47A103A3-608C-42C7-9145-DE8B2C8378ED}">
      <dgm:prSet/>
      <dgm:spPr/>
      <dgm:t>
        <a:bodyPr/>
        <a:lstStyle/>
        <a:p>
          <a:r>
            <a:rPr lang="en-GB"/>
            <a:t>Reports from organisations</a:t>
          </a:r>
        </a:p>
      </dgm:t>
    </dgm:pt>
    <dgm:pt modelId="{013D6135-03AA-454A-92D7-F733079C339A}">
      <dgm:prSet phldrT="[Text]"/>
      <dgm:spPr/>
      <dgm:t>
        <a:bodyPr/>
        <a:lstStyle/>
        <a:p>
          <a:r>
            <a:rPr lang="en-GB"/>
            <a:t>Videos</a:t>
          </a:r>
        </a:p>
      </dgm:t>
    </dgm:pt>
    <dgm:pt modelId="{AADBB80D-85A2-400B-80D8-79BFCB4CE195}" type="parTrans" cxnId="{103A2DE8-616A-4E7B-81D2-6F585BDD6F2E}">
      <dgm:prSet/>
      <dgm:spPr/>
      <dgm:t>
        <a:bodyPr/>
        <a:lstStyle/>
        <a:p>
          <a:endParaRPr lang="en-GB"/>
        </a:p>
      </dgm:t>
    </dgm:pt>
    <dgm:pt modelId="{A9F713D4-AB04-403B-A0D4-7D338FD49D27}" type="sibTrans" cxnId="{103A2DE8-616A-4E7B-81D2-6F585BDD6F2E}">
      <dgm:prSet/>
      <dgm:spPr/>
      <dgm:t>
        <a:bodyPr/>
        <a:lstStyle/>
        <a:p>
          <a:r>
            <a:rPr lang="en-GB"/>
            <a:t>Training Provider Websites</a:t>
          </a:r>
        </a:p>
      </dgm:t>
    </dgm:pt>
    <dgm:pt modelId="{C9286679-1994-44A1-ADD8-B05F854FAE93}" type="pres">
      <dgm:prSet presAssocID="{66D98C2C-6008-4282-BD6D-35E5EF41A63F}" presName="Name0" presStyleCnt="0">
        <dgm:presLayoutVars>
          <dgm:chMax/>
          <dgm:chPref/>
          <dgm:dir/>
          <dgm:animLvl val="lvl"/>
        </dgm:presLayoutVars>
      </dgm:prSet>
      <dgm:spPr/>
    </dgm:pt>
    <dgm:pt modelId="{A8BFCDAF-679E-479F-8036-0013016B7429}" type="pres">
      <dgm:prSet presAssocID="{458C5D35-758D-415D-B8A9-845394660382}" presName="composite" presStyleCnt="0"/>
      <dgm:spPr/>
    </dgm:pt>
    <dgm:pt modelId="{C21635F8-FC2C-4A04-BE0F-5255FCCF334A}" type="pres">
      <dgm:prSet presAssocID="{458C5D35-758D-415D-B8A9-845394660382}" presName="Parent1" presStyleLbl="node1" presStyleIdx="0" presStyleCnt="6">
        <dgm:presLayoutVars>
          <dgm:chMax val="1"/>
          <dgm:chPref val="1"/>
          <dgm:bulletEnabled val="1"/>
        </dgm:presLayoutVars>
      </dgm:prSet>
      <dgm:spPr/>
    </dgm:pt>
    <dgm:pt modelId="{09BDA561-E452-4DFC-85E6-6FC63B283511}" type="pres">
      <dgm:prSet presAssocID="{458C5D35-758D-415D-B8A9-845394660382}" presName="Childtext1" presStyleLbl="revTx" presStyleIdx="0" presStyleCnt="3">
        <dgm:presLayoutVars>
          <dgm:chMax val="0"/>
          <dgm:chPref val="0"/>
          <dgm:bulletEnabled val="1"/>
        </dgm:presLayoutVars>
      </dgm:prSet>
      <dgm:spPr/>
    </dgm:pt>
    <dgm:pt modelId="{3C113F30-64DA-4033-B58C-CBD1CF6FA3C0}" type="pres">
      <dgm:prSet presAssocID="{458C5D35-758D-415D-B8A9-845394660382}" presName="BalanceSpacing" presStyleCnt="0"/>
      <dgm:spPr/>
    </dgm:pt>
    <dgm:pt modelId="{83C9A1D4-080A-4527-947A-A48AB79109E1}" type="pres">
      <dgm:prSet presAssocID="{458C5D35-758D-415D-B8A9-845394660382}" presName="BalanceSpacing1" presStyleCnt="0"/>
      <dgm:spPr/>
    </dgm:pt>
    <dgm:pt modelId="{B3CD8F1C-E149-4C16-8282-027810DC6270}" type="pres">
      <dgm:prSet presAssocID="{EC3C05A2-D9CB-41E0-B7B1-CECB8F49EFA3}" presName="Accent1Text" presStyleLbl="node1" presStyleIdx="1" presStyleCnt="6"/>
      <dgm:spPr/>
    </dgm:pt>
    <dgm:pt modelId="{25F4865F-4EC2-4796-9051-238F7C601843}" type="pres">
      <dgm:prSet presAssocID="{EC3C05A2-D9CB-41E0-B7B1-CECB8F49EFA3}" presName="spaceBetweenRectangles" presStyleCnt="0"/>
      <dgm:spPr/>
    </dgm:pt>
    <dgm:pt modelId="{A79B6B71-5992-4191-AB91-7D9800D0DD7C}" type="pres">
      <dgm:prSet presAssocID="{F006A9AA-C9B6-49D6-9C89-7A7618DF4979}" presName="composite" presStyleCnt="0"/>
      <dgm:spPr/>
    </dgm:pt>
    <dgm:pt modelId="{76ED2FD7-CB11-4DAF-B561-8A9E5B9B6AA3}" type="pres">
      <dgm:prSet presAssocID="{F006A9AA-C9B6-49D6-9C89-7A7618DF4979}" presName="Parent1" presStyleLbl="node1" presStyleIdx="2" presStyleCnt="6">
        <dgm:presLayoutVars>
          <dgm:chMax val="1"/>
          <dgm:chPref val="1"/>
          <dgm:bulletEnabled val="1"/>
        </dgm:presLayoutVars>
      </dgm:prSet>
      <dgm:spPr/>
    </dgm:pt>
    <dgm:pt modelId="{BBA6DD6D-CE6D-42AE-B1E8-447FEC574DE2}" type="pres">
      <dgm:prSet presAssocID="{F006A9AA-C9B6-49D6-9C89-7A7618DF4979}" presName="Childtext1" presStyleLbl="revTx" presStyleIdx="1" presStyleCnt="3">
        <dgm:presLayoutVars>
          <dgm:chMax val="0"/>
          <dgm:chPref val="0"/>
          <dgm:bulletEnabled val="1"/>
        </dgm:presLayoutVars>
      </dgm:prSet>
      <dgm:spPr/>
    </dgm:pt>
    <dgm:pt modelId="{487A7F96-0BB0-4726-894F-1713EB657F96}" type="pres">
      <dgm:prSet presAssocID="{F006A9AA-C9B6-49D6-9C89-7A7618DF4979}" presName="BalanceSpacing" presStyleCnt="0"/>
      <dgm:spPr/>
    </dgm:pt>
    <dgm:pt modelId="{65052566-2574-439C-9CAF-2AEEC1FD8C96}" type="pres">
      <dgm:prSet presAssocID="{F006A9AA-C9B6-49D6-9C89-7A7618DF4979}" presName="BalanceSpacing1" presStyleCnt="0"/>
      <dgm:spPr/>
    </dgm:pt>
    <dgm:pt modelId="{87D9629E-85B4-4FE4-814E-D40175BEE298}" type="pres">
      <dgm:prSet presAssocID="{704FB6EF-3DFB-4371-8AA3-40F518691DEA}" presName="Accent1Text" presStyleLbl="node1" presStyleIdx="3" presStyleCnt="6"/>
      <dgm:spPr/>
    </dgm:pt>
    <dgm:pt modelId="{1B9A7E12-93A9-4E10-86BE-57CB15825F2B}" type="pres">
      <dgm:prSet presAssocID="{704FB6EF-3DFB-4371-8AA3-40F518691DEA}" presName="spaceBetweenRectangles" presStyleCnt="0"/>
      <dgm:spPr/>
    </dgm:pt>
    <dgm:pt modelId="{FBBD5071-4985-4D24-8F46-78F162A06DCA}" type="pres">
      <dgm:prSet presAssocID="{013D6135-03AA-454A-92D7-F733079C339A}" presName="composite" presStyleCnt="0"/>
      <dgm:spPr/>
    </dgm:pt>
    <dgm:pt modelId="{4B0A0FF4-4CD0-461E-882F-B50C59011FD4}" type="pres">
      <dgm:prSet presAssocID="{013D6135-03AA-454A-92D7-F733079C339A}" presName="Parent1" presStyleLbl="node1" presStyleIdx="4" presStyleCnt="6">
        <dgm:presLayoutVars>
          <dgm:chMax val="1"/>
          <dgm:chPref val="1"/>
          <dgm:bulletEnabled val="1"/>
        </dgm:presLayoutVars>
      </dgm:prSet>
      <dgm:spPr/>
    </dgm:pt>
    <dgm:pt modelId="{E53AA915-B114-40ED-BBFB-BD493DE67AAF}" type="pres">
      <dgm:prSet presAssocID="{013D6135-03AA-454A-92D7-F733079C339A}" presName="Childtext1" presStyleLbl="revTx" presStyleIdx="2" presStyleCnt="3">
        <dgm:presLayoutVars>
          <dgm:chMax val="0"/>
          <dgm:chPref val="0"/>
          <dgm:bulletEnabled val="1"/>
        </dgm:presLayoutVars>
      </dgm:prSet>
      <dgm:spPr/>
    </dgm:pt>
    <dgm:pt modelId="{CC112C99-D0FE-4E7E-AD8B-57095FF67E5A}" type="pres">
      <dgm:prSet presAssocID="{013D6135-03AA-454A-92D7-F733079C339A}" presName="BalanceSpacing" presStyleCnt="0"/>
      <dgm:spPr/>
    </dgm:pt>
    <dgm:pt modelId="{5905E888-0EE2-4147-8ED5-F75315F93FC8}" type="pres">
      <dgm:prSet presAssocID="{013D6135-03AA-454A-92D7-F733079C339A}" presName="BalanceSpacing1" presStyleCnt="0"/>
      <dgm:spPr/>
    </dgm:pt>
    <dgm:pt modelId="{162413F9-698F-4B21-9039-DCEAAC0D484A}" type="pres">
      <dgm:prSet presAssocID="{A9F713D4-AB04-403B-A0D4-7D338FD49D27}" presName="Accent1Text" presStyleLbl="node1" presStyleIdx="5" presStyleCnt="6"/>
      <dgm:spPr/>
    </dgm:pt>
  </dgm:ptLst>
  <dgm:cxnLst>
    <dgm:cxn modelId="{1DCAEC01-B0C7-4B63-AA69-DC57B8A59165}" type="presOf" srcId="{704FB6EF-3DFB-4371-8AA3-40F518691DEA}" destId="{87D9629E-85B4-4FE4-814E-D40175BEE298}" srcOrd="0" destOrd="0" presId="urn:microsoft.com/office/officeart/2008/layout/AlternatingHexagons"/>
    <dgm:cxn modelId="{A8AECE10-7630-46A1-A7ED-9F85390FBAE3}" type="presOf" srcId="{458C5D35-758D-415D-B8A9-845394660382}" destId="{C21635F8-FC2C-4A04-BE0F-5255FCCF334A}" srcOrd="0" destOrd="0" presId="urn:microsoft.com/office/officeart/2008/layout/AlternatingHexagons"/>
    <dgm:cxn modelId="{66FD0D12-7F8D-4114-B5B4-F62A29FCC56B}" srcId="{66D98C2C-6008-4282-BD6D-35E5EF41A63F}" destId="{458C5D35-758D-415D-B8A9-845394660382}" srcOrd="0" destOrd="0" parTransId="{3DB31844-9087-4415-A3EF-FCFF88987875}" sibTransId="{EC3C05A2-D9CB-41E0-B7B1-CECB8F49EFA3}"/>
    <dgm:cxn modelId="{2976251D-D129-476E-B945-581EB452C717}" type="presOf" srcId="{EC3C05A2-D9CB-41E0-B7B1-CECB8F49EFA3}" destId="{B3CD8F1C-E149-4C16-8282-027810DC6270}" srcOrd="0" destOrd="0" presId="urn:microsoft.com/office/officeart/2008/layout/AlternatingHexagons"/>
    <dgm:cxn modelId="{30D5C820-DF70-41F1-B7D3-290609237CD6}" type="presOf" srcId="{013D6135-03AA-454A-92D7-F733079C339A}" destId="{4B0A0FF4-4CD0-461E-882F-B50C59011FD4}" srcOrd="0" destOrd="0" presId="urn:microsoft.com/office/officeart/2008/layout/AlternatingHexagons"/>
    <dgm:cxn modelId="{7BE68859-4863-40BD-8CB4-680065B0C9E3}" type="presOf" srcId="{66D98C2C-6008-4282-BD6D-35E5EF41A63F}" destId="{C9286679-1994-44A1-ADD8-B05F854FAE93}" srcOrd="0" destOrd="0" presId="urn:microsoft.com/office/officeart/2008/layout/AlternatingHexagons"/>
    <dgm:cxn modelId="{0703B783-5C3C-4919-AA96-33AB6F208F4C}" type="presOf" srcId="{F006A9AA-C9B6-49D6-9C89-7A7618DF4979}" destId="{76ED2FD7-CB11-4DAF-B561-8A9E5B9B6AA3}" srcOrd="0" destOrd="0" presId="urn:microsoft.com/office/officeart/2008/layout/AlternatingHexagons"/>
    <dgm:cxn modelId="{47A103A3-608C-42C7-9145-DE8B2C8378ED}" srcId="{66D98C2C-6008-4282-BD6D-35E5EF41A63F}" destId="{F006A9AA-C9B6-49D6-9C89-7A7618DF4979}" srcOrd="1" destOrd="0" parTransId="{503CFEAD-F31C-4BD8-8A52-20DBFF0E7829}" sibTransId="{704FB6EF-3DFB-4371-8AA3-40F518691DEA}"/>
    <dgm:cxn modelId="{7A6FF4B4-B164-4516-BC7E-95F41F50DCAA}" type="presOf" srcId="{A9F713D4-AB04-403B-A0D4-7D338FD49D27}" destId="{162413F9-698F-4B21-9039-DCEAAC0D484A}" srcOrd="0" destOrd="0" presId="urn:microsoft.com/office/officeart/2008/layout/AlternatingHexagons"/>
    <dgm:cxn modelId="{103A2DE8-616A-4E7B-81D2-6F585BDD6F2E}" srcId="{66D98C2C-6008-4282-BD6D-35E5EF41A63F}" destId="{013D6135-03AA-454A-92D7-F733079C339A}" srcOrd="2" destOrd="0" parTransId="{AADBB80D-85A2-400B-80D8-79BFCB4CE195}" sibTransId="{A9F713D4-AB04-403B-A0D4-7D338FD49D27}"/>
    <dgm:cxn modelId="{7FE1E662-F5FA-4784-BD75-F3918DF825A2}" type="presParOf" srcId="{C9286679-1994-44A1-ADD8-B05F854FAE93}" destId="{A8BFCDAF-679E-479F-8036-0013016B7429}" srcOrd="0" destOrd="0" presId="urn:microsoft.com/office/officeart/2008/layout/AlternatingHexagons"/>
    <dgm:cxn modelId="{AAE90202-07D1-4AED-9460-265C5A650469}" type="presParOf" srcId="{A8BFCDAF-679E-479F-8036-0013016B7429}" destId="{C21635F8-FC2C-4A04-BE0F-5255FCCF334A}" srcOrd="0" destOrd="0" presId="urn:microsoft.com/office/officeart/2008/layout/AlternatingHexagons"/>
    <dgm:cxn modelId="{7B4A8FD4-EA16-4AFC-A1A0-B287826EDE8D}" type="presParOf" srcId="{A8BFCDAF-679E-479F-8036-0013016B7429}" destId="{09BDA561-E452-4DFC-85E6-6FC63B283511}" srcOrd="1" destOrd="0" presId="urn:microsoft.com/office/officeart/2008/layout/AlternatingHexagons"/>
    <dgm:cxn modelId="{82856EC4-1B5D-42DB-A151-FBF317D868FA}" type="presParOf" srcId="{A8BFCDAF-679E-479F-8036-0013016B7429}" destId="{3C113F30-64DA-4033-B58C-CBD1CF6FA3C0}" srcOrd="2" destOrd="0" presId="urn:microsoft.com/office/officeart/2008/layout/AlternatingHexagons"/>
    <dgm:cxn modelId="{64BEE707-CEA3-4649-945B-F76348BF7936}" type="presParOf" srcId="{A8BFCDAF-679E-479F-8036-0013016B7429}" destId="{83C9A1D4-080A-4527-947A-A48AB79109E1}" srcOrd="3" destOrd="0" presId="urn:microsoft.com/office/officeart/2008/layout/AlternatingHexagons"/>
    <dgm:cxn modelId="{2F469A28-9497-4D8D-B975-6E7EE7A1BAD1}" type="presParOf" srcId="{A8BFCDAF-679E-479F-8036-0013016B7429}" destId="{B3CD8F1C-E149-4C16-8282-027810DC6270}" srcOrd="4" destOrd="0" presId="urn:microsoft.com/office/officeart/2008/layout/AlternatingHexagons"/>
    <dgm:cxn modelId="{1C008603-F435-474B-895F-FA1CD8A1BED4}" type="presParOf" srcId="{C9286679-1994-44A1-ADD8-B05F854FAE93}" destId="{25F4865F-4EC2-4796-9051-238F7C601843}" srcOrd="1" destOrd="0" presId="urn:microsoft.com/office/officeart/2008/layout/AlternatingHexagons"/>
    <dgm:cxn modelId="{C065C6D2-E089-4A4E-862B-42D7C7E3CF59}" type="presParOf" srcId="{C9286679-1994-44A1-ADD8-B05F854FAE93}" destId="{A79B6B71-5992-4191-AB91-7D9800D0DD7C}" srcOrd="2" destOrd="0" presId="urn:microsoft.com/office/officeart/2008/layout/AlternatingHexagons"/>
    <dgm:cxn modelId="{F00E7AFA-AF7B-4242-B1FA-C78CBB5EC3B8}" type="presParOf" srcId="{A79B6B71-5992-4191-AB91-7D9800D0DD7C}" destId="{76ED2FD7-CB11-4DAF-B561-8A9E5B9B6AA3}" srcOrd="0" destOrd="0" presId="urn:microsoft.com/office/officeart/2008/layout/AlternatingHexagons"/>
    <dgm:cxn modelId="{B1DDD567-DDA3-475F-8640-96DA87C4AE10}" type="presParOf" srcId="{A79B6B71-5992-4191-AB91-7D9800D0DD7C}" destId="{BBA6DD6D-CE6D-42AE-B1E8-447FEC574DE2}" srcOrd="1" destOrd="0" presId="urn:microsoft.com/office/officeart/2008/layout/AlternatingHexagons"/>
    <dgm:cxn modelId="{C646032A-5A55-463A-A01E-3AEB3521C2AB}" type="presParOf" srcId="{A79B6B71-5992-4191-AB91-7D9800D0DD7C}" destId="{487A7F96-0BB0-4726-894F-1713EB657F96}" srcOrd="2" destOrd="0" presId="urn:microsoft.com/office/officeart/2008/layout/AlternatingHexagons"/>
    <dgm:cxn modelId="{13E00461-A261-435F-9260-6673BA413701}" type="presParOf" srcId="{A79B6B71-5992-4191-AB91-7D9800D0DD7C}" destId="{65052566-2574-439C-9CAF-2AEEC1FD8C96}" srcOrd="3" destOrd="0" presId="urn:microsoft.com/office/officeart/2008/layout/AlternatingHexagons"/>
    <dgm:cxn modelId="{2683E08E-EA0D-4204-9683-B2554EC04564}" type="presParOf" srcId="{A79B6B71-5992-4191-AB91-7D9800D0DD7C}" destId="{87D9629E-85B4-4FE4-814E-D40175BEE298}" srcOrd="4" destOrd="0" presId="urn:microsoft.com/office/officeart/2008/layout/AlternatingHexagons"/>
    <dgm:cxn modelId="{068663FB-3598-4E04-83FA-BAE38095EA23}" type="presParOf" srcId="{C9286679-1994-44A1-ADD8-B05F854FAE93}" destId="{1B9A7E12-93A9-4E10-86BE-57CB15825F2B}" srcOrd="3" destOrd="0" presId="urn:microsoft.com/office/officeart/2008/layout/AlternatingHexagons"/>
    <dgm:cxn modelId="{E5571C57-672B-43C7-A5FC-94CE48F82DA0}" type="presParOf" srcId="{C9286679-1994-44A1-ADD8-B05F854FAE93}" destId="{FBBD5071-4985-4D24-8F46-78F162A06DCA}" srcOrd="4" destOrd="0" presId="urn:microsoft.com/office/officeart/2008/layout/AlternatingHexagons"/>
    <dgm:cxn modelId="{913561F8-C0FD-4B80-A372-A0574F7C6A4D}" type="presParOf" srcId="{FBBD5071-4985-4D24-8F46-78F162A06DCA}" destId="{4B0A0FF4-4CD0-461E-882F-B50C59011FD4}" srcOrd="0" destOrd="0" presId="urn:microsoft.com/office/officeart/2008/layout/AlternatingHexagons"/>
    <dgm:cxn modelId="{622A5C9C-8C1D-4B12-BF5D-F341BD021F63}" type="presParOf" srcId="{FBBD5071-4985-4D24-8F46-78F162A06DCA}" destId="{E53AA915-B114-40ED-BBFB-BD493DE67AAF}" srcOrd="1" destOrd="0" presId="urn:microsoft.com/office/officeart/2008/layout/AlternatingHexagons"/>
    <dgm:cxn modelId="{BD77D2A8-436F-42F4-A9EC-64FF509C67C9}" type="presParOf" srcId="{FBBD5071-4985-4D24-8F46-78F162A06DCA}" destId="{CC112C99-D0FE-4E7E-AD8B-57095FF67E5A}" srcOrd="2" destOrd="0" presId="urn:microsoft.com/office/officeart/2008/layout/AlternatingHexagons"/>
    <dgm:cxn modelId="{75B508AA-2EC6-4D2A-BA1C-8B9EE30ED511}" type="presParOf" srcId="{FBBD5071-4985-4D24-8F46-78F162A06DCA}" destId="{5905E888-0EE2-4147-8ED5-F75315F93FC8}" srcOrd="3" destOrd="0" presId="urn:microsoft.com/office/officeart/2008/layout/AlternatingHexagons"/>
    <dgm:cxn modelId="{D7EBDAF1-9F8B-4A14-B003-9D78F012A29E}" type="presParOf" srcId="{FBBD5071-4985-4D24-8F46-78F162A06DCA}" destId="{162413F9-698F-4B21-9039-DCEAAC0D484A}"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2CED11-C07B-4F09-BB4A-66458655D711}">
      <dsp:nvSpPr>
        <dsp:cNvPr id="0" name=""/>
        <dsp:cNvSpPr/>
      </dsp:nvSpPr>
      <dsp:spPr>
        <a:xfrm>
          <a:off x="989728" y="530"/>
          <a:ext cx="2059177" cy="123550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Negative impact on CYP</a:t>
          </a:r>
          <a:endParaRPr lang="en-US" sz="1200" kern="1200"/>
        </a:p>
      </dsp:txBody>
      <dsp:txXfrm>
        <a:off x="989728" y="530"/>
        <a:ext cx="2059177" cy="1235506"/>
      </dsp:txXfrm>
    </dsp:sp>
    <dsp:sp modelId="{D2860B5F-51B5-4CCD-997C-E3908CB39773}">
      <dsp:nvSpPr>
        <dsp:cNvPr id="0" name=""/>
        <dsp:cNvSpPr/>
      </dsp:nvSpPr>
      <dsp:spPr>
        <a:xfrm>
          <a:off x="3254823" y="530"/>
          <a:ext cx="2059177" cy="123550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Some reports of positive impact </a:t>
          </a:r>
          <a:endParaRPr lang="en-US" sz="1200" kern="1200"/>
        </a:p>
      </dsp:txBody>
      <dsp:txXfrm>
        <a:off x="3254823" y="530"/>
        <a:ext cx="2059177" cy="1235506"/>
      </dsp:txXfrm>
    </dsp:sp>
    <dsp:sp modelId="{72DAED87-C712-4EDF-8B09-50C4F55AA358}">
      <dsp:nvSpPr>
        <dsp:cNvPr id="0" name=""/>
        <dsp:cNvSpPr/>
      </dsp:nvSpPr>
      <dsp:spPr>
        <a:xfrm>
          <a:off x="989728" y="1441954"/>
          <a:ext cx="2059177" cy="123550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Only to be used in last resort situations </a:t>
          </a:r>
          <a:endParaRPr lang="en-US" sz="1200" kern="1200"/>
        </a:p>
      </dsp:txBody>
      <dsp:txXfrm>
        <a:off x="989728" y="1441954"/>
        <a:ext cx="2059177" cy="1235506"/>
      </dsp:txXfrm>
    </dsp:sp>
    <dsp:sp modelId="{5FFB3800-6764-48A9-BDC6-F38374FF7B28}">
      <dsp:nvSpPr>
        <dsp:cNvPr id="0" name=""/>
        <dsp:cNvSpPr/>
      </dsp:nvSpPr>
      <dsp:spPr>
        <a:xfrm>
          <a:off x="3254823" y="1441954"/>
          <a:ext cx="2059177" cy="123550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Definitely not as a classroom management strategy</a:t>
          </a:r>
          <a:endParaRPr lang="en-US" sz="1200" kern="1200"/>
        </a:p>
      </dsp:txBody>
      <dsp:txXfrm>
        <a:off x="3254823" y="1441954"/>
        <a:ext cx="2059177" cy="1235506"/>
      </dsp:txXfrm>
    </dsp:sp>
    <dsp:sp modelId="{F346E096-57EB-4A98-A4A8-BDAF76768526}">
      <dsp:nvSpPr>
        <dsp:cNvPr id="0" name=""/>
        <dsp:cNvSpPr/>
      </dsp:nvSpPr>
      <dsp:spPr>
        <a:xfrm>
          <a:off x="989728" y="2883378"/>
          <a:ext cx="2059177" cy="123550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Impact on relationships with teachers and peers</a:t>
          </a:r>
          <a:endParaRPr lang="en-US" sz="1200" kern="1200"/>
        </a:p>
      </dsp:txBody>
      <dsp:txXfrm>
        <a:off x="989728" y="2883378"/>
        <a:ext cx="2059177" cy="1235506"/>
      </dsp:txXfrm>
    </dsp:sp>
    <dsp:sp modelId="{CEE989FB-76CD-4227-8983-FB81B74EAF12}">
      <dsp:nvSpPr>
        <dsp:cNvPr id="0" name=""/>
        <dsp:cNvSpPr/>
      </dsp:nvSpPr>
      <dsp:spPr>
        <a:xfrm>
          <a:off x="3254823" y="2883378"/>
          <a:ext cx="2059177" cy="123550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Power differential between adults and children in school</a:t>
          </a:r>
          <a:endParaRPr lang="en-US" sz="1200" kern="1200"/>
        </a:p>
      </dsp:txBody>
      <dsp:txXfrm>
        <a:off x="3254823" y="2883378"/>
        <a:ext cx="2059177" cy="1235506"/>
      </dsp:txXfrm>
    </dsp:sp>
    <dsp:sp modelId="{22CFA9DD-8CC4-46CE-B84A-6866F9994677}">
      <dsp:nvSpPr>
        <dsp:cNvPr id="0" name=""/>
        <dsp:cNvSpPr/>
      </dsp:nvSpPr>
      <dsp:spPr>
        <a:xfrm>
          <a:off x="2122275" y="4324802"/>
          <a:ext cx="2059177" cy="123550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More, high quality research needed!</a:t>
          </a:r>
          <a:endParaRPr lang="en-US" sz="1200" kern="1200"/>
        </a:p>
      </dsp:txBody>
      <dsp:txXfrm>
        <a:off x="2122275" y="4324802"/>
        <a:ext cx="2059177" cy="12355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E4A9A1-1FF8-4154-A9F5-D6AF228447FC}">
      <dsp:nvSpPr>
        <dsp:cNvPr id="0" name=""/>
        <dsp:cNvSpPr/>
      </dsp:nvSpPr>
      <dsp:spPr>
        <a:xfrm>
          <a:off x="0" y="3356260"/>
          <a:ext cx="6303729" cy="220207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GB" sz="3600" kern="1200"/>
            <a:t>What is the best way of accessing these views? </a:t>
          </a:r>
          <a:endParaRPr lang="en-US" sz="3600" kern="1200"/>
        </a:p>
      </dsp:txBody>
      <dsp:txXfrm>
        <a:off x="0" y="3356260"/>
        <a:ext cx="6303729" cy="2202070"/>
      </dsp:txXfrm>
    </dsp:sp>
    <dsp:sp modelId="{CD928008-1EFF-4C38-B3EF-5277D7A7D4F3}">
      <dsp:nvSpPr>
        <dsp:cNvPr id="0" name=""/>
        <dsp:cNvSpPr/>
      </dsp:nvSpPr>
      <dsp:spPr>
        <a:xfrm rot="10800000">
          <a:off x="0" y="2507"/>
          <a:ext cx="6303729" cy="3386784"/>
        </a:xfrm>
        <a:prstGeom prst="upArrowCallou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GB" sz="3600" kern="1200"/>
            <a:t>Can we access the views of children/young people who have been restrained? </a:t>
          </a:r>
          <a:endParaRPr lang="en-US" sz="3600" kern="1200"/>
        </a:p>
      </dsp:txBody>
      <dsp:txXfrm rot="10800000">
        <a:off x="0" y="2507"/>
        <a:ext cx="6303729" cy="22006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DA4F5C-ECEE-48AA-94C5-2B874F670F3D}">
      <dsp:nvSpPr>
        <dsp:cNvPr id="0" name=""/>
        <dsp:cNvSpPr/>
      </dsp:nvSpPr>
      <dsp:spPr>
        <a:xfrm>
          <a:off x="4319" y="40921"/>
          <a:ext cx="3777369" cy="377736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7881" tIns="38100" rIns="207881" bIns="38100" numCol="1" spcCol="1270" anchor="ctr" anchorCtr="0">
          <a:noAutofit/>
        </a:bodyPr>
        <a:lstStyle/>
        <a:p>
          <a:pPr marL="0" lvl="0" indent="0" algn="ctr" defTabSz="1333500">
            <a:lnSpc>
              <a:spcPct val="90000"/>
            </a:lnSpc>
            <a:spcBef>
              <a:spcPct val="0"/>
            </a:spcBef>
            <a:spcAft>
              <a:spcPct val="35000"/>
            </a:spcAft>
            <a:buNone/>
          </a:pPr>
          <a:r>
            <a:rPr lang="en-GB" sz="3000" kern="1200" dirty="0">
              <a:latin typeface="Tw Cen MT"/>
            </a:rPr>
            <a:t>Relationships</a:t>
          </a:r>
          <a:endParaRPr lang="en-GB" sz="3000" kern="1200" dirty="0"/>
        </a:p>
      </dsp:txBody>
      <dsp:txXfrm>
        <a:off x="557502" y="594104"/>
        <a:ext cx="2671003" cy="2671003"/>
      </dsp:txXfrm>
    </dsp:sp>
    <dsp:sp modelId="{D89D202E-E86D-4A94-B2D4-85F896E04197}">
      <dsp:nvSpPr>
        <dsp:cNvPr id="0" name=""/>
        <dsp:cNvSpPr/>
      </dsp:nvSpPr>
      <dsp:spPr>
        <a:xfrm>
          <a:off x="3026215" y="40921"/>
          <a:ext cx="3777369" cy="377736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7881" tIns="38100" rIns="207881" bIns="38100" numCol="1" spcCol="1270" anchor="ctr" anchorCtr="0">
          <a:noAutofit/>
        </a:bodyPr>
        <a:lstStyle/>
        <a:p>
          <a:pPr marL="0" lvl="0" indent="0" algn="ctr" defTabSz="1333500">
            <a:lnSpc>
              <a:spcPct val="90000"/>
            </a:lnSpc>
            <a:spcBef>
              <a:spcPct val="0"/>
            </a:spcBef>
            <a:spcAft>
              <a:spcPct val="35000"/>
            </a:spcAft>
            <a:buNone/>
          </a:pPr>
          <a:r>
            <a:rPr lang="en-GB" sz="3000" kern="1200" dirty="0">
              <a:latin typeface="Tw Cen MT"/>
            </a:rPr>
            <a:t>Communication</a:t>
          </a:r>
          <a:endParaRPr lang="en-GB" sz="3000" kern="1200" dirty="0"/>
        </a:p>
      </dsp:txBody>
      <dsp:txXfrm>
        <a:off x="3579398" y="594104"/>
        <a:ext cx="2671003" cy="2671003"/>
      </dsp:txXfrm>
    </dsp:sp>
    <dsp:sp modelId="{DDAF0141-0266-49B6-8914-E9FA5F504D08}">
      <dsp:nvSpPr>
        <dsp:cNvPr id="0" name=""/>
        <dsp:cNvSpPr/>
      </dsp:nvSpPr>
      <dsp:spPr>
        <a:xfrm>
          <a:off x="6048110" y="40921"/>
          <a:ext cx="3777369" cy="377736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7881" tIns="38100" rIns="207881" bIns="38100" numCol="1" spcCol="1270" anchor="ctr" anchorCtr="0">
          <a:noAutofit/>
        </a:bodyPr>
        <a:lstStyle/>
        <a:p>
          <a:pPr marL="0" lvl="0" indent="0" algn="ctr" defTabSz="1333500">
            <a:lnSpc>
              <a:spcPct val="90000"/>
            </a:lnSpc>
            <a:spcBef>
              <a:spcPct val="0"/>
            </a:spcBef>
            <a:spcAft>
              <a:spcPct val="35000"/>
            </a:spcAft>
            <a:buNone/>
          </a:pPr>
          <a:r>
            <a:rPr lang="en-GB" sz="3000" kern="1200" dirty="0">
              <a:latin typeface="Tw Cen MT"/>
            </a:rPr>
            <a:t>Control</a:t>
          </a:r>
          <a:endParaRPr lang="en-GB" sz="3000" kern="1200" dirty="0"/>
        </a:p>
      </dsp:txBody>
      <dsp:txXfrm>
        <a:off x="6601293" y="594104"/>
        <a:ext cx="2671003" cy="26710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1635F8-FC2C-4A04-BE0F-5255FCCF334A}">
      <dsp:nvSpPr>
        <dsp:cNvPr id="0" name=""/>
        <dsp:cNvSpPr/>
      </dsp:nvSpPr>
      <dsp:spPr>
        <a:xfrm rot="5400000">
          <a:off x="2308785" y="149577"/>
          <a:ext cx="1516343" cy="1319219"/>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Podcasts</a:t>
          </a:r>
        </a:p>
      </dsp:txBody>
      <dsp:txXfrm rot="-5400000">
        <a:off x="2612925" y="287312"/>
        <a:ext cx="908063" cy="1043749"/>
      </dsp:txXfrm>
    </dsp:sp>
    <dsp:sp modelId="{09BDA561-E452-4DFC-85E6-6FC63B283511}">
      <dsp:nvSpPr>
        <dsp:cNvPr id="0" name=""/>
        <dsp:cNvSpPr/>
      </dsp:nvSpPr>
      <dsp:spPr>
        <a:xfrm>
          <a:off x="3766598" y="354284"/>
          <a:ext cx="1692239" cy="909806"/>
        </a:xfrm>
        <a:prstGeom prst="rect">
          <a:avLst/>
        </a:prstGeom>
        <a:noFill/>
        <a:ln>
          <a:noFill/>
        </a:ln>
        <a:effectLst/>
      </dsp:spPr>
      <dsp:style>
        <a:lnRef idx="0">
          <a:scrgbClr r="0" g="0" b="0"/>
        </a:lnRef>
        <a:fillRef idx="0">
          <a:scrgbClr r="0" g="0" b="0"/>
        </a:fillRef>
        <a:effectRef idx="0">
          <a:scrgbClr r="0" g="0" b="0"/>
        </a:effectRef>
        <a:fontRef idx="minor"/>
      </dsp:style>
    </dsp:sp>
    <dsp:sp modelId="{B3CD8F1C-E149-4C16-8282-027810DC6270}">
      <dsp:nvSpPr>
        <dsp:cNvPr id="0" name=""/>
        <dsp:cNvSpPr/>
      </dsp:nvSpPr>
      <dsp:spPr>
        <a:xfrm rot="5400000">
          <a:off x="884028" y="149577"/>
          <a:ext cx="1516343" cy="1319219"/>
        </a:xfrm>
        <a:prstGeom prst="hexagon">
          <a:avLst>
            <a:gd name="adj" fmla="val 2500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GB" sz="2000" kern="1200"/>
            <a:t>Journal Articles</a:t>
          </a:r>
        </a:p>
      </dsp:txBody>
      <dsp:txXfrm rot="-5400000">
        <a:off x="1188168" y="287312"/>
        <a:ext cx="908063" cy="1043749"/>
      </dsp:txXfrm>
    </dsp:sp>
    <dsp:sp modelId="{76ED2FD7-CB11-4DAF-B561-8A9E5B9B6AA3}">
      <dsp:nvSpPr>
        <dsp:cNvPr id="0" name=""/>
        <dsp:cNvSpPr/>
      </dsp:nvSpPr>
      <dsp:spPr>
        <a:xfrm rot="5400000">
          <a:off x="1593677" y="1436650"/>
          <a:ext cx="1516343" cy="1319219"/>
        </a:xfrm>
        <a:prstGeom prst="hexagon">
          <a:avLst>
            <a:gd name="adj" fmla="val 2500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Government Guidance</a:t>
          </a:r>
        </a:p>
      </dsp:txBody>
      <dsp:txXfrm rot="-5400000">
        <a:off x="1897817" y="1574385"/>
        <a:ext cx="908063" cy="1043749"/>
      </dsp:txXfrm>
    </dsp:sp>
    <dsp:sp modelId="{BBA6DD6D-CE6D-42AE-B1E8-447FEC574DE2}">
      <dsp:nvSpPr>
        <dsp:cNvPr id="0" name=""/>
        <dsp:cNvSpPr/>
      </dsp:nvSpPr>
      <dsp:spPr>
        <a:xfrm>
          <a:off x="0" y="1641356"/>
          <a:ext cx="1637651" cy="909806"/>
        </a:xfrm>
        <a:prstGeom prst="rect">
          <a:avLst/>
        </a:prstGeom>
        <a:noFill/>
        <a:ln>
          <a:noFill/>
        </a:ln>
        <a:effectLst/>
      </dsp:spPr>
      <dsp:style>
        <a:lnRef idx="0">
          <a:scrgbClr r="0" g="0" b="0"/>
        </a:lnRef>
        <a:fillRef idx="0">
          <a:scrgbClr r="0" g="0" b="0"/>
        </a:fillRef>
        <a:effectRef idx="0">
          <a:scrgbClr r="0" g="0" b="0"/>
        </a:effectRef>
        <a:fontRef idx="minor"/>
      </dsp:style>
    </dsp:sp>
    <dsp:sp modelId="{87D9629E-85B4-4FE4-814E-D40175BEE298}">
      <dsp:nvSpPr>
        <dsp:cNvPr id="0" name=""/>
        <dsp:cNvSpPr/>
      </dsp:nvSpPr>
      <dsp:spPr>
        <a:xfrm rot="5400000">
          <a:off x="3018434" y="1436650"/>
          <a:ext cx="1516343" cy="1319219"/>
        </a:xfrm>
        <a:prstGeom prst="hexagon">
          <a:avLst>
            <a:gd name="adj" fmla="val 2500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100" kern="1200"/>
            <a:t>Reports from organisations</a:t>
          </a:r>
        </a:p>
      </dsp:txBody>
      <dsp:txXfrm rot="-5400000">
        <a:off x="3322574" y="1574385"/>
        <a:ext cx="908063" cy="1043749"/>
      </dsp:txXfrm>
    </dsp:sp>
    <dsp:sp modelId="{4B0A0FF4-4CD0-461E-882F-B50C59011FD4}">
      <dsp:nvSpPr>
        <dsp:cNvPr id="0" name=""/>
        <dsp:cNvSpPr/>
      </dsp:nvSpPr>
      <dsp:spPr>
        <a:xfrm rot="5400000">
          <a:off x="2308785" y="2723723"/>
          <a:ext cx="1516343" cy="1319219"/>
        </a:xfrm>
        <a:prstGeom prst="hexagon">
          <a:avLst>
            <a:gd name="adj" fmla="val 2500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Videos</a:t>
          </a:r>
        </a:p>
      </dsp:txBody>
      <dsp:txXfrm rot="-5400000">
        <a:off x="2612925" y="2861458"/>
        <a:ext cx="908063" cy="1043749"/>
      </dsp:txXfrm>
    </dsp:sp>
    <dsp:sp modelId="{E53AA915-B114-40ED-BBFB-BD493DE67AAF}">
      <dsp:nvSpPr>
        <dsp:cNvPr id="0" name=""/>
        <dsp:cNvSpPr/>
      </dsp:nvSpPr>
      <dsp:spPr>
        <a:xfrm>
          <a:off x="3766598" y="2928429"/>
          <a:ext cx="1692239" cy="909806"/>
        </a:xfrm>
        <a:prstGeom prst="rect">
          <a:avLst/>
        </a:prstGeom>
        <a:noFill/>
        <a:ln>
          <a:noFill/>
        </a:ln>
        <a:effectLst/>
      </dsp:spPr>
      <dsp:style>
        <a:lnRef idx="0">
          <a:scrgbClr r="0" g="0" b="0"/>
        </a:lnRef>
        <a:fillRef idx="0">
          <a:scrgbClr r="0" g="0" b="0"/>
        </a:fillRef>
        <a:effectRef idx="0">
          <a:scrgbClr r="0" g="0" b="0"/>
        </a:effectRef>
        <a:fontRef idx="minor"/>
      </dsp:style>
    </dsp:sp>
    <dsp:sp modelId="{162413F9-698F-4B21-9039-DCEAAC0D484A}">
      <dsp:nvSpPr>
        <dsp:cNvPr id="0" name=""/>
        <dsp:cNvSpPr/>
      </dsp:nvSpPr>
      <dsp:spPr>
        <a:xfrm rot="5400000">
          <a:off x="884028" y="2723723"/>
          <a:ext cx="1516343" cy="1319219"/>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GB" sz="1700" kern="1200"/>
            <a:t>Training Provider Websites</a:t>
          </a:r>
        </a:p>
      </dsp:txBody>
      <dsp:txXfrm rot="-5400000">
        <a:off x="1188168" y="2861458"/>
        <a:ext cx="908063" cy="104374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431968-73A2-45BE-9537-10959AF6C94D}" type="datetimeFigureOut">
              <a:t>11/2/2022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1C9449-4C77-4638-A028-7D17381E2666}" type="slidenum">
              <a:t>‹#›</a:t>
            </a:fld>
            <a:endParaRPr lang="en-GB"/>
          </a:p>
        </p:txBody>
      </p:sp>
    </p:spTree>
    <p:extLst>
      <p:ext uri="{BB962C8B-B14F-4D97-AF65-F5344CB8AC3E}">
        <p14:creationId xmlns:p14="http://schemas.microsoft.com/office/powerpoint/2010/main" val="3539853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KS Hi,</a:t>
            </a:r>
          </a:p>
          <a:p>
            <a:r>
              <a:rPr lang="en-US">
                <a:cs typeface="Calibri"/>
              </a:rPr>
              <a:t>Intros for all, </a:t>
            </a:r>
            <a:r>
              <a:rPr lang="en-US" err="1">
                <a:cs typeface="Calibri"/>
              </a:rPr>
              <a:t>aep</a:t>
            </a:r>
            <a:r>
              <a:rPr lang="en-US">
                <a:cs typeface="Calibri"/>
              </a:rPr>
              <a:t> commissioned research at </a:t>
            </a:r>
            <a:r>
              <a:rPr lang="en-US" err="1">
                <a:cs typeface="Calibri"/>
              </a:rPr>
              <a:t>uni</a:t>
            </a:r>
            <a:r>
              <a:rPr lang="en-US">
                <a:cs typeface="Calibri"/>
              </a:rPr>
              <a:t> of </a:t>
            </a:r>
            <a:r>
              <a:rPr lang="en-US" err="1">
                <a:cs typeface="Calibri"/>
              </a:rPr>
              <a:t>Mcr</a:t>
            </a:r>
            <a:endParaRPr lang="en-US">
              <a:cs typeface="Calibri"/>
            </a:endParaRPr>
          </a:p>
        </p:txBody>
      </p:sp>
      <p:sp>
        <p:nvSpPr>
          <p:cNvPr id="4" name="Slide Number Placeholder 3"/>
          <p:cNvSpPr>
            <a:spLocks noGrp="1"/>
          </p:cNvSpPr>
          <p:nvPr>
            <p:ph type="sldNum" sz="quarter" idx="5"/>
          </p:nvPr>
        </p:nvSpPr>
        <p:spPr/>
        <p:txBody>
          <a:bodyPr/>
          <a:lstStyle/>
          <a:p>
            <a:fld id="{781C9449-4C77-4638-A028-7D17381E2666}" type="slidenum">
              <a:rPr lang="en-GB"/>
              <a:t>1</a:t>
            </a:fld>
            <a:endParaRPr lang="en-GB"/>
          </a:p>
        </p:txBody>
      </p:sp>
    </p:spTree>
    <p:extLst>
      <p:ext uri="{BB962C8B-B14F-4D97-AF65-F5344CB8AC3E}">
        <p14:creationId xmlns:p14="http://schemas.microsoft.com/office/powerpoint/2010/main" val="2283375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Process talk through</a:t>
            </a:r>
          </a:p>
          <a:p>
            <a:r>
              <a:rPr lang="en-US">
                <a:cs typeface="Calibri"/>
              </a:rPr>
              <a:t>Impact of covid – recruitment nightmare, but allowed to hone in and look at process in detail that wouldn’t have otherwise. </a:t>
            </a:r>
          </a:p>
          <a:p>
            <a:r>
              <a:rPr lang="en-US">
                <a:cs typeface="Calibri"/>
              </a:rPr>
              <a:t>11 schools</a:t>
            </a:r>
          </a:p>
          <a:p>
            <a:r>
              <a:rPr lang="en-US">
                <a:cs typeface="Calibri"/>
              </a:rPr>
              <a:t>12 children identified</a:t>
            </a:r>
          </a:p>
          <a:p>
            <a:r>
              <a:rPr lang="en-US">
                <a:cs typeface="Calibri"/>
              </a:rPr>
              <a:t>1 child!!!</a:t>
            </a:r>
          </a:p>
          <a:p>
            <a:r>
              <a:rPr lang="en-US">
                <a:cs typeface="Calibri"/>
              </a:rPr>
              <a:t>Additions following development phase:</a:t>
            </a:r>
          </a:p>
          <a:p>
            <a:r>
              <a:rPr lang="en-US">
                <a:cs typeface="Calibri"/>
              </a:rPr>
              <a:t>- Original was school staff focused – preliminary research</a:t>
            </a:r>
          </a:p>
          <a:p>
            <a:r>
              <a:rPr lang="en-US">
                <a:cs typeface="Calibri"/>
              </a:rPr>
              <a:t>Development phase allowed CYP views and real world things we hadn't thought of:</a:t>
            </a:r>
          </a:p>
          <a:p>
            <a:r>
              <a:rPr lang="en-US">
                <a:cs typeface="Calibri"/>
              </a:rPr>
              <a:t>choice of activity for data collection, </a:t>
            </a:r>
          </a:p>
          <a:p>
            <a:r>
              <a:rPr lang="en-US" err="1">
                <a:cs typeface="Calibri"/>
              </a:rPr>
              <a:t>cyp</a:t>
            </a:r>
            <a:r>
              <a:rPr lang="en-US">
                <a:cs typeface="Calibri"/>
              </a:rPr>
              <a:t> needs – hard to reach – additional needs - additional sessions to allow research relationship to develop, close process (emotions – trauma?,), </a:t>
            </a:r>
          </a:p>
          <a:p>
            <a:r>
              <a:rPr lang="en-US">
                <a:cs typeface="Calibri"/>
              </a:rPr>
              <a:t>how would like to get feedback on analysis for member checking (pictures...!), </a:t>
            </a:r>
          </a:p>
          <a:p>
            <a:endParaRPr lang="en-US">
              <a:cs typeface="Calibri"/>
            </a:endParaRPr>
          </a:p>
          <a:p>
            <a:r>
              <a:rPr lang="en-US">
                <a:cs typeface="Calibri"/>
              </a:rPr>
              <a:t>Adapted version – used more widely, parents and teachers? Ellen – seclusion. Available for other sensitive topics.   </a:t>
            </a:r>
            <a:endParaRPr lang="en-US"/>
          </a:p>
          <a:p>
            <a:endParaRPr lang="en-US">
              <a:cs typeface="Calibri"/>
            </a:endParaRPr>
          </a:p>
          <a:p>
            <a:r>
              <a:rPr lang="en-US">
                <a:cs typeface="Calibri"/>
              </a:rPr>
              <a:t>how would like adults to see results: art and my words</a:t>
            </a:r>
            <a:endParaRPr lang="en-US"/>
          </a:p>
          <a:p>
            <a:r>
              <a:rPr lang="en-US">
                <a:cs typeface="Calibri"/>
              </a:rPr>
              <a:t>Chose pseudonym – Tony Stark :) </a:t>
            </a:r>
          </a:p>
          <a:p>
            <a:endParaRPr lang="en-US">
              <a:cs typeface="Calibri"/>
            </a:endParaRPr>
          </a:p>
        </p:txBody>
      </p:sp>
      <p:sp>
        <p:nvSpPr>
          <p:cNvPr id="4" name="Slide Number Placeholder 3"/>
          <p:cNvSpPr>
            <a:spLocks noGrp="1"/>
          </p:cNvSpPr>
          <p:nvPr>
            <p:ph type="sldNum" sz="quarter" idx="5"/>
          </p:nvPr>
        </p:nvSpPr>
        <p:spPr/>
        <p:txBody>
          <a:bodyPr/>
          <a:lstStyle/>
          <a:p>
            <a:fld id="{781C9449-4C77-4638-A028-7D17381E2666}" type="slidenum">
              <a:rPr lang="en-GB"/>
              <a:t>11</a:t>
            </a:fld>
            <a:endParaRPr lang="en-GB"/>
          </a:p>
        </p:txBody>
      </p:sp>
    </p:spTree>
    <p:extLst>
      <p:ext uri="{BB962C8B-B14F-4D97-AF65-F5344CB8AC3E}">
        <p14:creationId xmlns:p14="http://schemas.microsoft.com/office/powerpoint/2010/main" val="1614651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Process</a:t>
            </a:r>
          </a:p>
          <a:p>
            <a:r>
              <a:rPr lang="en-US">
                <a:cs typeface="Calibri"/>
              </a:rPr>
              <a:t>Anger</a:t>
            </a:r>
          </a:p>
          <a:p>
            <a:r>
              <a:rPr lang="en-US">
                <a:cs typeface="Calibri"/>
              </a:rPr>
              <a:t>Sadness</a:t>
            </a:r>
          </a:p>
          <a:p>
            <a:r>
              <a:rPr lang="en-US">
                <a:cs typeface="Calibri"/>
              </a:rPr>
              <a:t>Guilt</a:t>
            </a:r>
          </a:p>
          <a:p>
            <a:r>
              <a:rPr lang="en-US">
                <a:cs typeface="Calibri"/>
              </a:rPr>
              <a:t>Embarrassment and worry -  in front of friends</a:t>
            </a:r>
          </a:p>
          <a:p>
            <a:r>
              <a:rPr lang="en-US">
                <a:cs typeface="Calibri"/>
              </a:rPr>
              <a:t>Worry/fear/uncertainty will it happen again</a:t>
            </a:r>
          </a:p>
          <a:p>
            <a:r>
              <a:rPr lang="en-US">
                <a:cs typeface="Calibri"/>
              </a:rPr>
              <a:t>Long lasting – after restraint – forgotten incident but remember emotions. Trauma? </a:t>
            </a:r>
          </a:p>
          <a:p>
            <a:endParaRPr lang="en-US"/>
          </a:p>
        </p:txBody>
      </p:sp>
      <p:sp>
        <p:nvSpPr>
          <p:cNvPr id="4" name="Slide Number Placeholder 3"/>
          <p:cNvSpPr>
            <a:spLocks noGrp="1"/>
          </p:cNvSpPr>
          <p:nvPr>
            <p:ph type="sldNum" sz="quarter" idx="5"/>
          </p:nvPr>
        </p:nvSpPr>
        <p:spPr/>
        <p:txBody>
          <a:bodyPr/>
          <a:lstStyle/>
          <a:p>
            <a:fld id="{781C9449-4C77-4638-A028-7D17381E2666}" type="slidenum">
              <a:rPr lang="en-GB"/>
              <a:t>12</a:t>
            </a:fld>
            <a:endParaRPr lang="en-GB"/>
          </a:p>
        </p:txBody>
      </p:sp>
    </p:spTree>
    <p:extLst>
      <p:ext uri="{BB962C8B-B14F-4D97-AF65-F5344CB8AC3E}">
        <p14:creationId xmlns:p14="http://schemas.microsoft.com/office/powerpoint/2010/main" val="1180683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Red surround to represent his anger, with different shades or red and textures of oil paint showing the different ‘textures’ of anger ‘running through’ his head. </a:t>
            </a:r>
          </a:p>
          <a:p>
            <a:r>
              <a:rPr lang="en-US"/>
              <a:t>Tony left a small white oval at the </a:t>
            </a:r>
            <a:r>
              <a:rPr lang="en-US" err="1"/>
              <a:t>centre</a:t>
            </a:r>
            <a:r>
              <a:rPr lang="en-US"/>
              <a:t> of the painting, surrounded by an oval of dark paint, to represent the emptiness he felt. </a:t>
            </a:r>
            <a:endParaRPr lang="en-US">
              <a:cs typeface="Calibri"/>
            </a:endParaRPr>
          </a:p>
          <a:p>
            <a:r>
              <a:rPr lang="en-US"/>
              <a:t>When questioned further, Tony linked this to the uncertainty and insecurity he felt ‘The thing that push through your brain...like what’s going to happen next?’ and also the absence of thought when he was angry. </a:t>
            </a:r>
            <a:endParaRPr lang="en-US">
              <a:cs typeface="Calibri"/>
            </a:endParaRPr>
          </a:p>
          <a:p>
            <a:r>
              <a:rPr lang="en-US"/>
              <a:t>Tony allowed small patches of white to show through the paint which he identified as the bits of other emotions that were felt through the overwhelming anger. </a:t>
            </a:r>
            <a:endParaRPr lang="en-US">
              <a:cs typeface="Calibri"/>
            </a:endParaRPr>
          </a:p>
          <a:p>
            <a:r>
              <a:rPr lang="en-US"/>
              <a:t>During the second painting session, Tony added a layer of different brighter </a:t>
            </a:r>
            <a:r>
              <a:rPr lang="en-US" err="1"/>
              <a:t>colours</a:t>
            </a:r>
            <a:r>
              <a:rPr lang="en-US"/>
              <a:t> which he explained as being different emotions, such as </a:t>
            </a:r>
            <a:r>
              <a:rPr lang="en-US" err="1"/>
              <a:t>humour</a:t>
            </a:r>
            <a:r>
              <a:rPr lang="en-US"/>
              <a:t>, that he used to cover up his other more negative feelings about restraint (</a:t>
            </a:r>
            <a:r>
              <a:rPr lang="en-US" i="1"/>
              <a:t>control</a:t>
            </a:r>
            <a:r>
              <a:rPr lang="en-US"/>
              <a:t>). </a:t>
            </a:r>
            <a:endParaRPr lang="en-GB"/>
          </a:p>
          <a:p>
            <a:r>
              <a:rPr lang="en-US" b="1">
                <a:cs typeface="Calibri"/>
              </a:rPr>
              <a:t>Diffusion strategies – allowed to talk about very tricky subject safely. </a:t>
            </a:r>
          </a:p>
          <a:p>
            <a:endParaRPr lang="en-US" b="1">
              <a:cs typeface="Calibri"/>
            </a:endParaRPr>
          </a:p>
          <a:p>
            <a:endParaRPr lang="en-US" i="1">
              <a:cs typeface="Calibri"/>
            </a:endParaRPr>
          </a:p>
        </p:txBody>
      </p:sp>
      <p:sp>
        <p:nvSpPr>
          <p:cNvPr id="4" name="Slide Number Placeholder 3"/>
          <p:cNvSpPr>
            <a:spLocks noGrp="1"/>
          </p:cNvSpPr>
          <p:nvPr>
            <p:ph type="sldNum" sz="quarter" idx="5"/>
          </p:nvPr>
        </p:nvSpPr>
        <p:spPr/>
        <p:txBody>
          <a:bodyPr/>
          <a:lstStyle/>
          <a:p>
            <a:fld id="{781C9449-4C77-4638-A028-7D17381E2666}" type="slidenum">
              <a:rPr lang="en-GB"/>
              <a:t>13</a:t>
            </a:fld>
            <a:endParaRPr lang="en-GB"/>
          </a:p>
        </p:txBody>
      </p:sp>
    </p:spTree>
    <p:extLst>
      <p:ext uri="{BB962C8B-B14F-4D97-AF65-F5344CB8AC3E}">
        <p14:creationId xmlns:p14="http://schemas.microsoft.com/office/powerpoint/2010/main" val="4237059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About restraint – it hurts, </a:t>
            </a:r>
          </a:p>
          <a:p>
            <a:r>
              <a:rPr lang="en-US">
                <a:cs typeface="Calibri"/>
              </a:rPr>
              <a:t>teachers just do it – don’t think of the consequences,</a:t>
            </a:r>
          </a:p>
          <a:p>
            <a:r>
              <a:rPr lang="en-US">
                <a:cs typeface="Calibri"/>
              </a:rPr>
              <a:t>Used when no options – for 'physical things' not verbal confrontations, not as classroom management technique</a:t>
            </a:r>
          </a:p>
          <a:p>
            <a:r>
              <a:rPr lang="en-US">
                <a:cs typeface="Calibri"/>
              </a:rPr>
              <a:t>Better relationship with teacher, feel better about restraint</a:t>
            </a:r>
          </a:p>
          <a:p>
            <a:r>
              <a:rPr lang="en-US">
                <a:cs typeface="Calibri"/>
              </a:rPr>
              <a:t>Teachers need to understand </a:t>
            </a:r>
            <a:r>
              <a:rPr lang="en-US" err="1">
                <a:cs typeface="Calibri"/>
              </a:rPr>
              <a:t>cyp</a:t>
            </a:r>
            <a:r>
              <a:rPr lang="en-US">
                <a:cs typeface="Calibri"/>
              </a:rPr>
              <a:t> as individuals - communication</a:t>
            </a:r>
          </a:p>
          <a:p>
            <a:endParaRPr lang="en-US">
              <a:cs typeface="Calibri"/>
            </a:endParaRPr>
          </a:p>
          <a:p>
            <a:r>
              <a:rPr lang="en-US">
                <a:cs typeface="Calibri"/>
              </a:rPr>
              <a:t>Research process:</a:t>
            </a:r>
          </a:p>
          <a:p>
            <a:r>
              <a:rPr lang="en-US">
                <a:cs typeface="Calibri"/>
              </a:rPr>
              <a:t>- choice – activities, pseudonym </a:t>
            </a:r>
          </a:p>
          <a:p>
            <a:r>
              <a:rPr lang="en-US">
                <a:cs typeface="Calibri"/>
              </a:rPr>
              <a:t>- kind researcher</a:t>
            </a:r>
          </a:p>
          <a:p>
            <a:r>
              <a:rPr lang="en-US">
                <a:cs typeface="Calibri"/>
              </a:rPr>
              <a:t>- being listened to</a:t>
            </a:r>
          </a:p>
          <a:p>
            <a:r>
              <a:rPr lang="en-US">
                <a:cs typeface="Calibri"/>
              </a:rPr>
              <a:t>- Ask parents about restraint</a:t>
            </a:r>
          </a:p>
          <a:p>
            <a:r>
              <a:rPr lang="en-US">
                <a:cs typeface="Calibri"/>
              </a:rPr>
              <a:t>- Don't ask teachers – they just do it to children with no thought</a:t>
            </a:r>
          </a:p>
          <a:p>
            <a:endParaRPr lang="en-US">
              <a:cs typeface="Calibri"/>
            </a:endParaRPr>
          </a:p>
          <a:p>
            <a:r>
              <a:rPr lang="en-US">
                <a:cs typeface="Calibri"/>
              </a:rPr>
              <a:t> </a:t>
            </a:r>
            <a:endParaRPr lang="en-US"/>
          </a:p>
        </p:txBody>
      </p:sp>
      <p:sp>
        <p:nvSpPr>
          <p:cNvPr id="4" name="Slide Number Placeholder 3"/>
          <p:cNvSpPr>
            <a:spLocks noGrp="1"/>
          </p:cNvSpPr>
          <p:nvPr>
            <p:ph type="sldNum" sz="quarter" idx="5"/>
          </p:nvPr>
        </p:nvSpPr>
        <p:spPr/>
        <p:txBody>
          <a:bodyPr/>
          <a:lstStyle/>
          <a:p>
            <a:fld id="{781C9449-4C77-4638-A028-7D17381E2666}" type="slidenum">
              <a:rPr lang="en-GB"/>
              <a:t>14</a:t>
            </a:fld>
            <a:endParaRPr lang="en-GB"/>
          </a:p>
        </p:txBody>
      </p:sp>
    </p:spTree>
    <p:extLst>
      <p:ext uri="{BB962C8B-B14F-4D97-AF65-F5344CB8AC3E}">
        <p14:creationId xmlns:p14="http://schemas.microsoft.com/office/powerpoint/2010/main" val="1884052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Due to hard-to-reach nature of group and ethical considerations – conducted a pilot – virtual </a:t>
            </a:r>
          </a:p>
          <a:p>
            <a:r>
              <a:rPr lang="en-US"/>
              <a:t>1 Ks2 pupil restrained a few times in the past 12 months, </a:t>
            </a:r>
            <a:endParaRPr lang="en-GB"/>
          </a:p>
          <a:p>
            <a:r>
              <a:rPr lang="en-US"/>
              <a:t>Good to get an idea of two things: their views on restraint, and also how best to elicit their views. SLIDE</a:t>
            </a:r>
            <a:endParaRPr lang="en-GB"/>
          </a:p>
          <a:p>
            <a:r>
              <a:rPr lang="en-US"/>
              <a:t>Flexibility – asking them what they wanted to do in between activities, focusing on bits I thought might be quite short</a:t>
            </a:r>
            <a:endParaRPr lang="en-GB"/>
          </a:p>
          <a:p>
            <a:r>
              <a:rPr lang="en-US"/>
              <a:t>Rapport building session meant that I could incorporate things they liked in the second session e.g. rush hour. </a:t>
            </a:r>
            <a:r>
              <a:rPr lang="en-US" err="1"/>
              <a:t>Personalisation</a:t>
            </a:r>
            <a:r>
              <a:rPr lang="en-US"/>
              <a:t> to help keep engaged and make them feel listened to. </a:t>
            </a:r>
          </a:p>
          <a:p>
            <a:endParaRPr lang="en-US">
              <a:cs typeface="Calibri"/>
            </a:endParaRPr>
          </a:p>
        </p:txBody>
      </p:sp>
      <p:sp>
        <p:nvSpPr>
          <p:cNvPr id="4" name="Slide Number Placeholder 3"/>
          <p:cNvSpPr>
            <a:spLocks noGrp="1"/>
          </p:cNvSpPr>
          <p:nvPr>
            <p:ph type="sldNum" sz="quarter" idx="5"/>
          </p:nvPr>
        </p:nvSpPr>
        <p:spPr/>
        <p:txBody>
          <a:bodyPr/>
          <a:lstStyle/>
          <a:p>
            <a:fld id="{781C9449-4C77-4638-A028-7D17381E2666}" type="slidenum">
              <a:rPr lang="en-GB"/>
              <a:t>18</a:t>
            </a:fld>
            <a:endParaRPr lang="en-GB"/>
          </a:p>
        </p:txBody>
      </p:sp>
    </p:spTree>
    <p:extLst>
      <p:ext uri="{BB962C8B-B14F-4D97-AF65-F5344CB8AC3E}">
        <p14:creationId xmlns:p14="http://schemas.microsoft.com/office/powerpoint/2010/main" val="1246756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Practical activities with room to incorporate their interests and a visual timetable that they had choice over.</a:t>
            </a:r>
          </a:p>
          <a:p>
            <a:r>
              <a:rPr lang="en-US"/>
              <a:t>Scaling activities for different strategies as well as restraint</a:t>
            </a:r>
            <a:endParaRPr lang="en-GB"/>
          </a:p>
          <a:p>
            <a:r>
              <a:rPr lang="en-US"/>
              <a:t>Asked about their experience of restraint and their relationship with staff</a:t>
            </a:r>
            <a:endParaRPr lang="en-GB"/>
          </a:p>
          <a:p>
            <a:endParaRPr lang="en-US">
              <a:cs typeface="Calibri"/>
            </a:endParaRPr>
          </a:p>
        </p:txBody>
      </p:sp>
      <p:sp>
        <p:nvSpPr>
          <p:cNvPr id="4" name="Slide Number Placeholder 3"/>
          <p:cNvSpPr>
            <a:spLocks noGrp="1"/>
          </p:cNvSpPr>
          <p:nvPr>
            <p:ph type="sldNum" sz="quarter" idx="5"/>
          </p:nvPr>
        </p:nvSpPr>
        <p:spPr/>
        <p:txBody>
          <a:bodyPr/>
          <a:lstStyle/>
          <a:p>
            <a:fld id="{781C9449-4C77-4638-A028-7D17381E2666}" type="slidenum">
              <a:rPr lang="en-GB"/>
              <a:t>19</a:t>
            </a:fld>
            <a:endParaRPr lang="en-GB"/>
          </a:p>
        </p:txBody>
      </p:sp>
    </p:spTree>
    <p:extLst>
      <p:ext uri="{BB962C8B-B14F-4D97-AF65-F5344CB8AC3E}">
        <p14:creationId xmlns:p14="http://schemas.microsoft.com/office/powerpoint/2010/main" val="2660922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Used thematic analysis to find three broad themes with smaller sub-themes within these. Give a bit of an overview of each, including CYP direct quotes where possible to ensure I'm expressing their views accurately. </a:t>
            </a:r>
            <a:endParaRPr lang="en-US"/>
          </a:p>
          <a:p>
            <a:r>
              <a:rPr lang="en-US" b="1">
                <a:cs typeface="Calibri"/>
              </a:rPr>
              <a:t>Physical restraint:</a:t>
            </a:r>
            <a:r>
              <a:rPr lang="en-US">
                <a:cs typeface="Calibri"/>
              </a:rPr>
              <a:t> usage/experience: </a:t>
            </a:r>
            <a:r>
              <a:rPr lang="en-US"/>
              <a:t>CYP – restraint as unhelpful “ends your personal bubble,” “last time it felt like they broke my wrist,” “stresses me out more.”</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81C9449-4C77-4638-A028-7D17381E2666}" type="slidenum">
              <a:rPr lang="en-GB"/>
              <a:t>20</a:t>
            </a:fld>
            <a:endParaRPr lang="en-GB"/>
          </a:p>
        </p:txBody>
      </p:sp>
    </p:spTree>
    <p:extLst>
      <p:ext uri="{BB962C8B-B14F-4D97-AF65-F5344CB8AC3E}">
        <p14:creationId xmlns:p14="http://schemas.microsoft.com/office/powerpoint/2010/main" val="3961065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All CYP were very talkative and felt comfortable sharing their views, I was very lucky to work with them!</a:t>
            </a:r>
          </a:p>
          <a:p>
            <a:endParaRPr lang="en-GB">
              <a:cs typeface="Calibri"/>
            </a:endParaRPr>
          </a:p>
          <a:p>
            <a:r>
              <a:rPr lang="en-GB"/>
              <a:t>The pupils did not necessarily see physical restraint as something that should not happen, but as something that should only be used when absolutely necessary.</a:t>
            </a:r>
            <a:endParaRPr lang="en-GB">
              <a:cs typeface="Calibri" panose="020F0502020204030204"/>
            </a:endParaRPr>
          </a:p>
          <a:p>
            <a:r>
              <a:rPr lang="en-GB"/>
              <a:t>Some of these were already accessible to them in school. </a:t>
            </a:r>
          </a:p>
          <a:p>
            <a:r>
              <a:rPr lang="en-GB"/>
              <a:t>Implications:</a:t>
            </a:r>
            <a:endParaRPr lang="en-GB">
              <a:cs typeface="Calibri" panose="020F0502020204030204"/>
            </a:endParaRPr>
          </a:p>
          <a:p>
            <a:r>
              <a:rPr lang="en-GB"/>
              <a:t>More pupil voice is needed </a:t>
            </a:r>
            <a:endParaRPr lang="en-GB">
              <a:cs typeface="Calibri"/>
            </a:endParaRPr>
          </a:p>
          <a:p>
            <a:r>
              <a:rPr lang="en-GB"/>
              <a:t>Definition of when restraint is used is vague in guidance, but CYP often have a clear idea around when it should be used. </a:t>
            </a:r>
            <a:endParaRPr lang="en-GB">
              <a:cs typeface="Calibri" panose="020F0502020204030204"/>
            </a:endParaRPr>
          </a:p>
          <a:p>
            <a:r>
              <a:rPr lang="en-GB"/>
              <a:t>Relationships could be impacted by restraint, as negative feelings generated during the holds/restraint could last afterwards. </a:t>
            </a:r>
            <a:endParaRPr lang="en-GB">
              <a:cs typeface="Calibri" panose="020F0502020204030204"/>
            </a:endParaRPr>
          </a:p>
          <a:p>
            <a:r>
              <a:rPr lang="en-GB"/>
              <a:t>Implications for how we collect CYP views generally as well as how we work with settings who use restraint. EPs are well placed to facilitate discussion between the adults and CYP around the use of different strategies e.g. in RAMPs or similar plans.</a:t>
            </a:r>
            <a:endParaRPr lang="en-GB">
              <a:cs typeface="Calibri" panose="020F0502020204030204"/>
            </a:endParaRPr>
          </a:p>
        </p:txBody>
      </p:sp>
      <p:sp>
        <p:nvSpPr>
          <p:cNvPr id="4" name="Slide Number Placeholder 3"/>
          <p:cNvSpPr>
            <a:spLocks noGrp="1"/>
          </p:cNvSpPr>
          <p:nvPr>
            <p:ph type="sldNum" sz="quarter" idx="5"/>
          </p:nvPr>
        </p:nvSpPr>
        <p:spPr/>
        <p:txBody>
          <a:bodyPr/>
          <a:lstStyle/>
          <a:p>
            <a:fld id="{D40C6A29-4676-420C-BBE3-ACC2B80F64D4}" type="slidenum">
              <a:rPr lang="en-US" smtClean="0"/>
              <a:t>24</a:t>
            </a:fld>
            <a:endParaRPr lang="en-US"/>
          </a:p>
        </p:txBody>
      </p:sp>
    </p:spTree>
    <p:extLst>
      <p:ext uri="{BB962C8B-B14F-4D97-AF65-F5344CB8AC3E}">
        <p14:creationId xmlns:p14="http://schemas.microsoft.com/office/powerpoint/2010/main" val="1638565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60"/>
              </a:spcBef>
            </a:pPr>
            <a:r>
              <a:rPr lang="en-GB">
                <a:cs typeface="Calibri" panose="020F0502020204030204"/>
              </a:rPr>
              <a:t>The link between relationship quality and level of restraint was presented as a multi directional relationship. The better the relationship the more successful prevention and de-escalation is and the less levels of restraint occur. The more restraint happens the less strong the relationship. </a:t>
            </a:r>
            <a:br>
              <a:rPr lang="en-GB">
                <a:cs typeface="+mn-lt"/>
              </a:rPr>
            </a:br>
            <a:br>
              <a:rPr lang="en-GB">
                <a:cs typeface="+mn-lt"/>
              </a:rPr>
            </a:br>
            <a:r>
              <a:rPr lang="en-GB">
                <a:cs typeface="Calibri" panose="020F0502020204030204"/>
              </a:rPr>
              <a:t>Knowing the child was talked about mainly from the perspective of knowing the child's history, what their triggers are, what helps them. Knowing how to connect with them when calm to prevent a crisis and knowing how to adapt that communication within a crisis. </a:t>
            </a:r>
            <a:endParaRPr lang="en-US">
              <a:cs typeface="Calibri" panose="020F0502020204030204"/>
            </a:endParaRPr>
          </a:p>
          <a:p>
            <a:pPr>
              <a:spcBef>
                <a:spcPts val="360"/>
              </a:spcBef>
            </a:pPr>
            <a:endParaRPr lang="en-GB">
              <a:cs typeface="Calibri" panose="020F0502020204030204"/>
            </a:endParaRPr>
          </a:p>
          <a:p>
            <a:pPr>
              <a:spcBef>
                <a:spcPts val="360"/>
              </a:spcBef>
            </a:pPr>
            <a:r>
              <a:rPr lang="en-GB">
                <a:cs typeface="Calibri" panose="020F0502020204030204"/>
              </a:rPr>
              <a:t>Fostering Belonging was very briefly referenced and it focused on including children with SEND being given a voice in school and a role within the school community. </a:t>
            </a:r>
          </a:p>
          <a:p>
            <a:pPr>
              <a:spcBef>
                <a:spcPts val="360"/>
              </a:spcBef>
            </a:pPr>
            <a:endParaRPr lang="en-GB">
              <a:cs typeface="Calibri" panose="020F0502020204030204"/>
            </a:endParaRPr>
          </a:p>
          <a:p>
            <a:pPr>
              <a:spcBef>
                <a:spcPts val="360"/>
              </a:spcBef>
            </a:pPr>
            <a:r>
              <a:rPr lang="en-GB">
                <a:cs typeface="Calibri" panose="020F0502020204030204"/>
              </a:rPr>
              <a:t>Tools to build restraint at child level included the use of de-escalation, humour, communicating a 'humanness' in the teacher, creating safety in the relationship so children feel they can open up, creating trust, demonstrating unconditional positive regard, taking time to listen to the child. </a:t>
            </a:r>
            <a:br>
              <a:rPr lang="en-GB">
                <a:cs typeface="+mn-lt"/>
              </a:rPr>
            </a:br>
            <a:br>
              <a:rPr lang="en-GB">
                <a:cs typeface="+mn-lt"/>
              </a:rPr>
            </a:br>
            <a:r>
              <a:rPr lang="en-GB">
                <a:cs typeface="Calibri" panose="020F0502020204030204"/>
              </a:rPr>
              <a:t>At whole school level it looked at promoting positive relationships, using attachment aware practices, adopting </a:t>
            </a:r>
            <a:r>
              <a:rPr lang="en-GB"/>
              <a:t>Positive Behaviour Support approaches which are reported to have been successful in Scotland. </a:t>
            </a:r>
            <a:endParaRPr lang="en-GB">
              <a:cs typeface="Calibri" panose="020F0502020204030204"/>
            </a:endParaRPr>
          </a:p>
          <a:p>
            <a:pPr>
              <a:spcBef>
                <a:spcPts val="360"/>
              </a:spcBef>
            </a:pPr>
            <a:r>
              <a:rPr lang="en-GB">
                <a:cs typeface="Calibri" panose="020F0502020204030204"/>
              </a:rPr>
              <a:t> </a:t>
            </a:r>
          </a:p>
          <a:p>
            <a:pPr>
              <a:spcBef>
                <a:spcPts val="360"/>
              </a:spcBef>
            </a:pPr>
            <a:r>
              <a:rPr lang="en-GB">
                <a:cs typeface="Calibri" panose="020F0502020204030204"/>
              </a:rPr>
              <a:t>In terms of staff relationships it was looking at ensuring good communication between SLT and class teachers, strengthening relationships so that staff feel safe to go to SLT with difficulties and problems and knowing that they will be supported rather than disciplined. </a:t>
            </a:r>
          </a:p>
          <a:p>
            <a:pPr>
              <a:spcBef>
                <a:spcPts val="360"/>
              </a:spcBef>
            </a:pPr>
            <a:endParaRPr lang="en-GB">
              <a:cs typeface="Calibri" panose="020F0502020204030204"/>
            </a:endParaRPr>
          </a:p>
          <a:p>
            <a:pPr>
              <a:spcBef>
                <a:spcPts val="360"/>
              </a:spcBef>
            </a:pPr>
            <a:r>
              <a:rPr lang="en-GB">
                <a:cs typeface="Calibri" panose="020F0502020204030204"/>
              </a:rPr>
              <a:t>In terms of understanding parents there was brief reference to recognising the impact of challenging behaviour on parents  not just from the perspective of coping with their child's difficulties but also from a perspective of the wider impact e.g., parents being isolated from other parents on the playground as a result of their children's behaviour; parents dreading the phone call where they have to drop everything to come into school, potentially having to quit their jobs to be available. </a:t>
            </a:r>
          </a:p>
          <a:p>
            <a:pPr>
              <a:spcBef>
                <a:spcPts val="360"/>
              </a:spcBef>
            </a:pPr>
            <a:endParaRPr lang="en-GB" b="1">
              <a:cs typeface="Calibri" panose="020F0502020204030204"/>
            </a:endParaRPr>
          </a:p>
          <a:p>
            <a:pPr>
              <a:spcBef>
                <a:spcPts val="360"/>
              </a:spcBef>
            </a:pPr>
            <a:r>
              <a:rPr lang="en-GB">
                <a:cs typeface="Calibri" panose="020F0502020204030204"/>
              </a:rPr>
              <a:t>Post incident support is key to maintaining positive relationships – emotional support for both the teacher and pupil is important. Engaging in debriefs following incidents and near misses and consulting all parties within this debrief process is key to both repairing relationships and improving practice. </a:t>
            </a:r>
          </a:p>
          <a:p>
            <a:pPr>
              <a:spcBef>
                <a:spcPts val="360"/>
              </a:spcBef>
            </a:pPr>
            <a:endParaRPr lang="en-GB" b="1">
              <a:cs typeface="Calibri" panose="020F0502020204030204"/>
            </a:endParaRPr>
          </a:p>
          <a:p>
            <a:pPr>
              <a:spcBef>
                <a:spcPts val="360"/>
              </a:spcBef>
            </a:pPr>
            <a:r>
              <a:rPr lang="en-GB" b="1">
                <a:cs typeface="Calibri" panose="020F0502020204030204"/>
              </a:rPr>
              <a:t>What wasn't as explicit or under emphasised was the HOW. </a:t>
            </a:r>
            <a:r>
              <a:rPr lang="en-GB">
                <a:cs typeface="Calibri" panose="020F0502020204030204"/>
              </a:rPr>
              <a:t>How do we create time to build relationships? What do we do within in this time? How can we be check if our perception of the relationship is the same as the child's? How do we foster belonging? How do we strengthen staff relationships? How can we make efforts to try and understand parents and help parents feel understood?</a:t>
            </a:r>
            <a:br>
              <a:rPr lang="en-GB">
                <a:cs typeface="+mn-lt"/>
              </a:rPr>
            </a:br>
            <a:br>
              <a:rPr lang="en-GB">
                <a:cs typeface="+mn-lt"/>
              </a:rPr>
            </a:br>
            <a:endParaRPr lang="en-GB">
              <a:cs typeface="Calibri" panose="020F0502020204030204"/>
            </a:endParaRPr>
          </a:p>
        </p:txBody>
      </p:sp>
      <p:sp>
        <p:nvSpPr>
          <p:cNvPr id="4" name="Slide Number Placeholder 3"/>
          <p:cNvSpPr>
            <a:spLocks noGrp="1"/>
          </p:cNvSpPr>
          <p:nvPr>
            <p:ph type="sldNum" sz="quarter" idx="5"/>
          </p:nvPr>
        </p:nvSpPr>
        <p:spPr/>
        <p:txBody>
          <a:bodyPr/>
          <a:lstStyle/>
          <a:p>
            <a:fld id="{781C9449-4C77-4638-A028-7D17381E2666}" type="slidenum">
              <a:rPr lang="en-US"/>
              <a:t>28</a:t>
            </a:fld>
            <a:endParaRPr lang="en-US"/>
          </a:p>
        </p:txBody>
      </p:sp>
    </p:spTree>
    <p:extLst>
      <p:ext uri="{BB962C8B-B14F-4D97-AF65-F5344CB8AC3E}">
        <p14:creationId xmlns:p14="http://schemas.microsoft.com/office/powerpoint/2010/main" val="2546032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Multiple references that spoke about: </a:t>
            </a:r>
          </a:p>
          <a:p>
            <a:pPr marL="285750" indent="-285750">
              <a:buFont typeface="Arial"/>
              <a:buChar char="•"/>
            </a:pPr>
            <a:r>
              <a:rPr lang="en-US"/>
              <a:t>Sharing policies, procedures, plans and records with parents and children.  </a:t>
            </a:r>
            <a:endParaRPr lang="en-US">
              <a:cs typeface="Calibri"/>
            </a:endParaRPr>
          </a:p>
          <a:p>
            <a:pPr marL="285750" indent="-285750">
              <a:buFont typeface="Arial"/>
              <a:buChar char="•"/>
            </a:pPr>
            <a:r>
              <a:rPr lang="en-US"/>
              <a:t>Not simply sharing but involving parents and children in the development of policies and procedures, individualized support plans, and in debrief and reviewing procedures.  </a:t>
            </a:r>
          </a:p>
          <a:p>
            <a:pPr marL="285750" indent="-285750">
              <a:buFont typeface="Arial"/>
              <a:buChar char="•"/>
            </a:pPr>
            <a:endParaRPr lang="en-US">
              <a:cs typeface="Calibri"/>
            </a:endParaRPr>
          </a:p>
          <a:p>
            <a:r>
              <a:rPr lang="en-US"/>
              <a:t>A reflection I have made with restraint that wasn't listed in the literature is around the implications of restraint upon a child's sense of control. Are some children getting the message that they are incapable of controlling their own </a:t>
            </a:r>
            <a:r>
              <a:rPr lang="en-US" err="1"/>
              <a:t>behaviour</a:t>
            </a:r>
            <a:r>
              <a:rPr lang="en-US"/>
              <a:t> and need to be physically held in order to be kept safe? What implications does this have in terms of their risk of being in unhealthy relationships that may include domestic violence?</a:t>
            </a:r>
            <a:endParaRPr lang="en-US">
              <a:cs typeface="Calibri"/>
            </a:endParaRPr>
          </a:p>
          <a:p>
            <a:endParaRPr lang="en-US">
              <a:cs typeface="Calibri"/>
            </a:endParaRPr>
          </a:p>
          <a:p>
            <a:r>
              <a:rPr lang="en-US">
                <a:cs typeface="Calibri"/>
              </a:rPr>
              <a:t>Some references talked encouraged teachers to reflect on how they use their powers: both in terms of following the law and in terms of </a:t>
            </a:r>
            <a:r>
              <a:rPr lang="en-US" err="1">
                <a:cs typeface="Calibri"/>
              </a:rPr>
              <a:t>recognising</a:t>
            </a:r>
            <a:r>
              <a:rPr lang="en-US">
                <a:cs typeface="Calibri"/>
              </a:rPr>
              <a:t> the potential impact on using their power of reasonable force. I wonder if teachers also need to be considering the use of language as well as actions. Thinking about the impact of the words we use with children about the use of restraint both before, during and after.  </a:t>
            </a:r>
          </a:p>
          <a:p>
            <a:endParaRPr lang="en-US">
              <a:cs typeface="Calibri"/>
            </a:endParaRPr>
          </a:p>
          <a:p>
            <a:r>
              <a:rPr lang="en-US">
                <a:cs typeface="Calibri"/>
              </a:rPr>
              <a:t>In terms of empowering staff the literature referenced the importance of creating an </a:t>
            </a:r>
            <a:r>
              <a:rPr lang="en-US" err="1">
                <a:cs typeface="Calibri"/>
              </a:rPr>
              <a:t>enviornment</a:t>
            </a:r>
            <a:r>
              <a:rPr lang="en-US">
                <a:cs typeface="Calibri"/>
              </a:rPr>
              <a:t> where staff feel empowered to speak up when they are finding it difficult to manage a child who struggles to regulate, helping them to feel competent and confident in supporting children, consulting them when looking at training needs, policies, and individual plans for children, allowing them the freedom to use their initiative and supporting them to feel safe to report all incidents in which the use of force has been used. </a:t>
            </a:r>
          </a:p>
        </p:txBody>
      </p:sp>
      <p:sp>
        <p:nvSpPr>
          <p:cNvPr id="4" name="Slide Number Placeholder 3"/>
          <p:cNvSpPr>
            <a:spLocks noGrp="1"/>
          </p:cNvSpPr>
          <p:nvPr>
            <p:ph type="sldNum" sz="quarter" idx="5"/>
          </p:nvPr>
        </p:nvSpPr>
        <p:spPr/>
        <p:txBody>
          <a:bodyPr/>
          <a:lstStyle/>
          <a:p>
            <a:fld id="{781C9449-4C77-4638-A028-7D17381E2666}" type="slidenum">
              <a:rPr lang="en-US"/>
              <a:t>29</a:t>
            </a:fld>
            <a:endParaRPr lang="en-US"/>
          </a:p>
        </p:txBody>
      </p:sp>
    </p:spTree>
    <p:extLst>
      <p:ext uri="{BB962C8B-B14F-4D97-AF65-F5344CB8AC3E}">
        <p14:creationId xmlns:p14="http://schemas.microsoft.com/office/powerpoint/2010/main" val="2294194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KS</a:t>
            </a:r>
          </a:p>
        </p:txBody>
      </p:sp>
      <p:sp>
        <p:nvSpPr>
          <p:cNvPr id="4" name="Slide Number Placeholder 3"/>
          <p:cNvSpPr>
            <a:spLocks noGrp="1"/>
          </p:cNvSpPr>
          <p:nvPr>
            <p:ph type="sldNum" sz="quarter" idx="5"/>
          </p:nvPr>
        </p:nvSpPr>
        <p:spPr/>
        <p:txBody>
          <a:bodyPr/>
          <a:lstStyle/>
          <a:p>
            <a:fld id="{781C9449-4C77-4638-A028-7D17381E2666}" type="slidenum">
              <a:rPr lang="en-GB"/>
              <a:t>2</a:t>
            </a:fld>
            <a:endParaRPr lang="en-GB"/>
          </a:p>
        </p:txBody>
      </p:sp>
    </p:spTree>
    <p:extLst>
      <p:ext uri="{BB962C8B-B14F-4D97-AF65-F5344CB8AC3E}">
        <p14:creationId xmlns:p14="http://schemas.microsoft.com/office/powerpoint/2010/main" val="565036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206AB9-E139-4DA2-A7A9-DF18623B0787}" type="slidenum">
              <a:t>32</a:t>
            </a:fld>
            <a:endParaRPr lang="en-GB"/>
          </a:p>
        </p:txBody>
      </p:sp>
    </p:spTree>
    <p:extLst>
      <p:ext uri="{BB962C8B-B14F-4D97-AF65-F5344CB8AC3E}">
        <p14:creationId xmlns:p14="http://schemas.microsoft.com/office/powerpoint/2010/main" val="3471523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Conceived space</a:t>
            </a:r>
            <a:endParaRPr lang="en-US" dirty="0">
              <a:cs typeface="Calibri"/>
            </a:endParaRPr>
          </a:p>
          <a:p>
            <a:br>
              <a:rPr lang="en-US" dirty="0">
                <a:cs typeface="+mn-lt"/>
              </a:rPr>
            </a:br>
            <a:r>
              <a:rPr lang="en-US" dirty="0">
                <a:cs typeface="Calibri"/>
              </a:rPr>
              <a:t>Perceived space</a:t>
            </a:r>
          </a:p>
          <a:p>
            <a:endParaRPr lang="en-US" dirty="0">
              <a:cs typeface="Calibri"/>
            </a:endParaRPr>
          </a:p>
          <a:p>
            <a:r>
              <a:rPr lang="en-US" dirty="0">
                <a:cs typeface="Calibri"/>
              </a:rPr>
              <a:t>Lived spaced</a:t>
            </a:r>
          </a:p>
          <a:p>
            <a:endParaRPr lang="en-US"/>
          </a:p>
          <a:p>
            <a:endParaRPr lang="en-US" dirty="0">
              <a:cs typeface="Calibri"/>
            </a:endParaRPr>
          </a:p>
        </p:txBody>
      </p:sp>
      <p:sp>
        <p:nvSpPr>
          <p:cNvPr id="4" name="Slide Number Placeholder 3"/>
          <p:cNvSpPr>
            <a:spLocks noGrp="1"/>
          </p:cNvSpPr>
          <p:nvPr>
            <p:ph type="sldNum" sz="quarter" idx="5"/>
          </p:nvPr>
        </p:nvSpPr>
        <p:spPr/>
        <p:txBody>
          <a:bodyPr/>
          <a:lstStyle/>
          <a:p>
            <a:fld id="{781C9449-4C77-4638-A028-7D17381E2666}" type="slidenum">
              <a:rPr lang="en-GB"/>
              <a:t>33</a:t>
            </a:fld>
            <a:endParaRPr lang="en-GB"/>
          </a:p>
        </p:txBody>
      </p:sp>
    </p:spTree>
    <p:extLst>
      <p:ext uri="{BB962C8B-B14F-4D97-AF65-F5344CB8AC3E}">
        <p14:creationId xmlns:p14="http://schemas.microsoft.com/office/powerpoint/2010/main" val="3735772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81C9449-4C77-4638-A028-7D17381E2666}" type="slidenum">
              <a:rPr lang="en-GB"/>
              <a:t>34</a:t>
            </a:fld>
            <a:endParaRPr lang="en-GB"/>
          </a:p>
        </p:txBody>
      </p:sp>
    </p:spTree>
    <p:extLst>
      <p:ext uri="{BB962C8B-B14F-4D97-AF65-F5344CB8AC3E}">
        <p14:creationId xmlns:p14="http://schemas.microsoft.com/office/powerpoint/2010/main" val="1888572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81C9449-4C77-4638-A028-7D17381E2666}" type="slidenum">
              <a:rPr lang="en-GB"/>
              <a:t>35</a:t>
            </a:fld>
            <a:endParaRPr lang="en-GB"/>
          </a:p>
        </p:txBody>
      </p:sp>
    </p:spTree>
    <p:extLst>
      <p:ext uri="{BB962C8B-B14F-4D97-AF65-F5344CB8AC3E}">
        <p14:creationId xmlns:p14="http://schemas.microsoft.com/office/powerpoint/2010/main" val="29465041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cs typeface="Calibri"/>
              </a:rPr>
              <a:t>s</a:t>
            </a:r>
            <a:r>
              <a:rPr lang="en-US" dirty="0"/>
              <a:t> </a:t>
            </a:r>
            <a:endParaRPr lang="en-US" dirty="0">
              <a:cs typeface="Calibri"/>
            </a:endParaRPr>
          </a:p>
          <a:p>
            <a:pPr marL="171450" indent="-171450">
              <a:buFont typeface="Arial,Sans-Serif"/>
              <a:buChar char="•"/>
            </a:pPr>
            <a:endParaRPr lang="en-US" dirty="0">
              <a:cs typeface="Calibri"/>
            </a:endParaRPr>
          </a:p>
        </p:txBody>
      </p:sp>
      <p:sp>
        <p:nvSpPr>
          <p:cNvPr id="4" name="Slide Number Placeholder 3"/>
          <p:cNvSpPr>
            <a:spLocks noGrp="1"/>
          </p:cNvSpPr>
          <p:nvPr>
            <p:ph type="sldNum" sz="quarter" idx="5"/>
          </p:nvPr>
        </p:nvSpPr>
        <p:spPr/>
        <p:txBody>
          <a:bodyPr/>
          <a:lstStyle/>
          <a:p>
            <a:fld id="{781C9449-4C77-4638-A028-7D17381E2666}" type="slidenum">
              <a:rPr lang="en-GB"/>
              <a:t>36</a:t>
            </a:fld>
            <a:endParaRPr lang="en-GB"/>
          </a:p>
        </p:txBody>
      </p:sp>
    </p:spTree>
    <p:extLst>
      <p:ext uri="{BB962C8B-B14F-4D97-AF65-F5344CB8AC3E}">
        <p14:creationId xmlns:p14="http://schemas.microsoft.com/office/powerpoint/2010/main" val="32011182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781C9449-4C77-4638-A028-7D17381E2666}" type="slidenum">
              <a:rPr lang="en-GB"/>
              <a:t>37</a:t>
            </a:fld>
            <a:endParaRPr lang="en-GB"/>
          </a:p>
        </p:txBody>
      </p:sp>
    </p:spTree>
    <p:extLst>
      <p:ext uri="{BB962C8B-B14F-4D97-AF65-F5344CB8AC3E}">
        <p14:creationId xmlns:p14="http://schemas.microsoft.com/office/powerpoint/2010/main" val="37067024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endParaRPr lang="en-US" dirty="0">
              <a:cs typeface="Calibri"/>
            </a:endParaRPr>
          </a:p>
          <a:p>
            <a:r>
              <a:rPr lang="en-US" dirty="0"/>
              <a:t> </a:t>
            </a:r>
            <a:endParaRPr lang="en-GB" dirty="0"/>
          </a:p>
        </p:txBody>
      </p:sp>
      <p:sp>
        <p:nvSpPr>
          <p:cNvPr id="4" name="Slide Number Placeholder 3"/>
          <p:cNvSpPr>
            <a:spLocks noGrp="1"/>
          </p:cNvSpPr>
          <p:nvPr>
            <p:ph type="sldNum" sz="quarter" idx="5"/>
          </p:nvPr>
        </p:nvSpPr>
        <p:spPr/>
        <p:txBody>
          <a:bodyPr/>
          <a:lstStyle/>
          <a:p>
            <a:fld id="{781C9449-4C77-4638-A028-7D17381E2666}" type="slidenum">
              <a:rPr lang="en-GB"/>
              <a:t>38</a:t>
            </a:fld>
            <a:endParaRPr lang="en-GB"/>
          </a:p>
        </p:txBody>
      </p:sp>
    </p:spTree>
    <p:extLst>
      <p:ext uri="{BB962C8B-B14F-4D97-AF65-F5344CB8AC3E}">
        <p14:creationId xmlns:p14="http://schemas.microsoft.com/office/powerpoint/2010/main" val="19292134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D40C6A29-4676-420C-BBE3-ACC2B80F64D4}" type="slidenum">
              <a:rPr lang="en-US" smtClean="0"/>
              <a:t>39</a:t>
            </a:fld>
            <a:endParaRPr lang="en-US"/>
          </a:p>
        </p:txBody>
      </p:sp>
    </p:spTree>
    <p:extLst>
      <p:ext uri="{BB962C8B-B14F-4D97-AF65-F5344CB8AC3E}">
        <p14:creationId xmlns:p14="http://schemas.microsoft.com/office/powerpoint/2010/main" val="3497768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KS</a:t>
            </a:r>
          </a:p>
        </p:txBody>
      </p:sp>
      <p:sp>
        <p:nvSpPr>
          <p:cNvPr id="4" name="Slide Number Placeholder 3"/>
          <p:cNvSpPr>
            <a:spLocks noGrp="1"/>
          </p:cNvSpPr>
          <p:nvPr>
            <p:ph type="sldNum" sz="quarter" idx="5"/>
          </p:nvPr>
        </p:nvSpPr>
        <p:spPr/>
        <p:txBody>
          <a:bodyPr/>
          <a:lstStyle/>
          <a:p>
            <a:fld id="{781C9449-4C77-4638-A028-7D17381E2666}" type="slidenum">
              <a:rPr lang="en-GB"/>
              <a:t>3</a:t>
            </a:fld>
            <a:endParaRPr lang="en-GB"/>
          </a:p>
        </p:txBody>
      </p:sp>
    </p:spTree>
    <p:extLst>
      <p:ext uri="{BB962C8B-B14F-4D97-AF65-F5344CB8AC3E}">
        <p14:creationId xmlns:p14="http://schemas.microsoft.com/office/powerpoint/2010/main" val="2505771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BH</a:t>
            </a:r>
          </a:p>
          <a:p>
            <a:r>
              <a:rPr lang="en-US" dirty="0"/>
              <a:t>2013 – ed act outlined use of reasonable force in schools e.g. preventing harming self or others. But also includes "professional judgement" and preventing "disruptive </a:t>
            </a:r>
            <a:r>
              <a:rPr lang="en-US" dirty="0" err="1"/>
              <a:t>behaviour</a:t>
            </a:r>
            <a:r>
              <a:rPr lang="en-US" dirty="0"/>
              <a:t>." </a:t>
            </a:r>
            <a:endParaRPr lang="en-US" dirty="0">
              <a:cs typeface="Calibri"/>
            </a:endParaRPr>
          </a:p>
          <a:p>
            <a:r>
              <a:rPr lang="en-US" dirty="0"/>
              <a:t>Challenging </a:t>
            </a:r>
            <a:r>
              <a:rPr lang="en-US" dirty="0" err="1"/>
              <a:t>beh</a:t>
            </a:r>
            <a:r>
              <a:rPr lang="en-US" dirty="0"/>
              <a:t> foundation – surveyed families of pupils who had been restrained – they found that reasons behind restraint use were sometimes vague, not always recorded. Also physical and emotional harm to pupils. 71% respondents experienced isolation and common themes included lack of reported action after isolation to reduce future incidents.</a:t>
            </a:r>
            <a:endParaRPr lang="en-US" dirty="0">
              <a:cs typeface="Calibri"/>
            </a:endParaRPr>
          </a:p>
          <a:p>
            <a:r>
              <a:rPr lang="en-US" dirty="0"/>
              <a:t>Lack of laws around recording and reporting physical restraint – it is encouraged as "best practice", but not legally </a:t>
            </a:r>
            <a:r>
              <a:rPr lang="en-US" dirty="0" err="1"/>
              <a:t>enforcable</a:t>
            </a:r>
            <a:r>
              <a:rPr lang="en-US" dirty="0"/>
              <a:t>. Instances in media where parent/</a:t>
            </a:r>
            <a:r>
              <a:rPr lang="en-US" dirty="0" err="1"/>
              <a:t>carers</a:t>
            </a:r>
            <a:r>
              <a:rPr lang="en-US" dirty="0"/>
              <a:t> haven't </a:t>
            </a:r>
            <a:r>
              <a:rPr lang="en-US" dirty="0" err="1"/>
              <a:t>realised</a:t>
            </a:r>
            <a:r>
              <a:rPr lang="en-US" dirty="0"/>
              <a:t> restraint had been used until later on in the year.  </a:t>
            </a:r>
            <a:endParaRPr lang="en-US" dirty="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81C9449-4C77-4638-A028-7D17381E2666}" type="slidenum">
              <a:rPr lang="en-GB"/>
              <a:t>4</a:t>
            </a:fld>
            <a:endParaRPr lang="en-GB"/>
          </a:p>
        </p:txBody>
      </p:sp>
    </p:spTree>
    <p:extLst>
      <p:ext uri="{BB962C8B-B14F-4D97-AF65-F5344CB8AC3E}">
        <p14:creationId xmlns:p14="http://schemas.microsoft.com/office/powerpoint/2010/main" val="1606857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KM</a:t>
            </a:r>
          </a:p>
        </p:txBody>
      </p:sp>
      <p:sp>
        <p:nvSpPr>
          <p:cNvPr id="4" name="Slide Number Placeholder 3"/>
          <p:cNvSpPr>
            <a:spLocks noGrp="1"/>
          </p:cNvSpPr>
          <p:nvPr>
            <p:ph type="sldNum" sz="quarter" idx="5"/>
          </p:nvPr>
        </p:nvSpPr>
        <p:spPr/>
        <p:txBody>
          <a:bodyPr/>
          <a:lstStyle/>
          <a:p>
            <a:fld id="{781C9449-4C77-4638-A028-7D17381E2666}" type="slidenum">
              <a:rPr lang="en-GB"/>
              <a:t>5</a:t>
            </a:fld>
            <a:endParaRPr lang="en-GB"/>
          </a:p>
        </p:txBody>
      </p:sp>
    </p:spTree>
    <p:extLst>
      <p:ext uri="{BB962C8B-B14F-4D97-AF65-F5344CB8AC3E}">
        <p14:creationId xmlns:p14="http://schemas.microsoft.com/office/powerpoint/2010/main" val="3821141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KM</a:t>
            </a:r>
          </a:p>
        </p:txBody>
      </p:sp>
      <p:sp>
        <p:nvSpPr>
          <p:cNvPr id="4" name="Slide Number Placeholder 3"/>
          <p:cNvSpPr>
            <a:spLocks noGrp="1"/>
          </p:cNvSpPr>
          <p:nvPr>
            <p:ph type="sldNum" sz="quarter" idx="5"/>
          </p:nvPr>
        </p:nvSpPr>
        <p:spPr/>
        <p:txBody>
          <a:bodyPr/>
          <a:lstStyle/>
          <a:p>
            <a:fld id="{781C9449-4C77-4638-A028-7D17381E2666}" type="slidenum">
              <a:rPr lang="en-GB"/>
              <a:t>6</a:t>
            </a:fld>
            <a:endParaRPr lang="en-GB"/>
          </a:p>
        </p:txBody>
      </p:sp>
    </p:spTree>
    <p:extLst>
      <p:ext uri="{BB962C8B-B14F-4D97-AF65-F5344CB8AC3E}">
        <p14:creationId xmlns:p14="http://schemas.microsoft.com/office/powerpoint/2010/main" val="1962986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Thesis structure –</a:t>
            </a:r>
            <a:r>
              <a:rPr lang="en-US" err="1">
                <a:cs typeface="Calibri"/>
              </a:rPr>
              <a:t>slr</a:t>
            </a:r>
            <a:r>
              <a:rPr lang="en-US">
                <a:cs typeface="Calibri"/>
              </a:rPr>
              <a:t>, then empirical – talk about </a:t>
            </a:r>
            <a:r>
              <a:rPr lang="en-US" err="1">
                <a:cs typeface="Calibri"/>
              </a:rPr>
              <a:t>slr</a:t>
            </a:r>
            <a:r>
              <a:rPr lang="en-US">
                <a:cs typeface="Calibri"/>
              </a:rPr>
              <a:t> first</a:t>
            </a:r>
          </a:p>
        </p:txBody>
      </p:sp>
      <p:sp>
        <p:nvSpPr>
          <p:cNvPr id="4" name="Slide Number Placeholder 3"/>
          <p:cNvSpPr>
            <a:spLocks noGrp="1"/>
          </p:cNvSpPr>
          <p:nvPr>
            <p:ph type="sldNum" sz="quarter" idx="5"/>
          </p:nvPr>
        </p:nvSpPr>
        <p:spPr/>
        <p:txBody>
          <a:bodyPr/>
          <a:lstStyle/>
          <a:p>
            <a:fld id="{781C9449-4C77-4638-A028-7D17381E2666}" type="slidenum">
              <a:rPr lang="en-GB"/>
              <a:t>7</a:t>
            </a:fld>
            <a:endParaRPr lang="en-GB"/>
          </a:p>
        </p:txBody>
      </p:sp>
    </p:spTree>
    <p:extLst>
      <p:ext uri="{BB962C8B-B14F-4D97-AF65-F5344CB8AC3E}">
        <p14:creationId xmlns:p14="http://schemas.microsoft.com/office/powerpoint/2010/main" val="3921530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-Anecdotally – lots of research – referring to social care/residential settings where there is lots of research (Morgan – </a:t>
            </a:r>
            <a:r>
              <a:rPr lang="en-US" err="1">
                <a:cs typeface="Calibri"/>
              </a:rPr>
              <a:t>ofsted</a:t>
            </a:r>
            <a:r>
              <a:rPr lang="en-US">
                <a:cs typeface="Calibri"/>
              </a:rPr>
              <a:t> reports), interesting minimal research in mental health where restraint used with CYP (Nielson).  Diff </a:t>
            </a:r>
            <a:r>
              <a:rPr lang="en-US" err="1">
                <a:cs typeface="Calibri"/>
              </a:rPr>
              <a:t>expereinces</a:t>
            </a:r>
            <a:r>
              <a:rPr lang="en-US">
                <a:cs typeface="Calibri"/>
              </a:rPr>
              <a:t>? </a:t>
            </a:r>
            <a:endParaRPr lang="en-US"/>
          </a:p>
          <a:p>
            <a:r>
              <a:rPr lang="en-US">
                <a:cs typeface="Calibri"/>
              </a:rPr>
              <a:t>- usual methodology - </a:t>
            </a:r>
            <a:endParaRPr lang="en-US"/>
          </a:p>
          <a:p>
            <a:r>
              <a:rPr lang="en-US">
                <a:cs typeface="Calibri"/>
              </a:rPr>
              <a:t>- inclusion criteria: </a:t>
            </a:r>
            <a:r>
              <a:rPr lang="en-US" err="1">
                <a:cs typeface="Calibri"/>
              </a:rPr>
              <a:t>cyp</a:t>
            </a:r>
            <a:r>
              <a:rPr lang="en-US">
                <a:cs typeface="Calibri"/>
              </a:rPr>
              <a:t> up to 25yo, school setting, restraint/physical intervention, views </a:t>
            </a:r>
          </a:p>
          <a:p>
            <a:r>
              <a:rPr lang="en-US">
                <a:cs typeface="Calibri"/>
              </a:rPr>
              <a:t>- 4 UK, 3 US</a:t>
            </a:r>
          </a:p>
          <a:p>
            <a:r>
              <a:rPr lang="en-US">
                <a:cs typeface="Calibri"/>
              </a:rPr>
              <a:t>Limitations </a:t>
            </a:r>
          </a:p>
          <a:p>
            <a:r>
              <a:rPr lang="en-US">
                <a:cs typeface="Calibri"/>
              </a:rPr>
              <a:t>– US restraint allowed diff – able to generalize? </a:t>
            </a:r>
            <a:endParaRPr lang="en-US"/>
          </a:p>
          <a:p>
            <a:r>
              <a:rPr lang="en-US">
                <a:cs typeface="Calibri"/>
              </a:rPr>
              <a:t>Limited age ranges 10-15</a:t>
            </a:r>
          </a:p>
          <a:p>
            <a:r>
              <a:rPr lang="en-US">
                <a:cs typeface="Calibri"/>
              </a:rPr>
              <a:t>Boys!</a:t>
            </a:r>
          </a:p>
          <a:p>
            <a:r>
              <a:rPr lang="en-US">
                <a:cs typeface="Calibri"/>
              </a:rPr>
              <a:t>Some didn't state ethnicity – particularly UK ones – higher rates of exclusions for black </a:t>
            </a:r>
            <a:r>
              <a:rPr lang="en-US" err="1">
                <a:cs typeface="Calibri"/>
              </a:rPr>
              <a:t>caribbean</a:t>
            </a:r>
            <a:r>
              <a:rPr lang="en-US">
                <a:cs typeface="Calibri"/>
              </a:rPr>
              <a:t> students – ethnicity is important....</a:t>
            </a:r>
          </a:p>
          <a:p>
            <a:endParaRPr lang="en-US">
              <a:cs typeface="Calibri"/>
            </a:endParaRPr>
          </a:p>
        </p:txBody>
      </p:sp>
      <p:sp>
        <p:nvSpPr>
          <p:cNvPr id="4" name="Slide Number Placeholder 3"/>
          <p:cNvSpPr>
            <a:spLocks noGrp="1"/>
          </p:cNvSpPr>
          <p:nvPr>
            <p:ph type="sldNum" sz="quarter" idx="5"/>
          </p:nvPr>
        </p:nvSpPr>
        <p:spPr/>
        <p:txBody>
          <a:bodyPr/>
          <a:lstStyle/>
          <a:p>
            <a:fld id="{781C9449-4C77-4638-A028-7D17381E2666}" type="slidenum">
              <a:rPr lang="en-GB"/>
              <a:t>8</a:t>
            </a:fld>
            <a:endParaRPr lang="en-GB"/>
          </a:p>
        </p:txBody>
      </p:sp>
    </p:spTree>
    <p:extLst>
      <p:ext uri="{BB962C8B-B14F-4D97-AF65-F5344CB8AC3E}">
        <p14:creationId xmlns:p14="http://schemas.microsoft.com/office/powerpoint/2010/main" val="3705083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Narrative synthesis (bearing in mind limitations...!)</a:t>
            </a:r>
          </a:p>
        </p:txBody>
      </p:sp>
      <p:sp>
        <p:nvSpPr>
          <p:cNvPr id="4" name="Slide Number Placeholder 3"/>
          <p:cNvSpPr>
            <a:spLocks noGrp="1"/>
          </p:cNvSpPr>
          <p:nvPr>
            <p:ph type="sldNum" sz="quarter" idx="5"/>
          </p:nvPr>
        </p:nvSpPr>
        <p:spPr/>
        <p:txBody>
          <a:bodyPr/>
          <a:lstStyle/>
          <a:p>
            <a:fld id="{781C9449-4C77-4638-A028-7D17381E2666}" type="slidenum">
              <a:rPr lang="en-GB"/>
              <a:t>9</a:t>
            </a:fld>
            <a:endParaRPr lang="en-GB"/>
          </a:p>
        </p:txBody>
      </p:sp>
    </p:spTree>
    <p:extLst>
      <p:ext uri="{BB962C8B-B14F-4D97-AF65-F5344CB8AC3E}">
        <p14:creationId xmlns:p14="http://schemas.microsoft.com/office/powerpoint/2010/main" val="420066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Freeform 13">
            <a:extLst>
              <a:ext uri="{FF2B5EF4-FFF2-40B4-BE49-F238E27FC236}">
                <a16:creationId xmlns:a16="http://schemas.microsoft.com/office/drawing/2014/main" id="{FCE00AC6-1AA1-42D9-83DD-4C308C3F9322}"/>
              </a:ext>
            </a:extLst>
          </p:cNvPr>
          <p:cNvSpPr/>
          <p:nvPr userDrawn="1"/>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5319A315-F756-49EC-8181-0EC3F0A37B09}"/>
              </a:ext>
            </a:extLst>
          </p:cNvPr>
          <p:cNvCxnSpPr>
            <a:cxnSpLocks/>
          </p:cNvCxnSpPr>
          <p:nvPr userDrawn="1"/>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560F3E26-F530-48F5-983F-9DCFF41D4F39}"/>
              </a:ext>
            </a:extLst>
          </p:cNvPr>
          <p:cNvSpPr/>
          <p:nvPr userDrawn="1"/>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C97701E-DAF9-4174-AA91-DA203CD27D6A}"/>
              </a:ext>
            </a:extLst>
          </p:cNvPr>
          <p:cNvSpPr/>
          <p:nvPr userDrawn="1"/>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4F765374-1A4B-41DC-9E75-A95A6C655328}"/>
              </a:ext>
            </a:extLst>
          </p:cNvPr>
          <p:cNvSpPr/>
          <p:nvPr userDrawn="1"/>
        </p:nvSpPr>
        <p:spPr>
          <a:xfrm>
            <a:off x="1569044"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7618DB8E-B14E-42E2-B454-6F4F36A8A9D9}"/>
              </a:ext>
            </a:extLst>
          </p:cNvPr>
          <p:cNvSpPr/>
          <p:nvPr userDrawn="1"/>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Arc 21">
            <a:extLst>
              <a:ext uri="{FF2B5EF4-FFF2-40B4-BE49-F238E27FC236}">
                <a16:creationId xmlns:a16="http://schemas.microsoft.com/office/drawing/2014/main" id="{97666F55-03F1-4D18-9653-0F360E127A7E}"/>
              </a:ext>
            </a:extLst>
          </p:cNvPr>
          <p:cNvSpPr/>
          <p:nvPr userDrawn="1"/>
        </p:nvSpPr>
        <p:spPr>
          <a:xfrm rot="16200000">
            <a:off x="1539683"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5093208" y="2743200"/>
            <a:ext cx="6592824" cy="2386584"/>
          </a:xfrm>
        </p:spPr>
        <p:txBody>
          <a:bodyPr anchor="b"/>
          <a:lstStyle>
            <a:lvl1pPr algn="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5093208" y="5221224"/>
            <a:ext cx="6592824" cy="99669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10415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32918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32918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4453128" y="1681163"/>
            <a:ext cx="32918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4453128" y="2505075"/>
            <a:ext cx="32918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a:solidFill>
                <a:prstClr val="black">
                  <a:tint val="75000"/>
                </a:prstClr>
              </a:solidFill>
            </a:endParaRPr>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 Placeholder 4">
            <a:extLst>
              <a:ext uri="{FF2B5EF4-FFF2-40B4-BE49-F238E27FC236}">
                <a16:creationId xmlns:a16="http://schemas.microsoft.com/office/drawing/2014/main" id="{ACF5677B-E56F-4452-ADDC-DA0E20A955EC}"/>
              </a:ext>
            </a:extLst>
          </p:cNvPr>
          <p:cNvSpPr>
            <a:spLocks noGrp="1"/>
          </p:cNvSpPr>
          <p:nvPr>
            <p:ph type="body" sz="quarter" idx="13"/>
          </p:nvPr>
        </p:nvSpPr>
        <p:spPr>
          <a:xfrm>
            <a:off x="8065008" y="1681163"/>
            <a:ext cx="32918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a:extLst>
              <a:ext uri="{FF2B5EF4-FFF2-40B4-BE49-F238E27FC236}">
                <a16:creationId xmlns:a16="http://schemas.microsoft.com/office/drawing/2014/main" id="{865D9C09-AB3B-40EB-B1DA-9C6D72343451}"/>
              </a:ext>
            </a:extLst>
          </p:cNvPr>
          <p:cNvSpPr>
            <a:spLocks noGrp="1"/>
          </p:cNvSpPr>
          <p:nvPr>
            <p:ph sz="quarter" idx="14"/>
          </p:nvPr>
        </p:nvSpPr>
        <p:spPr>
          <a:xfrm>
            <a:off x="8065008" y="2505075"/>
            <a:ext cx="32918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7273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with 2 medium pictures">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FAA9DFF3-1B49-48A9-BF8A-57DD7D07CFAF}"/>
              </a:ext>
            </a:extLst>
          </p:cNvPr>
          <p:cNvSpPr>
            <a:spLocks noGrp="1"/>
          </p:cNvSpPr>
          <p:nvPr>
            <p:ph type="pic" sz="quarter" idx="14"/>
          </p:nvPr>
        </p:nvSpPr>
        <p:spPr>
          <a:xfrm>
            <a:off x="7901259" y="2727729"/>
            <a:ext cx="4290740" cy="4130271"/>
          </a:xfrm>
          <a:custGeom>
            <a:avLst/>
            <a:gdLst>
              <a:gd name="connsiteX0" fmla="*/ 2503809 w 4290740"/>
              <a:gd name="connsiteY0" fmla="*/ 0 h 4130271"/>
              <a:gd name="connsiteX1" fmla="*/ 4198398 w 4290740"/>
              <a:gd name="connsiteY1" fmla="*/ 660580 h 4130271"/>
              <a:gd name="connsiteX2" fmla="*/ 4290740 w 4290740"/>
              <a:gd name="connsiteY2" fmla="*/ 751285 h 4130271"/>
              <a:gd name="connsiteX3" fmla="*/ 4290740 w 4290740"/>
              <a:gd name="connsiteY3" fmla="*/ 4130271 h 4130271"/>
              <a:gd name="connsiteX4" fmla="*/ 604508 w 4290740"/>
              <a:gd name="connsiteY4" fmla="*/ 4130271 h 4130271"/>
              <a:gd name="connsiteX5" fmla="*/ 461940 w 4290740"/>
              <a:gd name="connsiteY5" fmla="*/ 3953232 h 4130271"/>
              <a:gd name="connsiteX6" fmla="*/ 0 w 4290740"/>
              <a:gd name="connsiteY6" fmla="*/ 2503809 h 4130271"/>
              <a:gd name="connsiteX7" fmla="*/ 2503809 w 4290740"/>
              <a:gd name="connsiteY7" fmla="*/ 0 h 413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0740" h="4130271">
                <a:moveTo>
                  <a:pt x="2503809" y="0"/>
                </a:moveTo>
                <a:cubicBezTo>
                  <a:pt x="3157405" y="0"/>
                  <a:pt x="3752509" y="250434"/>
                  <a:pt x="4198398" y="660580"/>
                </a:cubicBezTo>
                <a:lnTo>
                  <a:pt x="4290740" y="751285"/>
                </a:lnTo>
                <a:lnTo>
                  <a:pt x="4290740" y="4130271"/>
                </a:lnTo>
                <a:lnTo>
                  <a:pt x="604508" y="4130271"/>
                </a:lnTo>
                <a:lnTo>
                  <a:pt x="461940" y="3953232"/>
                </a:lnTo>
                <a:cubicBezTo>
                  <a:pt x="171051" y="3544183"/>
                  <a:pt x="0" y="3043971"/>
                  <a:pt x="0" y="2503809"/>
                </a:cubicBezTo>
                <a:cubicBezTo>
                  <a:pt x="0" y="1120992"/>
                  <a:pt x="1120992" y="0"/>
                  <a:pt x="2503809" y="0"/>
                </a:cubicBezTo>
                <a:close/>
              </a:path>
            </a:pathLst>
          </a:custGeom>
        </p:spPr>
        <p:txBody>
          <a:bodyPr wrap="square" anchor="ctr">
            <a:noAutofit/>
          </a:bodyPr>
          <a:lstStyle>
            <a:lvl1pPr algn="ctr">
              <a:buNone/>
              <a:defRPr sz="1800"/>
            </a:lvl1pPr>
          </a:lstStyle>
          <a:p>
            <a:r>
              <a:rPr lang="en-US"/>
              <a:t>Click icon to add picture</a:t>
            </a:r>
          </a:p>
        </p:txBody>
      </p:sp>
      <p:sp>
        <p:nvSpPr>
          <p:cNvPr id="21" name="Picture Placeholder 20">
            <a:extLst>
              <a:ext uri="{FF2B5EF4-FFF2-40B4-BE49-F238E27FC236}">
                <a16:creationId xmlns:a16="http://schemas.microsoft.com/office/drawing/2014/main" id="{5CFEFC13-B998-4A6F-A7ED-411E266D288C}"/>
              </a:ext>
            </a:extLst>
          </p:cNvPr>
          <p:cNvSpPr>
            <a:spLocks noGrp="1"/>
          </p:cNvSpPr>
          <p:nvPr>
            <p:ph type="pic" sz="quarter" idx="13"/>
          </p:nvPr>
        </p:nvSpPr>
        <p:spPr>
          <a:xfrm>
            <a:off x="6261609" y="0"/>
            <a:ext cx="3519311" cy="3007909"/>
          </a:xfrm>
          <a:custGeom>
            <a:avLst/>
            <a:gdLst>
              <a:gd name="connsiteX0" fmla="*/ 519779 w 3519311"/>
              <a:gd name="connsiteY0" fmla="*/ 0 h 3007909"/>
              <a:gd name="connsiteX1" fmla="*/ 2999531 w 3519311"/>
              <a:gd name="connsiteY1" fmla="*/ 0 h 3007909"/>
              <a:gd name="connsiteX2" fmla="*/ 3003920 w 3519311"/>
              <a:gd name="connsiteY2" fmla="*/ 3989 h 3007909"/>
              <a:gd name="connsiteX3" fmla="*/ 3519311 w 3519311"/>
              <a:gd name="connsiteY3" fmla="*/ 1248253 h 3007909"/>
              <a:gd name="connsiteX4" fmla="*/ 1759655 w 3519311"/>
              <a:gd name="connsiteY4" fmla="*/ 3007909 h 3007909"/>
              <a:gd name="connsiteX5" fmla="*/ 9084 w 3519311"/>
              <a:gd name="connsiteY5" fmla="*/ 1428168 h 3007909"/>
              <a:gd name="connsiteX6" fmla="*/ 0 w 3519311"/>
              <a:gd name="connsiteY6" fmla="*/ 1248273 h 3007909"/>
              <a:gd name="connsiteX7" fmla="*/ 0 w 3519311"/>
              <a:gd name="connsiteY7" fmla="*/ 1248233 h 3007909"/>
              <a:gd name="connsiteX8" fmla="*/ 9084 w 3519311"/>
              <a:gd name="connsiteY8" fmla="*/ 1068339 h 3007909"/>
              <a:gd name="connsiteX9" fmla="*/ 515391 w 3519311"/>
              <a:gd name="connsiteY9" fmla="*/ 3989 h 300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311" h="3007909">
                <a:moveTo>
                  <a:pt x="519779" y="0"/>
                </a:moveTo>
                <a:lnTo>
                  <a:pt x="2999531" y="0"/>
                </a:lnTo>
                <a:lnTo>
                  <a:pt x="3003920" y="3989"/>
                </a:lnTo>
                <a:cubicBezTo>
                  <a:pt x="3322355" y="322424"/>
                  <a:pt x="3519311" y="762338"/>
                  <a:pt x="3519311" y="1248253"/>
                </a:cubicBezTo>
                <a:cubicBezTo>
                  <a:pt x="3519311" y="2220084"/>
                  <a:pt x="2731486" y="3007909"/>
                  <a:pt x="1759655" y="3007909"/>
                </a:cubicBezTo>
                <a:cubicBezTo>
                  <a:pt x="848565" y="3007909"/>
                  <a:pt x="99196" y="2315485"/>
                  <a:pt x="9084" y="1428168"/>
                </a:cubicBezTo>
                <a:lnTo>
                  <a:pt x="0" y="1248273"/>
                </a:lnTo>
                <a:lnTo>
                  <a:pt x="0" y="1248233"/>
                </a:lnTo>
                <a:lnTo>
                  <a:pt x="9084" y="1068339"/>
                </a:lnTo>
                <a:cubicBezTo>
                  <a:pt x="51137" y="654258"/>
                  <a:pt x="236761" y="282620"/>
                  <a:pt x="515391" y="3989"/>
                </a:cubicBezTo>
                <a:close/>
              </a:path>
            </a:pathLst>
          </a:custGeom>
        </p:spPr>
        <p:txBody>
          <a:bodyPr wrap="square" anchor="ctr">
            <a:noAutofit/>
          </a:bodyPr>
          <a:lstStyle>
            <a:lvl1pPr algn="ctr">
              <a:buNone/>
              <a:defRPr sz="1800"/>
            </a:lvl1pPr>
          </a:lstStyle>
          <a:p>
            <a:r>
              <a:rPr lang="en-US"/>
              <a:t>Click icon to add picture</a:t>
            </a:r>
          </a:p>
        </p:txBody>
      </p:sp>
      <p:sp>
        <p:nvSpPr>
          <p:cNvPr id="10" name="Oval 9">
            <a:extLst>
              <a:ext uri="{FF2B5EF4-FFF2-40B4-BE49-F238E27FC236}">
                <a16:creationId xmlns:a16="http://schemas.microsoft.com/office/drawing/2014/main" id="{B7BFFB5A-A05C-4B0C-905C-5884361304B2}"/>
              </a:ext>
            </a:extLst>
          </p:cNvPr>
          <p:cNvSpPr/>
          <p:nvPr userDrawn="1"/>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9F33AC6C-4807-4785-AE9F-84BFEEDA9F7E}"/>
              </a:ext>
            </a:extLst>
          </p:cNvPr>
          <p:cNvSpPr/>
          <p:nvPr userDrawn="1"/>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841248" y="365760"/>
            <a:ext cx="5120640" cy="1325880"/>
          </a:xfr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a:solidFill>
                <a:prstClr val="black">
                  <a:tint val="75000"/>
                </a:prstClr>
              </a:solidFill>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841248" y="1828800"/>
            <a:ext cx="5093208" cy="4352544"/>
          </a:xfrm>
        </p:spPr>
        <p:txBody>
          <a:bodyPr/>
          <a:lstStyle>
            <a:lvl1pPr marL="0" indent="0">
              <a:buNone/>
              <a:defRPr sz="24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13178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2642EAF0-DE94-4F90-82E3-6F316AA8353A}"/>
              </a:ext>
            </a:extLst>
          </p:cNvPr>
          <p:cNvSpPr/>
          <p:nvPr userDrawn="1"/>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22D7888-22FA-4AA1-9BA4-CC61D6643D47}"/>
              </a:ext>
            </a:extLst>
          </p:cNvPr>
          <p:cNvSpPr/>
          <p:nvPr userDrawn="1"/>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BB6E464-8999-4773-A1F2-E6CAA990E572}"/>
              </a:ext>
            </a:extLst>
          </p:cNvPr>
          <p:cNvSpPr/>
          <p:nvPr userDrawn="1"/>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E9CE183-B21E-41EB-A082-DF9C3AD659D5}"/>
              </a:ext>
            </a:extLst>
          </p:cNvPr>
          <p:cNvSpPr/>
          <p:nvPr userDrawn="1"/>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1EA14BE8-FDD0-4434-9C3E-BFF78C22D9E3}"/>
              </a:ext>
            </a:extLst>
          </p:cNvPr>
          <p:cNvSpPr/>
          <p:nvPr userDrawn="1"/>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C76330B-4C5E-463F-921A-D91F1F1F6049}"/>
              </a:ext>
            </a:extLst>
          </p:cNvPr>
          <p:cNvSpPr/>
          <p:nvPr userDrawn="1"/>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E494E364-7EA8-4D92-915D-75D1A3A67C07}"/>
              </a:ext>
            </a:extLst>
          </p:cNvPr>
          <p:cNvSpPr/>
          <p:nvPr userDrawn="1"/>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1389888" y="1234440"/>
            <a:ext cx="3236976" cy="4069080"/>
          </a:xfrm>
        </p:spPr>
        <p:txBody>
          <a:bodyPr/>
          <a:lstStyle>
            <a:lvl1pPr algn="ctr">
              <a:defRPr>
                <a:solidFill>
                  <a:schemeClr val="bg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a:xfrm>
            <a:off x="10506456" y="6356350"/>
            <a:ext cx="850392" cy="365125"/>
          </a:xfrm>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a:solidFill>
                <a:prstClr val="black">
                  <a:tint val="75000"/>
                </a:prstClr>
              </a:solidFill>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6665976" y="2551176"/>
            <a:ext cx="4709160" cy="1755648"/>
          </a:xfrm>
        </p:spPr>
        <p:txBody>
          <a:bodyPr/>
          <a:lstStyle>
            <a:lvl1pPr marL="0" indent="0">
              <a:buNone/>
              <a:defRPr sz="2400"/>
            </a:lvl1pPr>
            <a:lvl2pPr marL="228600">
              <a:defRPr sz="1800"/>
            </a:lvl2pPr>
            <a:lvl3pPr marL="457200">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2677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a:solidFill>
                <a:prstClr val="black">
                  <a:tint val="75000"/>
                </a:prstClr>
              </a:solidFill>
            </a:endParaRPr>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648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a:solidFill>
                <a:prstClr val="black">
                  <a:tint val="75000"/>
                </a:prstClr>
              </a:solidFill>
            </a:endParaRPr>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C9A1C714-6A0E-456D-A2E2-6288C0EA07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5405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a:solidFill>
                <a:prstClr val="black">
                  <a:tint val="75000"/>
                </a:prstClr>
              </a:solidFill>
            </a:endParaRPr>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628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a:solidFill>
                <a:prstClr val="black">
                  <a:tint val="75000"/>
                </a:prstClr>
              </a:solidFill>
            </a:endParaRPr>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012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FA665D7-34D0-4262-B345-9B1A1BA8DA17}"/>
              </a:ext>
            </a:extLst>
          </p:cNvPr>
          <p:cNvSpPr/>
          <p:nvPr userDrawn="1"/>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39ECC553-79E5-4B14-89C9-4DAD2B1021B1}"/>
              </a:ext>
            </a:extLst>
          </p:cNvPr>
          <p:cNvSpPr/>
          <p:nvPr userDrawn="1"/>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55797934-7E2B-4F94-89C4-0279413FF821}"/>
              </a:ext>
            </a:extLst>
          </p:cNvPr>
          <p:cNvSpPr/>
          <p:nvPr userDrawn="1"/>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1170432" y="1399032"/>
            <a:ext cx="3236976" cy="4069080"/>
          </a:xfrm>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5788152" y="1527048"/>
            <a:ext cx="5111496" cy="3931920"/>
          </a:xfrm>
        </p:spPr>
        <p:txBody>
          <a:bodyPr anchor="ctr"/>
          <a:lstStyle>
            <a:lvl1pPr marL="0" indent="0">
              <a:buNone/>
              <a:defRPr/>
            </a:lvl1pPr>
            <a:lvl2pPr marL="228600">
              <a:defRPr/>
            </a:lvl2pPr>
            <a:lvl3pPr marL="457200">
              <a:defRPr/>
            </a:lvl3pPr>
            <a:lvl4pPr>
              <a:buNone/>
              <a:defRPr/>
            </a:lvl4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13944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small pictures">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5A614E3F-4FB2-4152-A59C-941C908D7B05}"/>
              </a:ext>
            </a:extLst>
          </p:cNvPr>
          <p:cNvSpPr>
            <a:spLocks noGrp="1"/>
          </p:cNvSpPr>
          <p:nvPr>
            <p:ph type="pic" sz="quarter" idx="13"/>
          </p:nvPr>
        </p:nvSpPr>
        <p:spPr>
          <a:xfrm>
            <a:off x="7200479" y="1150210"/>
            <a:ext cx="2207046" cy="2204178"/>
          </a:xfrm>
          <a:custGeom>
            <a:avLst/>
            <a:gdLst>
              <a:gd name="connsiteX0" fmla="*/ 1098749 w 2207046"/>
              <a:gd name="connsiteY0" fmla="*/ 0 h 2204178"/>
              <a:gd name="connsiteX1" fmla="*/ 2201707 w 2207046"/>
              <a:gd name="connsiteY1" fmla="*/ 995326 h 2204178"/>
              <a:gd name="connsiteX2" fmla="*/ 2207046 w 2207046"/>
              <a:gd name="connsiteY2" fmla="*/ 1101058 h 2204178"/>
              <a:gd name="connsiteX3" fmla="*/ 2207046 w 2207046"/>
              <a:gd name="connsiteY3" fmla="*/ 1116306 h 2204178"/>
              <a:gd name="connsiteX4" fmla="*/ 2201707 w 2207046"/>
              <a:gd name="connsiteY4" fmla="*/ 1222039 h 2204178"/>
              <a:gd name="connsiteX5" fmla="*/ 1322187 w 2207046"/>
              <a:gd name="connsiteY5" fmla="*/ 2194840 h 2204178"/>
              <a:gd name="connsiteX6" fmla="*/ 1260999 w 2207046"/>
              <a:gd name="connsiteY6" fmla="*/ 2204178 h 2204178"/>
              <a:gd name="connsiteX7" fmla="*/ 936500 w 2207046"/>
              <a:gd name="connsiteY7" fmla="*/ 2204178 h 2204178"/>
              <a:gd name="connsiteX8" fmla="*/ 875311 w 2207046"/>
              <a:gd name="connsiteY8" fmla="*/ 2194840 h 2204178"/>
              <a:gd name="connsiteX9" fmla="*/ 12592 w 2207046"/>
              <a:gd name="connsiteY9" fmla="*/ 1332120 h 2204178"/>
              <a:gd name="connsiteX10" fmla="*/ 0 w 2207046"/>
              <a:gd name="connsiteY10" fmla="*/ 1249617 h 2204178"/>
              <a:gd name="connsiteX11" fmla="*/ 0 w 2207046"/>
              <a:gd name="connsiteY11" fmla="*/ 967747 h 2204178"/>
              <a:gd name="connsiteX12" fmla="*/ 12592 w 2207046"/>
              <a:gd name="connsiteY12" fmla="*/ 885244 h 2204178"/>
              <a:gd name="connsiteX13" fmla="*/ 1098749 w 2207046"/>
              <a:gd name="connsiteY13" fmla="*/ 0 h 220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7046" h="2204178">
                <a:moveTo>
                  <a:pt x="1098749" y="0"/>
                </a:moveTo>
                <a:cubicBezTo>
                  <a:pt x="1672788" y="0"/>
                  <a:pt x="2144931" y="436266"/>
                  <a:pt x="2201707" y="995326"/>
                </a:cubicBezTo>
                <a:lnTo>
                  <a:pt x="2207046" y="1101058"/>
                </a:lnTo>
                <a:lnTo>
                  <a:pt x="2207046" y="1116306"/>
                </a:lnTo>
                <a:lnTo>
                  <a:pt x="2201707" y="1222039"/>
                </a:lnTo>
                <a:cubicBezTo>
                  <a:pt x="2152501" y="1706557"/>
                  <a:pt x="1791308" y="2098844"/>
                  <a:pt x="1322187" y="2194840"/>
                </a:cubicBezTo>
                <a:lnTo>
                  <a:pt x="1260999" y="2204178"/>
                </a:lnTo>
                <a:lnTo>
                  <a:pt x="936500" y="2204178"/>
                </a:lnTo>
                <a:lnTo>
                  <a:pt x="875311" y="2194840"/>
                </a:lnTo>
                <a:cubicBezTo>
                  <a:pt x="442276" y="2106228"/>
                  <a:pt x="101204" y="1765156"/>
                  <a:pt x="12592" y="1332120"/>
                </a:cubicBezTo>
                <a:lnTo>
                  <a:pt x="0" y="1249617"/>
                </a:lnTo>
                <a:lnTo>
                  <a:pt x="0" y="967747"/>
                </a:lnTo>
                <a:lnTo>
                  <a:pt x="12592" y="885244"/>
                </a:lnTo>
                <a:cubicBezTo>
                  <a:pt x="115972" y="380036"/>
                  <a:pt x="562980" y="0"/>
                  <a:pt x="1098749" y="0"/>
                </a:cubicBezTo>
                <a:close/>
              </a:path>
            </a:pathLst>
          </a:custGeom>
        </p:spPr>
        <p:txBody>
          <a:bodyPr wrap="square" anchor="ctr">
            <a:noAutofit/>
          </a:bodyPr>
          <a:lstStyle>
            <a:lvl1pPr algn="ctr">
              <a:buNone/>
              <a:defRPr sz="1800"/>
            </a:lvl1pPr>
          </a:lstStyle>
          <a:p>
            <a:r>
              <a:rPr lang="en-US"/>
              <a:t>Click icon to add picture</a:t>
            </a:r>
          </a:p>
        </p:txBody>
      </p:sp>
      <p:sp>
        <p:nvSpPr>
          <p:cNvPr id="21" name="Picture Placeholder 20">
            <a:extLst>
              <a:ext uri="{FF2B5EF4-FFF2-40B4-BE49-F238E27FC236}">
                <a16:creationId xmlns:a16="http://schemas.microsoft.com/office/drawing/2014/main" id="{8A1F486A-F545-4642-B1CB-5356704413D3}"/>
              </a:ext>
            </a:extLst>
          </p:cNvPr>
          <p:cNvSpPr>
            <a:spLocks noGrp="1"/>
          </p:cNvSpPr>
          <p:nvPr>
            <p:ph type="pic" sz="quarter" idx="14"/>
          </p:nvPr>
        </p:nvSpPr>
        <p:spPr>
          <a:xfrm>
            <a:off x="8444632" y="2579683"/>
            <a:ext cx="3096807" cy="3096807"/>
          </a:xfrm>
          <a:custGeom>
            <a:avLst/>
            <a:gdLst>
              <a:gd name="connsiteX0" fmla="*/ 1548404 w 3096807"/>
              <a:gd name="connsiteY0" fmla="*/ 0 h 3096807"/>
              <a:gd name="connsiteX1" fmla="*/ 3096807 w 3096807"/>
              <a:gd name="connsiteY1" fmla="*/ 1548404 h 3096807"/>
              <a:gd name="connsiteX2" fmla="*/ 1548404 w 3096807"/>
              <a:gd name="connsiteY2" fmla="*/ 3096807 h 3096807"/>
              <a:gd name="connsiteX3" fmla="*/ 0 w 3096807"/>
              <a:gd name="connsiteY3" fmla="*/ 1548404 h 3096807"/>
              <a:gd name="connsiteX4" fmla="*/ 1548404 w 3096807"/>
              <a:gd name="connsiteY4" fmla="*/ 0 h 3096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807" h="3096807">
                <a:moveTo>
                  <a:pt x="1548404" y="0"/>
                </a:moveTo>
                <a:cubicBezTo>
                  <a:pt x="2403564" y="0"/>
                  <a:pt x="3096807" y="693243"/>
                  <a:pt x="3096807" y="1548404"/>
                </a:cubicBezTo>
                <a:cubicBezTo>
                  <a:pt x="3096807" y="2403564"/>
                  <a:pt x="2403564" y="3096807"/>
                  <a:pt x="1548404" y="3096807"/>
                </a:cubicBezTo>
                <a:cubicBezTo>
                  <a:pt x="693243" y="3096807"/>
                  <a:pt x="0" y="2403564"/>
                  <a:pt x="0" y="1548404"/>
                </a:cubicBezTo>
                <a:cubicBezTo>
                  <a:pt x="0" y="693243"/>
                  <a:pt x="693243" y="0"/>
                  <a:pt x="1548404" y="0"/>
                </a:cubicBezTo>
                <a:close/>
              </a:path>
            </a:pathLst>
          </a:custGeom>
        </p:spPr>
        <p:txBody>
          <a:bodyPr wrap="square" anchor="ctr">
            <a:noAutofit/>
          </a:bodyPr>
          <a:lstStyle>
            <a:lvl1pPr algn="ctr">
              <a:buNone/>
              <a:defRPr sz="1800"/>
            </a:lvl1pPr>
          </a:lstStyle>
          <a:p>
            <a:r>
              <a:rPr lang="en-US"/>
              <a:t>Click icon to add picture</a:t>
            </a:r>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539496" y="365124"/>
            <a:ext cx="5806440" cy="13258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539496" y="1825625"/>
            <a:ext cx="5806440" cy="4352544"/>
          </a:xfrm>
        </p:spPr>
        <p:txBody>
          <a:bodyPr>
            <a:normAutofit/>
          </a:bodyPr>
          <a:lstStyle>
            <a:lvl1pPr marL="0" indent="0">
              <a:lnSpc>
                <a:spcPct val="110000"/>
              </a:lnSpc>
              <a:buNone/>
              <a:defRPr sz="2400"/>
            </a:lvl1pPr>
            <a:lvl2pPr marL="228600">
              <a:lnSpc>
                <a:spcPct val="110000"/>
              </a:lnSpc>
              <a:defRPr sz="2000"/>
            </a:lvl2pPr>
            <a:lvl3pPr marL="457200">
              <a:lnSpc>
                <a:spcPct val="110000"/>
              </a:lnSpc>
              <a:defRPr sz="1800"/>
            </a:lvl3pPr>
            <a:lvl4pPr marL="685800">
              <a:lnSpc>
                <a:spcPct val="110000"/>
              </a:lnSpc>
              <a:defRPr sz="1600"/>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a:solidFill>
                <a:prstClr val="black">
                  <a:tint val="75000"/>
                </a:prstClr>
              </a:solidFill>
            </a:endParaRPr>
          </a:p>
        </p:txBody>
      </p:sp>
      <p:sp>
        <p:nvSpPr>
          <p:cNvPr id="10" name="Oval 9">
            <a:extLst>
              <a:ext uri="{FF2B5EF4-FFF2-40B4-BE49-F238E27FC236}">
                <a16:creationId xmlns:a16="http://schemas.microsoft.com/office/drawing/2014/main" id="{E8E71C73-7BAD-4838-88C1-42E045A9D179}"/>
              </a:ext>
            </a:extLst>
          </p:cNvPr>
          <p:cNvSpPr/>
          <p:nvPr userDrawn="1"/>
        </p:nvSpPr>
        <p:spPr>
          <a:xfrm>
            <a:off x="10249620" y="1555068"/>
            <a:ext cx="819303" cy="7970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4560922-5803-412D-880B-065E75DCBC0A}"/>
              </a:ext>
            </a:extLst>
          </p:cNvPr>
          <p:cNvSpPr/>
          <p:nvPr userDrawn="1"/>
        </p:nvSpPr>
        <p:spPr>
          <a:xfrm>
            <a:off x="7590089" y="4034393"/>
            <a:ext cx="876704" cy="876704"/>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839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200EACD1-D216-4037-8AFF-80CF273586DF}"/>
              </a:ext>
            </a:extLst>
          </p:cNvPr>
          <p:cNvSpPr/>
          <p:nvPr userDrawn="1"/>
        </p:nvSpPr>
        <p:spPr>
          <a:xfrm>
            <a:off x="2815929" y="148929"/>
            <a:ext cx="6560142" cy="65601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F941DE04-3FEA-4A57-B200-F9F6A765C792}"/>
              </a:ext>
            </a:extLst>
          </p:cNvPr>
          <p:cNvSpPr/>
          <p:nvPr userDrawn="1"/>
        </p:nvSpPr>
        <p:spPr>
          <a:xfrm rot="9222429" flipV="1">
            <a:off x="2494119" y="-28502"/>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565C7B4-4152-4548-A771-EB148A028FDB}"/>
              </a:ext>
            </a:extLst>
          </p:cNvPr>
          <p:cNvSpPr/>
          <p:nvPr userDrawn="1"/>
        </p:nvSpPr>
        <p:spPr>
          <a:xfrm>
            <a:off x="8165417" y="5241988"/>
            <a:ext cx="759403" cy="7388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3319272" y="1380744"/>
            <a:ext cx="5559552" cy="2514600"/>
          </a:xfrm>
        </p:spPr>
        <p:txBody>
          <a:bodyPr anchor="b"/>
          <a:lstStyle>
            <a:lvl1pPr algn="ct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3319272" y="4078224"/>
            <a:ext cx="5559552" cy="1536192"/>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85573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539496" y="3651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1179576" y="1911096"/>
            <a:ext cx="98298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a:solidFill>
                <a:prstClr val="black">
                  <a:tint val="75000"/>
                </a:prstClr>
              </a:solidFill>
            </a:endParaRPr>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5081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a:solidFill>
                <a:prstClr val="black">
                  <a:tint val="75000"/>
                </a:prstClr>
              </a:solidFill>
            </a:endParaRPr>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838200" y="1911096"/>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C56D0FC0-2FB4-E36C-4A77-160B7D843D35}"/>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898923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with picture">
    <p:bg>
      <p:bgPr>
        <a:solidFill>
          <a:schemeClr val="tx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E3FD7E-C80A-4707-A8E9-4134DF91F3FF}"/>
              </a:ext>
            </a:extLst>
          </p:cNvPr>
          <p:cNvSpPr>
            <a:spLocks noGrp="1"/>
          </p:cNvSpPr>
          <p:nvPr>
            <p:ph type="pic" sz="quarter" idx="10"/>
          </p:nvPr>
        </p:nvSpPr>
        <p:spPr>
          <a:xfrm>
            <a:off x="0" y="1"/>
            <a:ext cx="12192000" cy="6858000"/>
          </a:xfrm>
        </p:spPr>
        <p:txBody>
          <a:bodyPr/>
          <a:lstStyle>
            <a:lvl1pPr>
              <a:buNone/>
              <a:defRPr>
                <a:solidFill>
                  <a:schemeClr val="bg1"/>
                </a:solidFill>
              </a:defRPr>
            </a:lvl1pPr>
          </a:lstStyle>
          <a:p>
            <a:r>
              <a:rPr lang="en-US"/>
              <a:t>Click icon to add picture</a:t>
            </a:r>
          </a:p>
        </p:txBody>
      </p:sp>
      <p:sp>
        <p:nvSpPr>
          <p:cNvPr id="10" name="Title 9">
            <a:extLst>
              <a:ext uri="{FF2B5EF4-FFF2-40B4-BE49-F238E27FC236}">
                <a16:creationId xmlns:a16="http://schemas.microsoft.com/office/drawing/2014/main" id="{10EC23F5-CD2E-4207-A4E6-73BDFF74D868}"/>
              </a:ext>
            </a:extLst>
          </p:cNvPr>
          <p:cNvSpPr>
            <a:spLocks noGrp="1"/>
          </p:cNvSpPr>
          <p:nvPr>
            <p:ph type="title"/>
          </p:nvPr>
        </p:nvSpPr>
        <p:spPr>
          <a:xfrm>
            <a:off x="3111500" y="370600"/>
            <a:ext cx="5923842" cy="5923842"/>
          </a:xfrm>
          <a:custGeom>
            <a:avLst/>
            <a:gdLst>
              <a:gd name="connsiteX0" fmla="*/ 2961921 w 5923842"/>
              <a:gd name="connsiteY0" fmla="*/ 0 h 5923842"/>
              <a:gd name="connsiteX1" fmla="*/ 5923842 w 5923842"/>
              <a:gd name="connsiteY1" fmla="*/ 2961921 h 5923842"/>
              <a:gd name="connsiteX2" fmla="*/ 2961921 w 5923842"/>
              <a:gd name="connsiteY2" fmla="*/ 5923842 h 5923842"/>
              <a:gd name="connsiteX3" fmla="*/ 0 w 5923842"/>
              <a:gd name="connsiteY3" fmla="*/ 2961921 h 5923842"/>
              <a:gd name="connsiteX4" fmla="*/ 2961921 w 5923842"/>
              <a:gd name="connsiteY4" fmla="*/ 0 h 592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42" h="5923842">
                <a:moveTo>
                  <a:pt x="2961921" y="0"/>
                </a:moveTo>
                <a:cubicBezTo>
                  <a:pt x="4597745" y="0"/>
                  <a:pt x="5923842" y="1326097"/>
                  <a:pt x="5923842" y="2961921"/>
                </a:cubicBezTo>
                <a:cubicBezTo>
                  <a:pt x="5923842" y="4597745"/>
                  <a:pt x="4597745" y="5923842"/>
                  <a:pt x="2961921" y="5923842"/>
                </a:cubicBezTo>
                <a:cubicBezTo>
                  <a:pt x="1326097" y="5923842"/>
                  <a:pt x="0" y="4597745"/>
                  <a:pt x="0" y="2961921"/>
                </a:cubicBezTo>
                <a:cubicBezTo>
                  <a:pt x="0" y="1326097"/>
                  <a:pt x="1326097" y="0"/>
                  <a:pt x="2961921" y="0"/>
                </a:cubicBezTo>
                <a:close/>
              </a:path>
            </a:pathLst>
          </a:custGeom>
          <a:solidFill>
            <a:schemeClr val="bg1">
              <a:alpha val="95000"/>
            </a:schemeClr>
          </a:solidFill>
        </p:spPr>
        <p:txBody>
          <a:bodyPr wrap="square" lIns="457200" rIns="457200" bIns="2331720" anchor="b" anchorCtr="0">
            <a:noAutofit/>
          </a:bodyPr>
          <a:lstStyle>
            <a:lvl1pPr algn="ctr">
              <a:defRPr sz="4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3575304" y="4379976"/>
            <a:ext cx="5038344" cy="713232"/>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3" name="Slide Number Placeholder 12">
            <a:extLst>
              <a:ext uri="{FF2B5EF4-FFF2-40B4-BE49-F238E27FC236}">
                <a16:creationId xmlns:a16="http://schemas.microsoft.com/office/drawing/2014/main" id="{28FD25AA-10CC-48D8-9577-257871107B9A}"/>
              </a:ext>
            </a:extLst>
          </p:cNvPr>
          <p:cNvSpPr>
            <a:spLocks noGrp="1"/>
          </p:cNvSpPr>
          <p:nvPr>
            <p:ph type="sldNum" sz="quarter" idx="13"/>
          </p:nvPr>
        </p:nvSpPr>
        <p:spPr/>
        <p:txBody>
          <a:bodyPr/>
          <a:lstStyle>
            <a:lvl1pPr>
              <a:defRPr>
                <a:solidFill>
                  <a:schemeClr val="bg1"/>
                </a:solidFill>
                <a:latin typeface="+mn-lt"/>
              </a:defRPr>
            </a:lvl1pPr>
          </a:lstStyle>
          <a:p>
            <a:pPr>
              <a:defRPr/>
            </a:pPr>
            <a:fld id="{D76B855D-E9CC-4FF8-AD85-6CDC7B89A0DE}" type="slidenum">
              <a:rPr lang="en-US" smtClean="0"/>
              <a:pPr>
                <a:defRPr/>
              </a:pPr>
              <a:t>‹#›</a:t>
            </a:fld>
            <a:endParaRPr lang="en-US"/>
          </a:p>
        </p:txBody>
      </p:sp>
    </p:spTree>
    <p:extLst>
      <p:ext uri="{BB962C8B-B14F-4D97-AF65-F5344CB8AC3E}">
        <p14:creationId xmlns:p14="http://schemas.microsoft.com/office/powerpoint/2010/main" val="220328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a:solidFill>
                <a:prstClr val="black">
                  <a:tint val="75000"/>
                </a:prstClr>
              </a:solidFill>
            </a:endParaRPr>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906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a:solidFill>
                <a:prstClr val="black">
                  <a:tint val="75000"/>
                </a:prstClr>
              </a:solidFill>
            </a:endParaRPr>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94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pPr>
              <a:defRPr/>
            </a:pPr>
            <a:fld id="{D76B855D-E9CC-4FF8-AD85-6CDC7B89A0D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67668650"/>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71" r:id="rId4"/>
    <p:sldLayoutId id="2147483770" r:id="rId5"/>
    <p:sldLayoutId id="2147483774" r:id="rId6"/>
    <p:sldLayoutId id="2147483783" r:id="rId7"/>
    <p:sldLayoutId id="2147483772" r:id="rId8"/>
    <p:sldLayoutId id="2147483773" r:id="rId9"/>
    <p:sldLayoutId id="2147483785" r:id="rId10"/>
    <p:sldLayoutId id="2147483786" r:id="rId11"/>
    <p:sldLayoutId id="2147483787" r:id="rId12"/>
    <p:sldLayoutId id="2147483775" r:id="rId13"/>
    <p:sldLayoutId id="2147483788" r:id="rId14"/>
    <p:sldLayoutId id="2147483776" r:id="rId15"/>
    <p:sldLayoutId id="2147483777" r:id="rId1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0.jpe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2" Type="http://schemas.openxmlformats.org/officeDocument/2006/relationships/hyperlink" Target="https://www.canva.com/design/DAFOrB4O8tQ/FmywdXoFXuacP8GFTGJwyA/watch?utm_content=DAFOrB4O8tQ&amp;utm_campaign=designshare&amp;utm_medium=link&amp;utm_source=publishsharelink" TargetMode="Externa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mailto:katherine.stothard@postgrad.manchester.ac.uk" TargetMode="External"/><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hyperlink" Target="mailto:%3cellen.quinn-2@postgrad.manchester.ac.uk" TargetMode="External"/><Relationship Id="rId5" Type="http://schemas.openxmlformats.org/officeDocument/2006/relationships/hyperlink" Target="mailto:Bethany.hodgkiss@postgrad.manchester.ac.uk" TargetMode="External"/><Relationship Id="rId4" Type="http://schemas.openxmlformats.org/officeDocument/2006/relationships/hyperlink" Target="mailto:kirsty.mullowney@postgrad.manchester.ac.uk" TargetMode="External"/></Relationships>
</file>

<file path=ppt/slides/_rels/slide4.xml.rels><?xml version="1.0" encoding="UTF-8" standalone="yes"?>
<Relationships xmlns="http://schemas.openxmlformats.org/package/2006/relationships"><Relationship Id="rId3" Type="http://schemas.microsoft.com/office/2018/10/relationships/comments" Target="../comments/modernComment_104_72DFD99F.xm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hyperlink" Target="https://www.gov.uk/government/publications/reducing-the-need-for-restraint-and-restrictive-intervention" TargetMode="External"/><Relationship Id="rId2" Type="http://schemas.openxmlformats.org/officeDocument/2006/relationships/hyperlink" Target="https://www.gov.uk/government/publications/use-of-reasonable-force-in-schools" TargetMode="External"/><Relationship Id="rId1" Type="http://schemas.openxmlformats.org/officeDocument/2006/relationships/slideLayout" Target="../slideLayouts/slideLayout6.xml"/><Relationship Id="rId5" Type="http://schemas.openxmlformats.org/officeDocument/2006/relationships/hyperlink" Target="https://www.equalityhumanrights.com/en/publication-download/restraint-schools-inquiry-using-meaningful-data-protect-childrens-rights" TargetMode="External"/><Relationship Id="rId4" Type="http://schemas.openxmlformats.org/officeDocument/2006/relationships/hyperlink" Target="https://www.equalityhumanrights.com/en/publication-download/human-rights-framework-restraint"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08836-40C5-46C2-81BA-21AA27176925}"/>
              </a:ext>
            </a:extLst>
          </p:cNvPr>
          <p:cNvSpPr>
            <a:spLocks noGrp="1"/>
          </p:cNvSpPr>
          <p:nvPr>
            <p:ph type="ctrTitle"/>
          </p:nvPr>
        </p:nvSpPr>
        <p:spPr>
          <a:xfrm>
            <a:off x="4485003" y="2187689"/>
            <a:ext cx="7525897" cy="3287129"/>
          </a:xfrm>
        </p:spPr>
        <p:txBody>
          <a:bodyPr>
            <a:normAutofit fontScale="90000"/>
          </a:bodyPr>
          <a:lstStyle/>
          <a:p>
            <a:r>
              <a:rPr lang="en-US">
                <a:solidFill>
                  <a:srgbClr val="FFFFFF"/>
                </a:solidFill>
              </a:rPr>
              <a:t>Restrictive Practice: The Experiences of Children and Young People and School Staff</a:t>
            </a:r>
            <a:endParaRPr lang="en-US"/>
          </a:p>
        </p:txBody>
      </p:sp>
      <p:sp>
        <p:nvSpPr>
          <p:cNvPr id="3" name="Subtitle 2">
            <a:extLst>
              <a:ext uri="{FF2B5EF4-FFF2-40B4-BE49-F238E27FC236}">
                <a16:creationId xmlns:a16="http://schemas.microsoft.com/office/drawing/2014/main" id="{72CC4EC4-809C-4FD2-AA20-009F08590DA6}"/>
              </a:ext>
            </a:extLst>
          </p:cNvPr>
          <p:cNvSpPr>
            <a:spLocks noGrp="1"/>
          </p:cNvSpPr>
          <p:nvPr>
            <p:ph type="subTitle" idx="1"/>
          </p:nvPr>
        </p:nvSpPr>
        <p:spPr>
          <a:xfrm>
            <a:off x="5124101" y="5313900"/>
            <a:ext cx="6592824" cy="996696"/>
          </a:xfrm>
        </p:spPr>
        <p:txBody>
          <a:bodyPr vert="horz" lIns="91440" tIns="45720" rIns="91440" bIns="45720" rtlCol="0" anchor="t">
            <a:normAutofit/>
          </a:bodyPr>
          <a:lstStyle/>
          <a:p>
            <a:r>
              <a:rPr lang="en-US">
                <a:solidFill>
                  <a:srgbClr val="FFFFFF"/>
                </a:solidFill>
              </a:rPr>
              <a:t>Katherine Stothard, Kirsty Mullowney, Bethany Hodgkiss and Ellen Quinn</a:t>
            </a:r>
          </a:p>
          <a:p>
            <a:endParaRPr lang="en-US"/>
          </a:p>
        </p:txBody>
      </p:sp>
      <p:pic>
        <p:nvPicPr>
          <p:cNvPr id="4" name="Picture 3" descr="Icon&#10;&#10;Description automatically generated">
            <a:extLst>
              <a:ext uri="{FF2B5EF4-FFF2-40B4-BE49-F238E27FC236}">
                <a16:creationId xmlns:a16="http://schemas.microsoft.com/office/drawing/2014/main" id="{7195D8EA-8368-6E04-B919-06F0659CD29F}"/>
              </a:ext>
            </a:extLst>
          </p:cNvPr>
          <p:cNvPicPr>
            <a:picLocks noChangeAspect="1"/>
          </p:cNvPicPr>
          <p:nvPr/>
        </p:nvPicPr>
        <p:blipFill rotWithShape="1">
          <a:blip r:embed="rId3">
            <a:extLst>
              <a:ext uri="{28A0092B-C50C-407E-A947-70E740481C1C}">
                <a14:useLocalDpi xmlns:a14="http://schemas.microsoft.com/office/drawing/2010/main" val="0"/>
              </a:ext>
            </a:extLst>
          </a:blip>
          <a:srcRect t="9941" b="25203"/>
          <a:stretch/>
        </p:blipFill>
        <p:spPr>
          <a:xfrm>
            <a:off x="1707349" y="5621086"/>
            <a:ext cx="2143125" cy="1236914"/>
          </a:xfrm>
          <a:prstGeom prst="rect">
            <a:avLst/>
          </a:prstGeom>
        </p:spPr>
      </p:pic>
      <p:pic>
        <p:nvPicPr>
          <p:cNvPr id="5" name="Picture 4">
            <a:extLst>
              <a:ext uri="{FF2B5EF4-FFF2-40B4-BE49-F238E27FC236}">
                <a16:creationId xmlns:a16="http://schemas.microsoft.com/office/drawing/2014/main" id="{261E30C8-C929-E6C6-30D0-FD1FFCA61C7C}"/>
              </a:ext>
            </a:extLst>
          </p:cNvPr>
          <p:cNvPicPr>
            <a:picLocks noChangeAspect="1"/>
          </p:cNvPicPr>
          <p:nvPr/>
        </p:nvPicPr>
        <p:blipFill>
          <a:blip r:embed="rId4" cstate="print"/>
          <a:stretch>
            <a:fillRect/>
          </a:stretch>
        </p:blipFill>
        <p:spPr>
          <a:xfrm>
            <a:off x="4347779" y="5858584"/>
            <a:ext cx="2652405" cy="999416"/>
          </a:xfrm>
          <a:prstGeom prst="rect">
            <a:avLst/>
          </a:prstGeom>
        </p:spPr>
      </p:pic>
    </p:spTree>
    <p:extLst>
      <p:ext uri="{BB962C8B-B14F-4D97-AF65-F5344CB8AC3E}">
        <p14:creationId xmlns:p14="http://schemas.microsoft.com/office/powerpoint/2010/main" val="4281589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31" name="Rectangle 30">
            <a:extLst>
              <a:ext uri="{FF2B5EF4-FFF2-40B4-BE49-F238E27FC236}">
                <a16:creationId xmlns:a16="http://schemas.microsoft.com/office/drawing/2014/main" id="{545D489D-16E1-484D-867B-144368D74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9A496F5-B01E-4BF8-9D1E-C4E53B6F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225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Arc 34">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2906963" y="1348064"/>
            <a:ext cx="2987899" cy="2987899"/>
          </a:xfrm>
          <a:prstGeom prst="arc">
            <a:avLst>
              <a:gd name="adj1" fmla="val 14612914"/>
              <a:gd name="adj2" fmla="val 0"/>
            </a:avLst>
          </a:prstGeom>
          <a:ln w="127000" cap="rnd">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5092E634-C0A7-C829-2E2A-5D00D5803E99}"/>
              </a:ext>
            </a:extLst>
          </p:cNvPr>
          <p:cNvSpPr>
            <a:spLocks noGrp="1"/>
          </p:cNvSpPr>
          <p:nvPr>
            <p:ph type="title"/>
          </p:nvPr>
        </p:nvSpPr>
        <p:spPr>
          <a:xfrm>
            <a:off x="838200" y="643467"/>
            <a:ext cx="2951205" cy="5571066"/>
          </a:xfrm>
        </p:spPr>
        <p:txBody>
          <a:bodyPr vert="horz" lIns="91440" tIns="45720" rIns="91440" bIns="45720" rtlCol="0" anchor="ctr">
            <a:normAutofit/>
          </a:bodyPr>
          <a:lstStyle/>
          <a:p>
            <a:r>
              <a:rPr lang="en-US" kern="1200">
                <a:solidFill>
                  <a:srgbClr val="FFFFFF"/>
                </a:solidFill>
                <a:latin typeface="+mj-lt"/>
                <a:ea typeface="+mj-ea"/>
                <a:cs typeface="+mj-cs"/>
              </a:rPr>
              <a:t>Questions left with....</a:t>
            </a:r>
          </a:p>
        </p:txBody>
      </p:sp>
      <p:sp>
        <p:nvSpPr>
          <p:cNvPr id="8" name="Slide Number Placeholder 7">
            <a:extLst>
              <a:ext uri="{FF2B5EF4-FFF2-40B4-BE49-F238E27FC236}">
                <a16:creationId xmlns:a16="http://schemas.microsoft.com/office/drawing/2014/main" id="{A55D1793-7939-CCC0-4E87-51944DD0B7FC}"/>
              </a:ext>
            </a:extLst>
          </p:cNvPr>
          <p:cNvSpPr>
            <a:spLocks noGrp="1"/>
          </p:cNvSpPr>
          <p:nvPr>
            <p:ph type="sldNum" sz="quarter" idx="12"/>
          </p:nvPr>
        </p:nvSpPr>
        <p:spPr>
          <a:xfrm>
            <a:off x="9664504" y="6356350"/>
            <a:ext cx="1689295" cy="365125"/>
          </a:xfrm>
        </p:spPr>
        <p:txBody>
          <a:bodyPr vert="horz" lIns="91440" tIns="45720" rIns="91440" bIns="45720" rtlCol="0" anchor="ctr">
            <a:normAutofit/>
          </a:bodyPr>
          <a:lstStyle/>
          <a:p>
            <a:pPr>
              <a:spcAft>
                <a:spcPts val="600"/>
              </a:spcAft>
              <a:defRPr/>
            </a:pPr>
            <a:fld id="{D76B855D-E9CC-4FF8-AD85-6CDC7B89A0DE}" type="slidenum">
              <a:rPr lang="en-US">
                <a:solidFill>
                  <a:prstClr val="black">
                    <a:tint val="75000"/>
                  </a:prstClr>
                </a:solidFill>
              </a:rPr>
              <a:pPr>
                <a:spcAft>
                  <a:spcPts val="600"/>
                </a:spcAft>
                <a:defRPr/>
              </a:pPr>
              <a:t>10</a:t>
            </a:fld>
            <a:endParaRPr lang="en-US">
              <a:solidFill>
                <a:prstClr val="black">
                  <a:tint val="75000"/>
                </a:prstClr>
              </a:solidFill>
            </a:endParaRPr>
          </a:p>
        </p:txBody>
      </p:sp>
      <p:graphicFrame>
        <p:nvGraphicFramePr>
          <p:cNvPr id="10" name="Content Placeholder 4">
            <a:extLst>
              <a:ext uri="{FF2B5EF4-FFF2-40B4-BE49-F238E27FC236}">
                <a16:creationId xmlns:a16="http://schemas.microsoft.com/office/drawing/2014/main" id="{F62FDCA4-98CA-C06D-B840-42E59DCAFFFA}"/>
              </a:ext>
            </a:extLst>
          </p:cNvPr>
          <p:cNvGraphicFramePr>
            <a:graphicFrameLocks noGrp="1"/>
          </p:cNvGraphicFramePr>
          <p:nvPr>
            <p:ph idx="1"/>
            <p:extLst>
              <p:ext uri="{D42A27DB-BD31-4B8C-83A1-F6EECF244321}">
                <p14:modId xmlns:p14="http://schemas.microsoft.com/office/powerpoint/2010/main" val="1744164352"/>
              </p:ext>
            </p:extLst>
          </p:nvPr>
        </p:nvGraphicFramePr>
        <p:xfrm>
          <a:off x="5237018" y="653693"/>
          <a:ext cx="6303729" cy="55608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78565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c 13">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301E07F-4F79-4B58-8698-EF24DC1EC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91583" y="775849"/>
            <a:ext cx="2987899" cy="2987899"/>
          </a:xfrm>
          <a:prstGeom prst="arc">
            <a:avLst>
              <a:gd name="adj1" fmla="val 14441841"/>
              <a:gd name="adj2" fmla="val 0"/>
            </a:avLst>
          </a:prstGeom>
          <a:ln w="127000" cap="rnd">
            <a:solidFill>
              <a:schemeClr val="accent2">
                <a:lumMod val="75000"/>
              </a:schemeClr>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21D8F4C-0DDE-891A-8198-E5B1B8018BD4}"/>
              </a:ext>
            </a:extLst>
          </p:cNvPr>
          <p:cNvSpPr>
            <a:spLocks noGrp="1"/>
          </p:cNvSpPr>
          <p:nvPr>
            <p:ph type="title"/>
          </p:nvPr>
        </p:nvSpPr>
        <p:spPr>
          <a:xfrm>
            <a:off x="838200" y="647593"/>
            <a:ext cx="4467792" cy="3060541"/>
          </a:xfrm>
        </p:spPr>
        <p:txBody>
          <a:bodyPr vert="horz" lIns="91440" tIns="45720" rIns="91440" bIns="45720" rtlCol="0" anchor="b">
            <a:normAutofit/>
          </a:bodyPr>
          <a:lstStyle/>
          <a:p>
            <a:pPr algn="ctr"/>
            <a:r>
              <a:rPr lang="en-US" sz="5100" kern="1200">
                <a:solidFill>
                  <a:srgbClr val="FFFFFF"/>
                </a:solidFill>
                <a:latin typeface="+mj-lt"/>
                <a:ea typeface="+mj-ea"/>
                <a:cs typeface="+mj-cs"/>
              </a:rPr>
              <a:t>Developing a Data Gathering Protocol</a:t>
            </a:r>
          </a:p>
        </p:txBody>
      </p:sp>
      <p:sp>
        <p:nvSpPr>
          <p:cNvPr id="6" name="Slide Number Placeholder 5">
            <a:extLst>
              <a:ext uri="{FF2B5EF4-FFF2-40B4-BE49-F238E27FC236}">
                <a16:creationId xmlns:a16="http://schemas.microsoft.com/office/drawing/2014/main" id="{B870F902-EF03-16ED-4E17-A9EEEE185D9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76B855D-E9CC-4FF8-AD85-6CDC7B89A0DE}" type="slidenum">
              <a:rPr lang="en-US">
                <a:solidFill>
                  <a:srgbClr val="FFFFFF"/>
                </a:solidFill>
              </a:rPr>
              <a:pPr>
                <a:spcAft>
                  <a:spcPts val="600"/>
                </a:spcAft>
                <a:defRPr/>
              </a:pPr>
              <a:t>11</a:t>
            </a:fld>
            <a:endParaRPr lang="en-US">
              <a:solidFill>
                <a:srgbClr val="FFFFFF"/>
              </a:solidFill>
            </a:endParaRPr>
          </a:p>
        </p:txBody>
      </p:sp>
      <p:sp>
        <p:nvSpPr>
          <p:cNvPr id="20" name="Oval 19">
            <a:extLst>
              <a:ext uri="{FF2B5EF4-FFF2-40B4-BE49-F238E27FC236}">
                <a16:creationId xmlns:a16="http://schemas.microsoft.com/office/drawing/2014/main" id="{9EE6F773-742A-491A-9A00-A2A150DF5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9419" y="366810"/>
            <a:ext cx="6124381" cy="61243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7" descr="A picture containing timeline&#10;&#10;Description automatically generated">
            <a:extLst>
              <a:ext uri="{FF2B5EF4-FFF2-40B4-BE49-F238E27FC236}">
                <a16:creationId xmlns:a16="http://schemas.microsoft.com/office/drawing/2014/main" id="{CFEF1853-DD5B-77CF-C1DF-D586BD5B83FD}"/>
              </a:ext>
            </a:extLst>
          </p:cNvPr>
          <p:cNvPicPr>
            <a:picLocks noGrp="1" noChangeAspect="1"/>
          </p:cNvPicPr>
          <p:nvPr>
            <p:ph idx="1"/>
          </p:nvPr>
        </p:nvPicPr>
        <p:blipFill>
          <a:blip r:embed="rId3"/>
          <a:stretch>
            <a:fillRect/>
          </a:stretch>
        </p:blipFill>
        <p:spPr>
          <a:xfrm>
            <a:off x="5389799" y="648843"/>
            <a:ext cx="5761676" cy="5474051"/>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p:spPr>
      </p:pic>
    </p:spTree>
    <p:extLst>
      <p:ext uri="{BB962C8B-B14F-4D97-AF65-F5344CB8AC3E}">
        <p14:creationId xmlns:p14="http://schemas.microsoft.com/office/powerpoint/2010/main" val="3494001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A8EAB-8F45-D176-5938-9656A0FD0337}"/>
              </a:ext>
            </a:extLst>
          </p:cNvPr>
          <p:cNvSpPr>
            <a:spLocks noGrp="1"/>
          </p:cNvSpPr>
          <p:nvPr>
            <p:ph type="title"/>
          </p:nvPr>
        </p:nvSpPr>
        <p:spPr/>
        <p:txBody>
          <a:bodyPr/>
          <a:lstStyle/>
          <a:p>
            <a:r>
              <a:rPr lang="en-GB"/>
              <a:t>Emotions before/during/after restraint</a:t>
            </a:r>
          </a:p>
        </p:txBody>
      </p:sp>
      <p:pic>
        <p:nvPicPr>
          <p:cNvPr id="7" name="Picture 7">
            <a:extLst>
              <a:ext uri="{FF2B5EF4-FFF2-40B4-BE49-F238E27FC236}">
                <a16:creationId xmlns:a16="http://schemas.microsoft.com/office/drawing/2014/main" id="{3514E7F6-F00D-942D-A90B-2FE40A637D4D}"/>
              </a:ext>
            </a:extLst>
          </p:cNvPr>
          <p:cNvPicPr>
            <a:picLocks noGrp="1" noChangeAspect="1"/>
          </p:cNvPicPr>
          <p:nvPr>
            <p:ph idx="1"/>
          </p:nvPr>
        </p:nvPicPr>
        <p:blipFill rotWithShape="1">
          <a:blip r:embed="rId3"/>
          <a:srcRect l="11698" t="-505" r="7925"/>
          <a:stretch/>
        </p:blipFill>
        <p:spPr>
          <a:xfrm rot="5400000">
            <a:off x="777785" y="2399597"/>
            <a:ext cx="3057276" cy="2867146"/>
          </a:xfrm>
        </p:spPr>
      </p:pic>
      <p:sp>
        <p:nvSpPr>
          <p:cNvPr id="6" name="Slide Number Placeholder 5">
            <a:extLst>
              <a:ext uri="{FF2B5EF4-FFF2-40B4-BE49-F238E27FC236}">
                <a16:creationId xmlns:a16="http://schemas.microsoft.com/office/drawing/2014/main" id="{2C3A8BDA-F67A-D093-21E3-71C6C50EDC41}"/>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12</a:t>
            </a:fld>
            <a:endParaRPr lang="en-US">
              <a:solidFill>
                <a:prstClr val="black">
                  <a:tint val="75000"/>
                </a:prstClr>
              </a:solidFill>
            </a:endParaRPr>
          </a:p>
        </p:txBody>
      </p:sp>
      <p:pic>
        <p:nvPicPr>
          <p:cNvPr id="8" name="Picture 8" descr="A picture containing text, white goods, several&#10;&#10;Description automatically generated">
            <a:extLst>
              <a:ext uri="{FF2B5EF4-FFF2-40B4-BE49-F238E27FC236}">
                <a16:creationId xmlns:a16="http://schemas.microsoft.com/office/drawing/2014/main" id="{1D21BC8E-7AF6-34D5-531D-32C28707BE52}"/>
              </a:ext>
            </a:extLst>
          </p:cNvPr>
          <p:cNvPicPr>
            <a:picLocks noChangeAspect="1"/>
          </p:cNvPicPr>
          <p:nvPr/>
        </p:nvPicPr>
        <p:blipFill rotWithShape="1">
          <a:blip r:embed="rId4"/>
          <a:srcRect l="7874" t="523" r="11024"/>
          <a:stretch/>
        </p:blipFill>
        <p:spPr>
          <a:xfrm rot="5400000">
            <a:off x="4561936" y="2495909"/>
            <a:ext cx="3095798" cy="2700086"/>
          </a:xfrm>
          <a:prstGeom prst="rect">
            <a:avLst/>
          </a:prstGeom>
        </p:spPr>
      </p:pic>
      <p:pic>
        <p:nvPicPr>
          <p:cNvPr id="9" name="Picture 9">
            <a:extLst>
              <a:ext uri="{FF2B5EF4-FFF2-40B4-BE49-F238E27FC236}">
                <a16:creationId xmlns:a16="http://schemas.microsoft.com/office/drawing/2014/main" id="{C4E53F58-51AB-741A-2F3B-1FE638D3C74D}"/>
              </a:ext>
            </a:extLst>
          </p:cNvPr>
          <p:cNvPicPr>
            <a:picLocks noChangeAspect="1"/>
          </p:cNvPicPr>
          <p:nvPr/>
        </p:nvPicPr>
        <p:blipFill rotWithShape="1">
          <a:blip r:embed="rId5"/>
          <a:srcRect l="9843" t="523" r="7480"/>
          <a:stretch/>
        </p:blipFill>
        <p:spPr>
          <a:xfrm rot="5400000">
            <a:off x="8177842" y="2474344"/>
            <a:ext cx="3024002" cy="2728840"/>
          </a:xfrm>
          <a:prstGeom prst="rect">
            <a:avLst/>
          </a:prstGeom>
        </p:spPr>
      </p:pic>
    </p:spTree>
    <p:extLst>
      <p:ext uri="{BB962C8B-B14F-4D97-AF65-F5344CB8AC3E}">
        <p14:creationId xmlns:p14="http://schemas.microsoft.com/office/powerpoint/2010/main" val="3277435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Arc 24">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27" name="Rectangle 26">
            <a:extLst>
              <a:ext uri="{FF2B5EF4-FFF2-40B4-BE49-F238E27FC236}">
                <a16:creationId xmlns:a16="http://schemas.microsoft.com/office/drawing/2014/main" id="{8930EBA3-4D2E-42E8-B828-834555328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Arc 28">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5836"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8BEBF0B-91E3-26A7-D0F3-FD8A59974374}"/>
              </a:ext>
            </a:extLst>
          </p:cNvPr>
          <p:cNvSpPr>
            <a:spLocks noGrp="1"/>
          </p:cNvSpPr>
          <p:nvPr>
            <p:ph type="title"/>
          </p:nvPr>
        </p:nvSpPr>
        <p:spPr>
          <a:xfrm>
            <a:off x="6417732" y="957715"/>
            <a:ext cx="5130798" cy="2750419"/>
          </a:xfrm>
        </p:spPr>
        <p:txBody>
          <a:bodyPr vert="horz" lIns="91440" tIns="45720" rIns="91440" bIns="45720" rtlCol="0" anchor="b">
            <a:normAutofit/>
          </a:bodyPr>
          <a:lstStyle/>
          <a:p>
            <a:pPr algn="ctr"/>
            <a:r>
              <a:rPr lang="en-US" sz="6000" kern="1200">
                <a:solidFill>
                  <a:schemeClr val="tx1"/>
                </a:solidFill>
                <a:latin typeface="+mj-lt"/>
                <a:ea typeface="+mj-ea"/>
                <a:cs typeface="+mj-cs"/>
              </a:rPr>
              <a:t>Experiences expressed through art</a:t>
            </a:r>
          </a:p>
        </p:txBody>
      </p:sp>
      <p:sp>
        <p:nvSpPr>
          <p:cNvPr id="31" name="Oval 30">
            <a:extLst>
              <a:ext uri="{FF2B5EF4-FFF2-40B4-BE49-F238E27FC236}">
                <a16:creationId xmlns:a16="http://schemas.microsoft.com/office/drawing/2014/main" id="{528AA953-F4F9-4DC5-97C7-491F4AF937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97079" y="5607717"/>
            <a:ext cx="513442" cy="49951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85A5C78-F819-1337-61B4-770A0B87F64E}"/>
              </a:ext>
            </a:extLst>
          </p:cNvPr>
          <p:cNvSpPr>
            <a:spLocks noGrp="1"/>
          </p:cNvSpPr>
          <p:nvPr>
            <p:ph type="sldNum" sz="quarter" idx="12"/>
          </p:nvPr>
        </p:nvSpPr>
        <p:spPr>
          <a:xfrm>
            <a:off x="10630722" y="6356350"/>
            <a:ext cx="917808" cy="365125"/>
          </a:xfrm>
        </p:spPr>
        <p:txBody>
          <a:bodyPr vert="horz" lIns="91440" tIns="45720" rIns="91440" bIns="45720" rtlCol="0" anchor="ctr">
            <a:normAutofit/>
          </a:bodyPr>
          <a:lstStyle/>
          <a:p>
            <a:pPr>
              <a:spcAft>
                <a:spcPts val="600"/>
              </a:spcAft>
              <a:defRPr/>
            </a:pPr>
            <a:fld id="{D76B855D-E9CC-4FF8-AD85-6CDC7B89A0DE}" type="slidenum">
              <a:rPr lang="en-US">
                <a:solidFill>
                  <a:prstClr val="black">
                    <a:tint val="75000"/>
                  </a:prstClr>
                </a:solidFill>
              </a:rPr>
              <a:pPr>
                <a:spcAft>
                  <a:spcPts val="600"/>
                </a:spcAft>
                <a:defRPr/>
              </a:pPr>
              <a:t>13</a:t>
            </a:fld>
            <a:endParaRPr lang="en-US">
              <a:solidFill>
                <a:prstClr val="black">
                  <a:tint val="75000"/>
                </a:prstClr>
              </a:solidFill>
            </a:endParaRPr>
          </a:p>
        </p:txBody>
      </p:sp>
      <p:pic>
        <p:nvPicPr>
          <p:cNvPr id="10" name="Picture 10" descr="A picture containing text, colorful&#10;&#10;Description automatically generated">
            <a:extLst>
              <a:ext uri="{FF2B5EF4-FFF2-40B4-BE49-F238E27FC236}">
                <a16:creationId xmlns:a16="http://schemas.microsoft.com/office/drawing/2014/main" id="{0C3AB33C-7DCC-7DF6-9E36-3535B39E95BD}"/>
              </a:ext>
            </a:extLst>
          </p:cNvPr>
          <p:cNvPicPr>
            <a:picLocks noGrp="1" noChangeAspect="1"/>
          </p:cNvPicPr>
          <p:nvPr>
            <p:ph idx="1"/>
          </p:nvPr>
        </p:nvPicPr>
        <p:blipFill rotWithShape="1">
          <a:blip r:embed="rId3"/>
          <a:srcRect l="6561" t="5438" r="3167" b="6389"/>
          <a:stretch/>
        </p:blipFill>
        <p:spPr>
          <a:xfrm>
            <a:off x="976522" y="1436643"/>
            <a:ext cx="5735240" cy="4188741"/>
          </a:xfrm>
        </p:spPr>
      </p:pic>
      <p:sp>
        <p:nvSpPr>
          <p:cNvPr id="11" name="TextBox 10">
            <a:extLst>
              <a:ext uri="{FF2B5EF4-FFF2-40B4-BE49-F238E27FC236}">
                <a16:creationId xmlns:a16="http://schemas.microsoft.com/office/drawing/2014/main" id="{BA745810-C75F-9BFA-1976-2A5EBD0A7E04}"/>
              </a:ext>
            </a:extLst>
          </p:cNvPr>
          <p:cNvSpPr txBox="1"/>
          <p:nvPr/>
        </p:nvSpPr>
        <p:spPr>
          <a:xfrm>
            <a:off x="7283570" y="4321834"/>
            <a:ext cx="3922143"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i="1">
                <a:latin typeface="TW Cen MT"/>
                <a:cs typeface="Times New Roman"/>
              </a:rPr>
              <a:t>'I’m going to make it look beautiful…so that art can talk for itself….instead of me talking for it.'</a:t>
            </a:r>
          </a:p>
        </p:txBody>
      </p:sp>
    </p:spTree>
    <p:extLst>
      <p:ext uri="{BB962C8B-B14F-4D97-AF65-F5344CB8AC3E}">
        <p14:creationId xmlns:p14="http://schemas.microsoft.com/office/powerpoint/2010/main" val="936065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330CC86-C94A-7FB9-6FDB-6DEB7167559C}"/>
              </a:ext>
            </a:extLst>
          </p:cNvPr>
          <p:cNvSpPr>
            <a:spLocks noGrp="1"/>
          </p:cNvSpPr>
          <p:nvPr>
            <p:ph type="title"/>
          </p:nvPr>
        </p:nvSpPr>
        <p:spPr>
          <a:xfrm>
            <a:off x="686834" y="591344"/>
            <a:ext cx="3200400" cy="5585619"/>
          </a:xfrm>
        </p:spPr>
        <p:txBody>
          <a:bodyPr>
            <a:normAutofit/>
          </a:bodyPr>
          <a:lstStyle/>
          <a:p>
            <a:r>
              <a:rPr lang="en-GB">
                <a:solidFill>
                  <a:srgbClr val="FFFFFF"/>
                </a:solidFill>
              </a:rPr>
              <a:t>What would you like adults to know about restraint</a:t>
            </a:r>
          </a:p>
        </p:txBody>
      </p:sp>
      <p:sp>
        <p:nvSpPr>
          <p:cNvPr id="3" name="Content Placeholder 2">
            <a:extLst>
              <a:ext uri="{FF2B5EF4-FFF2-40B4-BE49-F238E27FC236}">
                <a16:creationId xmlns:a16="http://schemas.microsoft.com/office/drawing/2014/main" id="{FCEE78D5-EFCF-8AA4-0C85-A56160A56122}"/>
              </a:ext>
            </a:extLst>
          </p:cNvPr>
          <p:cNvSpPr>
            <a:spLocks noGrp="1"/>
          </p:cNvSpPr>
          <p:nvPr>
            <p:ph idx="1"/>
          </p:nvPr>
        </p:nvSpPr>
        <p:spPr>
          <a:xfrm>
            <a:off x="4447308" y="591344"/>
            <a:ext cx="6906491" cy="5585619"/>
          </a:xfrm>
        </p:spPr>
        <p:txBody>
          <a:bodyPr vert="horz" lIns="91440" tIns="45720" rIns="91440" bIns="45720" rtlCol="0" anchor="ctr">
            <a:normAutofit/>
          </a:bodyPr>
          <a:lstStyle/>
          <a:p>
            <a:pPr marL="0" indent="0">
              <a:buNone/>
            </a:pPr>
            <a:r>
              <a:rPr lang="en-GB" i="1">
                <a:ea typeface="+mn-lt"/>
                <a:cs typeface="+mn-lt"/>
              </a:rPr>
              <a:t>That it hurts….It definitely hurts….it feels like you’re in asylum and how it feels too, it feels like you’re in asylum…some teachers, that’s why I don’t like them…because they only think about what they’re doing and trying to keep themselves safe…instead of keeping the child safe. </a:t>
            </a:r>
            <a:endParaRPr lang="en-GB" i="1"/>
          </a:p>
        </p:txBody>
      </p:sp>
      <p:sp>
        <p:nvSpPr>
          <p:cNvPr id="6" name="Slide Number Placeholder 5">
            <a:extLst>
              <a:ext uri="{FF2B5EF4-FFF2-40B4-BE49-F238E27FC236}">
                <a16:creationId xmlns:a16="http://schemas.microsoft.com/office/drawing/2014/main" id="{93BD0B97-5D19-61FD-165F-0498DB261AB9}"/>
              </a:ext>
            </a:extLst>
          </p:cNvPr>
          <p:cNvSpPr>
            <a:spLocks noGrp="1"/>
          </p:cNvSpPr>
          <p:nvPr>
            <p:ph type="sldNum" sz="quarter" idx="12"/>
          </p:nvPr>
        </p:nvSpPr>
        <p:spPr>
          <a:xfrm>
            <a:off x="9819860" y="6356350"/>
            <a:ext cx="1533939" cy="365125"/>
          </a:xfrm>
        </p:spPr>
        <p:txBody>
          <a:bodyPr>
            <a:normAutofit/>
          </a:bodyPr>
          <a:lstStyle/>
          <a:p>
            <a:pPr>
              <a:spcAft>
                <a:spcPts val="600"/>
              </a:spcAft>
              <a:defRPr/>
            </a:pPr>
            <a:fld id="{D76B855D-E9CC-4FF8-AD85-6CDC7B89A0DE}" type="slidenum">
              <a:rPr lang="en-US" smtClean="0">
                <a:solidFill>
                  <a:prstClr val="black">
                    <a:tint val="75000"/>
                  </a:prstClr>
                </a:solidFill>
              </a:rPr>
              <a:pPr>
                <a:spcAft>
                  <a:spcPts val="600"/>
                </a:spcAft>
                <a:defRPr/>
              </a:pPr>
              <a:t>14</a:t>
            </a:fld>
            <a:endParaRPr lang="en-US">
              <a:solidFill>
                <a:prstClr val="black">
                  <a:tint val="75000"/>
                </a:prstClr>
              </a:solidFill>
            </a:endParaRPr>
          </a:p>
        </p:txBody>
      </p:sp>
      <p:sp>
        <p:nvSpPr>
          <p:cNvPr id="15" name="Arc 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0217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16AA5-8E9F-C997-B0FF-15D389B1E0D1}"/>
              </a:ext>
            </a:extLst>
          </p:cNvPr>
          <p:cNvSpPr>
            <a:spLocks noGrp="1"/>
          </p:cNvSpPr>
          <p:nvPr>
            <p:ph type="title"/>
          </p:nvPr>
        </p:nvSpPr>
        <p:spPr/>
        <p:txBody>
          <a:bodyPr/>
          <a:lstStyle/>
          <a:p>
            <a:r>
              <a:rPr lang="en-GB" dirty="0"/>
              <a:t>Findings</a:t>
            </a:r>
          </a:p>
        </p:txBody>
      </p:sp>
      <p:graphicFrame>
        <p:nvGraphicFramePr>
          <p:cNvPr id="5" name="Diagram 5">
            <a:extLst>
              <a:ext uri="{FF2B5EF4-FFF2-40B4-BE49-F238E27FC236}">
                <a16:creationId xmlns:a16="http://schemas.microsoft.com/office/drawing/2014/main" id="{B90DDF13-C854-2BE8-8376-1927934AA0D2}"/>
              </a:ext>
            </a:extLst>
          </p:cNvPr>
          <p:cNvGraphicFramePr>
            <a:graphicFrameLocks noGrp="1"/>
          </p:cNvGraphicFramePr>
          <p:nvPr>
            <p:ph idx="1"/>
          </p:nvPr>
        </p:nvGraphicFramePr>
        <p:xfrm>
          <a:off x="1179513" y="1911350"/>
          <a:ext cx="9829800" cy="38592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9EF5F17F-57A1-EB45-A259-D1A4433CF299}"/>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15</a:t>
            </a:fld>
            <a:endParaRPr lang="en-US">
              <a:solidFill>
                <a:prstClr val="black">
                  <a:tint val="75000"/>
                </a:prstClr>
              </a:solidFill>
            </a:endParaRPr>
          </a:p>
        </p:txBody>
      </p:sp>
    </p:spTree>
    <p:extLst>
      <p:ext uri="{BB962C8B-B14F-4D97-AF65-F5344CB8AC3E}">
        <p14:creationId xmlns:p14="http://schemas.microsoft.com/office/powerpoint/2010/main" val="1450617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309E8-EAB7-5BF1-6472-8828C8CC70E3}"/>
              </a:ext>
            </a:extLst>
          </p:cNvPr>
          <p:cNvSpPr>
            <a:spLocks noGrp="1"/>
          </p:cNvSpPr>
          <p:nvPr>
            <p:ph type="title"/>
          </p:nvPr>
        </p:nvSpPr>
        <p:spPr/>
        <p:txBody>
          <a:bodyPr/>
          <a:lstStyle/>
          <a:p>
            <a:r>
              <a:rPr lang="en-GB"/>
              <a:t>Useful takeaways for EPs</a:t>
            </a:r>
          </a:p>
        </p:txBody>
      </p:sp>
      <p:sp>
        <p:nvSpPr>
          <p:cNvPr id="3" name="Content Placeholder 2">
            <a:extLst>
              <a:ext uri="{FF2B5EF4-FFF2-40B4-BE49-F238E27FC236}">
                <a16:creationId xmlns:a16="http://schemas.microsoft.com/office/drawing/2014/main" id="{3EF2BA87-973E-8B01-033A-CD15A6B2DA68}"/>
              </a:ext>
            </a:extLst>
          </p:cNvPr>
          <p:cNvSpPr>
            <a:spLocks noGrp="1"/>
          </p:cNvSpPr>
          <p:nvPr>
            <p:ph idx="1"/>
          </p:nvPr>
        </p:nvSpPr>
        <p:spPr/>
        <p:txBody>
          <a:bodyPr vert="horz" lIns="91440" tIns="45720" rIns="91440" bIns="45720" rtlCol="0" anchor="t">
            <a:normAutofit fontScale="92500" lnSpcReduction="10000"/>
          </a:bodyPr>
          <a:lstStyle/>
          <a:p>
            <a:r>
              <a:rPr lang="en-GB"/>
              <a:t>Talking about the use of restraint with schools is part of our role as EPs</a:t>
            </a:r>
          </a:p>
          <a:p>
            <a:r>
              <a:rPr lang="en-GB"/>
              <a:t>Use of research evidence to back up conversations</a:t>
            </a:r>
          </a:p>
          <a:p>
            <a:r>
              <a:rPr lang="en-GB"/>
              <a:t>De-escalation strategies</a:t>
            </a:r>
          </a:p>
          <a:p>
            <a:r>
              <a:rPr lang="en-GB"/>
              <a:t>School policies</a:t>
            </a:r>
          </a:p>
          <a:p>
            <a:r>
              <a:rPr lang="en-GB"/>
              <a:t>Whole class strategies, including training and support</a:t>
            </a:r>
          </a:p>
          <a:p>
            <a:r>
              <a:rPr lang="en-GB"/>
              <a:t>Additional emotional support for children who have been restrained</a:t>
            </a:r>
          </a:p>
          <a:p>
            <a:r>
              <a:rPr lang="en-GB"/>
              <a:t>Importance of relationships, communication and control. </a:t>
            </a:r>
          </a:p>
          <a:p>
            <a:endParaRPr lang="en-GB"/>
          </a:p>
        </p:txBody>
      </p:sp>
      <p:sp>
        <p:nvSpPr>
          <p:cNvPr id="6" name="Slide Number Placeholder 5">
            <a:extLst>
              <a:ext uri="{FF2B5EF4-FFF2-40B4-BE49-F238E27FC236}">
                <a16:creationId xmlns:a16="http://schemas.microsoft.com/office/drawing/2014/main" id="{E0B99958-CB90-608E-BE5C-C03713689816}"/>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16</a:t>
            </a:fld>
            <a:endParaRPr lang="en-US">
              <a:solidFill>
                <a:prstClr val="black">
                  <a:tint val="75000"/>
                </a:prstClr>
              </a:solidFill>
            </a:endParaRPr>
          </a:p>
        </p:txBody>
      </p:sp>
    </p:spTree>
    <p:extLst>
      <p:ext uri="{BB962C8B-B14F-4D97-AF65-F5344CB8AC3E}">
        <p14:creationId xmlns:p14="http://schemas.microsoft.com/office/powerpoint/2010/main" val="3983900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9EF49-AEFD-CF10-9503-B38EF778017B}"/>
              </a:ext>
            </a:extLst>
          </p:cNvPr>
          <p:cNvSpPr>
            <a:spLocks noGrp="1"/>
          </p:cNvSpPr>
          <p:nvPr>
            <p:ph type="title"/>
          </p:nvPr>
        </p:nvSpPr>
        <p:spPr>
          <a:xfrm>
            <a:off x="3319272" y="3537348"/>
            <a:ext cx="5530797" cy="1781356"/>
          </a:xfrm>
        </p:spPr>
        <p:txBody>
          <a:bodyPr>
            <a:noAutofit/>
          </a:bodyPr>
          <a:lstStyle/>
          <a:p>
            <a:r>
              <a:rPr lang="en-GB" sz="4800"/>
              <a:t>Children's views on their experiences of physical restraint in school, relationships with staff and alternative strategies</a:t>
            </a:r>
          </a:p>
        </p:txBody>
      </p:sp>
    </p:spTree>
    <p:extLst>
      <p:ext uri="{BB962C8B-B14F-4D97-AF65-F5344CB8AC3E}">
        <p14:creationId xmlns:p14="http://schemas.microsoft.com/office/powerpoint/2010/main" val="2651607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2E819-A115-B356-7ED2-5985C26ED1C1}"/>
              </a:ext>
            </a:extLst>
          </p:cNvPr>
          <p:cNvSpPr>
            <a:spLocks noGrp="1"/>
          </p:cNvSpPr>
          <p:nvPr>
            <p:ph type="title"/>
          </p:nvPr>
        </p:nvSpPr>
        <p:spPr/>
        <p:txBody>
          <a:bodyPr/>
          <a:lstStyle/>
          <a:p>
            <a:r>
              <a:rPr lang="en-GB"/>
              <a:t>Methods</a:t>
            </a:r>
          </a:p>
        </p:txBody>
      </p:sp>
      <p:sp>
        <p:nvSpPr>
          <p:cNvPr id="3" name="Content Placeholder 2">
            <a:extLst>
              <a:ext uri="{FF2B5EF4-FFF2-40B4-BE49-F238E27FC236}">
                <a16:creationId xmlns:a16="http://schemas.microsoft.com/office/drawing/2014/main" id="{4F8F5783-4187-79B0-3FAA-FE44DD6D216F}"/>
              </a:ext>
            </a:extLst>
          </p:cNvPr>
          <p:cNvSpPr>
            <a:spLocks noGrp="1"/>
          </p:cNvSpPr>
          <p:nvPr>
            <p:ph sz="half" idx="1"/>
          </p:nvPr>
        </p:nvSpPr>
        <p:spPr>
          <a:xfrm>
            <a:off x="838200" y="1523701"/>
            <a:ext cx="10285561" cy="4250697"/>
          </a:xfrm>
        </p:spPr>
        <p:txBody>
          <a:bodyPr vert="horz" lIns="91440" tIns="45720" rIns="91440" bIns="45720" rtlCol="0" anchor="t">
            <a:normAutofit fontScale="92500"/>
          </a:bodyPr>
          <a:lstStyle/>
          <a:p>
            <a:pPr marL="0" indent="0">
              <a:lnSpc>
                <a:spcPct val="110000"/>
              </a:lnSpc>
              <a:buNone/>
            </a:pPr>
            <a:r>
              <a:rPr lang="en-GB" b="1" dirty="0">
                <a:ea typeface="+mn-lt"/>
                <a:cs typeface="+mn-lt"/>
              </a:rPr>
              <a:t>Pilot study:</a:t>
            </a:r>
            <a:r>
              <a:rPr lang="en-GB" dirty="0">
                <a:ea typeface="+mn-lt"/>
                <a:cs typeface="+mn-lt"/>
              </a:rPr>
              <a:t> Virtual interviews with a KS2 pupil who had been physically restrained in school. Established methods of best-practice when gaining the pupil's views, including: rapport-building, flexibility, and choice of expression. </a:t>
            </a:r>
            <a:endParaRPr lang="en-GB" dirty="0"/>
          </a:p>
          <a:p>
            <a:pPr marL="0" indent="0">
              <a:lnSpc>
                <a:spcPct val="110000"/>
              </a:lnSpc>
              <a:buNone/>
            </a:pPr>
            <a:endParaRPr lang="en-GB" dirty="0"/>
          </a:p>
          <a:p>
            <a:pPr marL="0" indent="0">
              <a:lnSpc>
                <a:spcPct val="100000"/>
              </a:lnSpc>
              <a:buNone/>
            </a:pPr>
            <a:r>
              <a:rPr lang="en-GB" b="1" dirty="0"/>
              <a:t>Research project: </a:t>
            </a:r>
            <a:r>
              <a:rPr lang="en-GB" dirty="0">
                <a:ea typeface="+mn-lt"/>
                <a:cs typeface="+mn-lt"/>
              </a:rPr>
              <a:t>Recruited 4 pupils from a primary SEMH setting</a:t>
            </a:r>
            <a:endParaRPr lang="en-US" dirty="0">
              <a:ea typeface="+mn-lt"/>
              <a:cs typeface="+mn-lt"/>
            </a:endParaRPr>
          </a:p>
          <a:p>
            <a:pPr marL="0" indent="0">
              <a:lnSpc>
                <a:spcPct val="100000"/>
              </a:lnSpc>
              <a:buNone/>
            </a:pPr>
            <a:r>
              <a:rPr lang="en-GB" dirty="0">
                <a:ea typeface="+mn-lt"/>
                <a:cs typeface="+mn-lt"/>
              </a:rPr>
              <a:t>Two face-to-face sessions:</a:t>
            </a:r>
            <a:endParaRPr lang="en-US" dirty="0">
              <a:ea typeface="+mn-lt"/>
              <a:cs typeface="+mn-lt"/>
            </a:endParaRPr>
          </a:p>
          <a:p>
            <a:pPr marL="971550" lvl="1" indent="-285750">
              <a:lnSpc>
                <a:spcPct val="100000"/>
              </a:lnSpc>
            </a:pPr>
            <a:r>
              <a:rPr lang="en-GB" dirty="0">
                <a:ea typeface="+mn-lt"/>
                <a:cs typeface="+mn-lt"/>
              </a:rPr>
              <a:t>1 - Rapport-building session</a:t>
            </a:r>
            <a:endParaRPr lang="en-US" dirty="0">
              <a:ea typeface="+mn-lt"/>
              <a:cs typeface="+mn-lt"/>
            </a:endParaRPr>
          </a:p>
          <a:p>
            <a:pPr marL="971550" lvl="1" indent="-285750">
              <a:lnSpc>
                <a:spcPct val="100000"/>
              </a:lnSpc>
            </a:pPr>
            <a:r>
              <a:rPr lang="en-GB" dirty="0">
                <a:ea typeface="+mn-lt"/>
                <a:cs typeface="+mn-lt"/>
              </a:rPr>
              <a:t>2 – Gaining their views</a:t>
            </a:r>
            <a:endParaRPr lang="en-US" dirty="0">
              <a:ea typeface="+mn-lt"/>
              <a:cs typeface="+mn-lt"/>
            </a:endParaRPr>
          </a:p>
          <a:p>
            <a:pPr marL="0" indent="0">
              <a:lnSpc>
                <a:spcPct val="110000"/>
              </a:lnSpc>
              <a:buNone/>
            </a:pPr>
            <a:endParaRPr lang="en-GB" b="1"/>
          </a:p>
          <a:p>
            <a:pPr marL="0" indent="0">
              <a:buNone/>
            </a:pPr>
            <a:endParaRPr lang="en-GB"/>
          </a:p>
        </p:txBody>
      </p:sp>
      <p:sp>
        <p:nvSpPr>
          <p:cNvPr id="5" name="Date Placeholder 4">
            <a:extLst>
              <a:ext uri="{FF2B5EF4-FFF2-40B4-BE49-F238E27FC236}">
                <a16:creationId xmlns:a16="http://schemas.microsoft.com/office/drawing/2014/main" id="{E302F18E-C61D-0C93-5AD5-5D9B5BBA86A4}"/>
              </a:ext>
            </a:extLst>
          </p:cNvPr>
          <p:cNvSpPr>
            <a:spLocks noGrp="1"/>
          </p:cNvSpPr>
          <p:nvPr>
            <p:ph type="dt" sz="half" idx="10"/>
          </p:nvPr>
        </p:nvSpPr>
        <p:spPr/>
        <p:txBody>
          <a:bodyPr/>
          <a:lstStyle/>
          <a:p>
            <a:pPr>
              <a:defRPr/>
            </a:pPr>
            <a:endParaRPr lang="en-US">
              <a:solidFill>
                <a:prstClr val="black">
                  <a:tint val="75000"/>
                </a:prstClr>
              </a:solidFill>
            </a:endParaRPr>
          </a:p>
        </p:txBody>
      </p:sp>
    </p:spTree>
    <p:extLst>
      <p:ext uri="{BB962C8B-B14F-4D97-AF65-F5344CB8AC3E}">
        <p14:creationId xmlns:p14="http://schemas.microsoft.com/office/powerpoint/2010/main" val="1980912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F206B1-82E3-5818-ADA3-3F572E9A76E8}"/>
              </a:ext>
            </a:extLst>
          </p:cNvPr>
          <p:cNvSpPr/>
          <p:nvPr/>
        </p:nvSpPr>
        <p:spPr>
          <a:xfrm>
            <a:off x="845126" y="6283037"/>
            <a:ext cx="1025237" cy="387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Date Placeholder 4">
            <a:extLst>
              <a:ext uri="{FF2B5EF4-FFF2-40B4-BE49-F238E27FC236}">
                <a16:creationId xmlns:a16="http://schemas.microsoft.com/office/drawing/2014/main" id="{FE83EC62-AB69-A4E6-00CD-368B52C13140}"/>
              </a:ext>
            </a:extLst>
          </p:cNvPr>
          <p:cNvSpPr>
            <a:spLocks noGrp="1"/>
          </p:cNvSpPr>
          <p:nvPr>
            <p:ph type="dt" sz="half" idx="10"/>
          </p:nvPr>
        </p:nvSpPr>
        <p:spPr/>
        <p:txBody>
          <a:bodyPr/>
          <a:lstStyle/>
          <a:p>
            <a:pPr>
              <a:defRPr/>
            </a:pPr>
            <a:endParaRPr lang="en-US">
              <a:solidFill>
                <a:prstClr val="black">
                  <a:tint val="75000"/>
                </a:prstClr>
              </a:solidFill>
            </a:endParaRPr>
          </a:p>
        </p:txBody>
      </p:sp>
      <p:pic>
        <p:nvPicPr>
          <p:cNvPr id="8" name="Picture 8" descr="Graphical user interface, application&#10;&#10;Description automatically generated">
            <a:extLst>
              <a:ext uri="{FF2B5EF4-FFF2-40B4-BE49-F238E27FC236}">
                <a16:creationId xmlns:a16="http://schemas.microsoft.com/office/drawing/2014/main" id="{AD1748CB-7495-F1B3-05E4-FDDE6DF4F805}"/>
              </a:ext>
            </a:extLst>
          </p:cNvPr>
          <p:cNvPicPr>
            <a:picLocks noChangeAspect="1"/>
          </p:cNvPicPr>
          <p:nvPr/>
        </p:nvPicPr>
        <p:blipFill>
          <a:blip r:embed="rId3"/>
          <a:stretch>
            <a:fillRect/>
          </a:stretch>
        </p:blipFill>
        <p:spPr>
          <a:xfrm>
            <a:off x="262835" y="2541"/>
            <a:ext cx="13543721" cy="6422220"/>
          </a:xfrm>
          <a:prstGeom prst="rect">
            <a:avLst/>
          </a:prstGeom>
        </p:spPr>
      </p:pic>
    </p:spTree>
    <p:extLst>
      <p:ext uri="{BB962C8B-B14F-4D97-AF65-F5344CB8AC3E}">
        <p14:creationId xmlns:p14="http://schemas.microsoft.com/office/powerpoint/2010/main" val="969745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E5813-5F3B-4834-8E85-7F0B0108D350}"/>
              </a:ext>
            </a:extLst>
          </p:cNvPr>
          <p:cNvSpPr>
            <a:spLocks noGrp="1"/>
          </p:cNvSpPr>
          <p:nvPr>
            <p:ph type="title"/>
          </p:nvPr>
        </p:nvSpPr>
        <p:spPr>
          <a:xfrm>
            <a:off x="838200" y="365125"/>
            <a:ext cx="10515600" cy="1325563"/>
          </a:xfrm>
        </p:spPr>
        <p:txBody>
          <a:bodyPr/>
          <a:lstStyle/>
          <a:p>
            <a:r>
              <a:rPr lang="en-GB">
                <a:ea typeface="+mj-lt"/>
                <a:cs typeface="+mj-lt"/>
              </a:rPr>
              <a:t>Overview of research</a:t>
            </a:r>
            <a:endParaRPr lang="en-US"/>
          </a:p>
        </p:txBody>
      </p:sp>
      <p:sp>
        <p:nvSpPr>
          <p:cNvPr id="5" name="Slide Number Placeholder 4">
            <a:extLst>
              <a:ext uri="{FF2B5EF4-FFF2-40B4-BE49-F238E27FC236}">
                <a16:creationId xmlns:a16="http://schemas.microsoft.com/office/drawing/2014/main" id="{41E8B03D-64B1-1C5C-9826-DC17AF5E6301}"/>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2</a:t>
            </a:fld>
            <a:endParaRPr lang="en-US">
              <a:solidFill>
                <a:prstClr val="black">
                  <a:tint val="75000"/>
                </a:prstClr>
              </a:solidFill>
            </a:endParaRPr>
          </a:p>
        </p:txBody>
      </p:sp>
      <p:sp>
        <p:nvSpPr>
          <p:cNvPr id="6" name="Content Placeholder 5">
            <a:extLst>
              <a:ext uri="{FF2B5EF4-FFF2-40B4-BE49-F238E27FC236}">
                <a16:creationId xmlns:a16="http://schemas.microsoft.com/office/drawing/2014/main" id="{51EDE780-1282-6EEA-A3E5-4A90E2EC3AEC}"/>
              </a:ext>
            </a:extLst>
          </p:cNvPr>
          <p:cNvSpPr>
            <a:spLocks noGrp="1"/>
          </p:cNvSpPr>
          <p:nvPr>
            <p:ph idx="1"/>
          </p:nvPr>
        </p:nvSpPr>
        <p:spPr>
          <a:xfrm>
            <a:off x="838200" y="1695436"/>
            <a:ext cx="10515600" cy="4549854"/>
          </a:xfrm>
        </p:spPr>
        <p:txBody>
          <a:bodyPr vert="horz" lIns="91440" tIns="45720" rIns="91440" bIns="45720" rtlCol="0" anchor="t">
            <a:normAutofit fontScale="77500" lnSpcReduction="20000"/>
          </a:bodyPr>
          <a:lstStyle/>
          <a:p>
            <a:pPr marL="0" indent="0">
              <a:lnSpc>
                <a:spcPct val="120000"/>
              </a:lnSpc>
              <a:buNone/>
            </a:pPr>
            <a:r>
              <a:rPr lang="en-GB" b="1" i="1">
                <a:ea typeface="+mn-lt"/>
                <a:cs typeface="+mn-lt"/>
              </a:rPr>
              <a:t>Katherine Stothard and Kevin Woods </a:t>
            </a:r>
            <a:r>
              <a:rPr lang="en-GB">
                <a:ea typeface="+mn-lt"/>
                <a:cs typeface="+mn-lt"/>
              </a:rPr>
              <a:t>– Understanding the experiences and views of children and young people who have experienced physical intervention in school. </a:t>
            </a:r>
            <a:endParaRPr lang="en-GB"/>
          </a:p>
          <a:p>
            <a:pPr marL="0" indent="0">
              <a:lnSpc>
                <a:spcPct val="120000"/>
              </a:lnSpc>
              <a:buNone/>
            </a:pPr>
            <a:r>
              <a:rPr lang="en-GB" b="1" i="1">
                <a:ea typeface="+mn-lt"/>
                <a:cs typeface="+mn-lt"/>
              </a:rPr>
              <a:t>Bethany Hodgkiss and Emma Harding </a:t>
            </a:r>
            <a:r>
              <a:rPr lang="en-GB">
                <a:ea typeface="+mn-lt"/>
                <a:cs typeface="+mn-lt"/>
              </a:rPr>
              <a:t>– Further exploring the experiences of children and young people, including their ideas around alternative strategies to physical restraint. </a:t>
            </a:r>
            <a:endParaRPr lang="en-GB"/>
          </a:p>
          <a:p>
            <a:pPr marL="0" indent="0">
              <a:lnSpc>
                <a:spcPct val="120000"/>
              </a:lnSpc>
              <a:buNone/>
            </a:pPr>
            <a:r>
              <a:rPr lang="en-GB" b="1" i="1">
                <a:ea typeface="+mn-lt"/>
                <a:cs typeface="+mn-lt"/>
              </a:rPr>
              <a:t>Kirsty Mullowney and Catherine Kelly </a:t>
            </a:r>
            <a:r>
              <a:rPr lang="en-GB">
                <a:ea typeface="+mn-lt"/>
                <a:cs typeface="+mn-lt"/>
              </a:rPr>
              <a:t>– My research has focused on the advice available to schools about positive handling practice, and how they are implementing it in real world practice.</a:t>
            </a:r>
            <a:endParaRPr lang="en-GB"/>
          </a:p>
          <a:p>
            <a:pPr marL="0" indent="0">
              <a:lnSpc>
                <a:spcPct val="120000"/>
              </a:lnSpc>
              <a:buNone/>
            </a:pPr>
            <a:r>
              <a:rPr lang="en-GB" b="1" i="1">
                <a:ea typeface="+mn-lt"/>
                <a:cs typeface="+mn-lt"/>
              </a:rPr>
              <a:t>Ellen Quinn and Emma Harding </a:t>
            </a:r>
            <a:r>
              <a:rPr lang="en-GB" i="1">
                <a:ea typeface="+mn-lt"/>
                <a:cs typeface="+mn-lt"/>
              </a:rPr>
              <a:t>– </a:t>
            </a:r>
            <a:r>
              <a:rPr lang="en-GB">
                <a:ea typeface="+mn-lt"/>
                <a:cs typeface="+mn-lt"/>
              </a:rPr>
              <a:t>exploration of the views and experience of seclusion, from the perspective of secondary school staff and students in a pupil referral unit.</a:t>
            </a:r>
            <a:endParaRPr lang="en-GB"/>
          </a:p>
        </p:txBody>
      </p:sp>
    </p:spTree>
    <p:extLst>
      <p:ext uri="{BB962C8B-B14F-4D97-AF65-F5344CB8AC3E}">
        <p14:creationId xmlns:p14="http://schemas.microsoft.com/office/powerpoint/2010/main" val="1359736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0B0A1-0BC1-E3FC-28F3-C4F1BF69CA56}"/>
              </a:ext>
            </a:extLst>
          </p:cNvPr>
          <p:cNvSpPr>
            <a:spLocks noGrp="1"/>
          </p:cNvSpPr>
          <p:nvPr>
            <p:ph type="title"/>
          </p:nvPr>
        </p:nvSpPr>
        <p:spPr/>
        <p:txBody>
          <a:bodyPr/>
          <a:lstStyle/>
          <a:p>
            <a:r>
              <a:rPr lang="en-GB"/>
              <a:t>Findings</a:t>
            </a:r>
          </a:p>
        </p:txBody>
      </p:sp>
      <p:pic>
        <p:nvPicPr>
          <p:cNvPr id="7" name="Picture 7" descr="Diagram&#10;&#10;Description automatically generated">
            <a:extLst>
              <a:ext uri="{FF2B5EF4-FFF2-40B4-BE49-F238E27FC236}">
                <a16:creationId xmlns:a16="http://schemas.microsoft.com/office/drawing/2014/main" id="{3961453B-CE0F-3FCD-7A6A-ABA6AB73E1DB}"/>
              </a:ext>
            </a:extLst>
          </p:cNvPr>
          <p:cNvPicPr>
            <a:picLocks noGrp="1" noChangeAspect="1"/>
          </p:cNvPicPr>
          <p:nvPr>
            <p:ph idx="1"/>
          </p:nvPr>
        </p:nvPicPr>
        <p:blipFill>
          <a:blip r:embed="rId3"/>
          <a:stretch>
            <a:fillRect/>
          </a:stretch>
        </p:blipFill>
        <p:spPr>
          <a:xfrm>
            <a:off x="2496079" y="68442"/>
            <a:ext cx="8845486" cy="6644504"/>
          </a:xfrm>
        </p:spPr>
      </p:pic>
      <p:sp>
        <p:nvSpPr>
          <p:cNvPr id="4" name="Date Placeholder 3">
            <a:extLst>
              <a:ext uri="{FF2B5EF4-FFF2-40B4-BE49-F238E27FC236}">
                <a16:creationId xmlns:a16="http://schemas.microsoft.com/office/drawing/2014/main" id="{F32888D0-A20C-49BB-C7FC-7293DD60B6F6}"/>
              </a:ext>
            </a:extLst>
          </p:cNvPr>
          <p:cNvSpPr>
            <a:spLocks noGrp="1"/>
          </p:cNvSpPr>
          <p:nvPr>
            <p:ph type="dt" sz="half" idx="10"/>
          </p:nvPr>
        </p:nvSpPr>
        <p:spPr/>
        <p:txBody>
          <a:bodyPr/>
          <a:lstStyle/>
          <a:p>
            <a:pPr>
              <a:defRPr/>
            </a:pPr>
            <a:endParaRPr lang="en-US">
              <a:solidFill>
                <a:prstClr val="black">
                  <a:tint val="75000"/>
                </a:prstClr>
              </a:solidFill>
            </a:endParaRPr>
          </a:p>
        </p:txBody>
      </p:sp>
      <p:sp>
        <p:nvSpPr>
          <p:cNvPr id="5" name="Rectangle 4">
            <a:extLst>
              <a:ext uri="{FF2B5EF4-FFF2-40B4-BE49-F238E27FC236}">
                <a16:creationId xmlns:a16="http://schemas.microsoft.com/office/drawing/2014/main" id="{B9957F87-9C1F-911C-3B5A-706A454CC3E5}"/>
              </a:ext>
            </a:extLst>
          </p:cNvPr>
          <p:cNvSpPr/>
          <p:nvPr/>
        </p:nvSpPr>
        <p:spPr>
          <a:xfrm>
            <a:off x="845126" y="6283037"/>
            <a:ext cx="1025237" cy="387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52982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89942-1C65-A3CF-C50B-831DDBA8947D}"/>
              </a:ext>
            </a:extLst>
          </p:cNvPr>
          <p:cNvSpPr>
            <a:spLocks noGrp="1"/>
          </p:cNvSpPr>
          <p:nvPr>
            <p:ph type="title"/>
          </p:nvPr>
        </p:nvSpPr>
        <p:spPr/>
        <p:txBody>
          <a:bodyPr/>
          <a:lstStyle/>
          <a:p>
            <a:r>
              <a:rPr lang="en-GB" b="1"/>
              <a:t>Physical restraint</a:t>
            </a:r>
          </a:p>
        </p:txBody>
      </p:sp>
      <p:sp>
        <p:nvSpPr>
          <p:cNvPr id="3" name="Content Placeholder 2">
            <a:extLst>
              <a:ext uri="{FF2B5EF4-FFF2-40B4-BE49-F238E27FC236}">
                <a16:creationId xmlns:a16="http://schemas.microsoft.com/office/drawing/2014/main" id="{D19DB0E6-7E47-6E05-41FC-C6A05FBFB7EB}"/>
              </a:ext>
            </a:extLst>
          </p:cNvPr>
          <p:cNvSpPr>
            <a:spLocks noGrp="1"/>
          </p:cNvSpPr>
          <p:nvPr>
            <p:ph idx="1"/>
          </p:nvPr>
        </p:nvSpPr>
        <p:spPr>
          <a:xfrm>
            <a:off x="1165199" y="1623549"/>
            <a:ext cx="5010240" cy="4635334"/>
          </a:xfrm>
          <a:solidFill>
            <a:schemeClr val="bg1"/>
          </a:solidFill>
        </p:spPr>
        <p:txBody>
          <a:bodyPr vert="horz" lIns="91440" tIns="45720" rIns="91440" bIns="45720" rtlCol="0" anchor="t">
            <a:normAutofit fontScale="77500" lnSpcReduction="20000"/>
          </a:bodyPr>
          <a:lstStyle/>
          <a:p>
            <a:pPr marL="0" indent="0">
              <a:buNone/>
            </a:pPr>
            <a:r>
              <a:rPr lang="en-GB" b="1"/>
              <a:t>Usage</a:t>
            </a:r>
          </a:p>
          <a:p>
            <a:pPr>
              <a:lnSpc>
                <a:spcPct val="120000"/>
              </a:lnSpc>
              <a:buNone/>
            </a:pPr>
            <a:r>
              <a:rPr lang="en-GB">
                <a:ea typeface="+mn-lt"/>
                <a:cs typeface="+mn-lt"/>
              </a:rPr>
              <a:t>• Restraint should be used when needed to stay safe.</a:t>
            </a:r>
            <a:endParaRPr lang="en-GB"/>
          </a:p>
          <a:p>
            <a:pPr>
              <a:lnSpc>
                <a:spcPct val="120000"/>
              </a:lnSpc>
            </a:pPr>
            <a:r>
              <a:rPr lang="en-GB"/>
              <a:t>Should not be used for incidents such as disruptive behaviour</a:t>
            </a:r>
          </a:p>
          <a:p>
            <a:pPr marL="0" indent="0">
              <a:lnSpc>
                <a:spcPct val="120000"/>
              </a:lnSpc>
              <a:buNone/>
            </a:pPr>
            <a:endParaRPr lang="en-GB" b="1"/>
          </a:p>
          <a:p>
            <a:pPr marL="0" indent="0">
              <a:lnSpc>
                <a:spcPct val="120000"/>
              </a:lnSpc>
              <a:buNone/>
            </a:pPr>
            <a:r>
              <a:rPr lang="en-GB" b="1"/>
              <a:t>Experience</a:t>
            </a:r>
          </a:p>
          <a:p>
            <a:pPr>
              <a:lnSpc>
                <a:spcPct val="120000"/>
              </a:lnSpc>
              <a:buNone/>
            </a:pPr>
            <a:r>
              <a:rPr lang="en-GB">
                <a:ea typeface="+mn-lt"/>
                <a:cs typeface="+mn-lt"/>
              </a:rPr>
              <a:t>• All described negative feelings whilst being restrained. </a:t>
            </a:r>
            <a:endParaRPr lang="en-GB"/>
          </a:p>
          <a:p>
            <a:pPr>
              <a:lnSpc>
                <a:spcPct val="120000"/>
              </a:lnSpc>
              <a:buNone/>
            </a:pPr>
            <a:r>
              <a:rPr lang="en-GB">
                <a:ea typeface="+mn-lt"/>
                <a:cs typeface="+mn-lt"/>
              </a:rPr>
              <a:t>• Most pupils ranked physical restraint as ‘unhelpful.’</a:t>
            </a:r>
            <a:endParaRPr lang="en-GB"/>
          </a:p>
          <a:p>
            <a:pPr>
              <a:buNone/>
            </a:pPr>
            <a:endParaRPr lang="en-GB"/>
          </a:p>
          <a:p>
            <a:pPr marL="0" indent="0">
              <a:buNone/>
            </a:pPr>
            <a:endParaRPr lang="en-GB" b="1"/>
          </a:p>
        </p:txBody>
      </p:sp>
      <p:sp>
        <p:nvSpPr>
          <p:cNvPr id="4" name="Date Placeholder 3">
            <a:extLst>
              <a:ext uri="{FF2B5EF4-FFF2-40B4-BE49-F238E27FC236}">
                <a16:creationId xmlns:a16="http://schemas.microsoft.com/office/drawing/2014/main" id="{0B80D697-78C1-DFD9-351B-A70E01F4B8F9}"/>
              </a:ext>
            </a:extLst>
          </p:cNvPr>
          <p:cNvSpPr>
            <a:spLocks noGrp="1"/>
          </p:cNvSpPr>
          <p:nvPr>
            <p:ph type="dt" sz="half" idx="10"/>
          </p:nvPr>
        </p:nvSpPr>
        <p:spPr/>
        <p:txBody>
          <a:bodyPr/>
          <a:lstStyle/>
          <a:p>
            <a:pPr>
              <a:defRPr/>
            </a:pPr>
            <a:endParaRPr lang="en-US">
              <a:solidFill>
                <a:prstClr val="black">
                  <a:tint val="75000"/>
                </a:prstClr>
              </a:solidFill>
            </a:endParaRPr>
          </a:p>
        </p:txBody>
      </p:sp>
      <p:sp>
        <p:nvSpPr>
          <p:cNvPr id="7" name="Speech Bubble: Rectangle with Corners Rounded 6">
            <a:extLst>
              <a:ext uri="{FF2B5EF4-FFF2-40B4-BE49-F238E27FC236}">
                <a16:creationId xmlns:a16="http://schemas.microsoft.com/office/drawing/2014/main" id="{5C283777-2987-3C86-675A-8B1FC65298E9}"/>
              </a:ext>
            </a:extLst>
          </p:cNvPr>
          <p:cNvSpPr/>
          <p:nvPr/>
        </p:nvSpPr>
        <p:spPr>
          <a:xfrm>
            <a:off x="7402010" y="1277884"/>
            <a:ext cx="3077613" cy="1420200"/>
          </a:xfrm>
          <a:prstGeom prst="wedgeRoundRectCallout">
            <a:avLst/>
          </a:prstGeom>
          <a:solidFill>
            <a:schemeClr val="accent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GB">
                <a:ea typeface="+mn-lt"/>
                <a:cs typeface="+mn-lt"/>
              </a:rPr>
              <a:t>"like if I’m fighting, but not if it’s something silly like swearing,"</a:t>
            </a:r>
            <a:endParaRPr lang="en-US"/>
          </a:p>
        </p:txBody>
      </p:sp>
      <p:sp>
        <p:nvSpPr>
          <p:cNvPr id="8" name="Speech Bubble: Rectangle with Corners Rounded 7">
            <a:extLst>
              <a:ext uri="{FF2B5EF4-FFF2-40B4-BE49-F238E27FC236}">
                <a16:creationId xmlns:a16="http://schemas.microsoft.com/office/drawing/2014/main" id="{C359CE37-B6A2-93DB-82C9-445069C61B48}"/>
              </a:ext>
            </a:extLst>
          </p:cNvPr>
          <p:cNvSpPr/>
          <p:nvPr/>
        </p:nvSpPr>
        <p:spPr>
          <a:xfrm>
            <a:off x="6494522" y="3486274"/>
            <a:ext cx="2335152" cy="736354"/>
          </a:xfrm>
          <a:prstGeom prst="wedgeRoundRectCallout">
            <a:avLst/>
          </a:prstGeom>
          <a:solidFill>
            <a:schemeClr val="accent4">
              <a:lumMod val="75000"/>
            </a:schemeClr>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endParaRPr lang="en-GB">
              <a:ea typeface="+mn-lt"/>
              <a:cs typeface="+mn-lt"/>
            </a:endParaRPr>
          </a:p>
          <a:p>
            <a:pPr algn="ctr"/>
            <a:r>
              <a:rPr lang="en-GB">
                <a:ea typeface="+mn-lt"/>
                <a:cs typeface="+mn-lt"/>
              </a:rPr>
              <a:t>"angry...hot"</a:t>
            </a:r>
            <a:endParaRPr lang="en-GB"/>
          </a:p>
          <a:p>
            <a:pPr algn="ctr"/>
            <a:endParaRPr lang="en-GB"/>
          </a:p>
          <a:p>
            <a:pPr algn="ctr"/>
            <a:endParaRPr lang="en-GB"/>
          </a:p>
        </p:txBody>
      </p:sp>
      <p:sp>
        <p:nvSpPr>
          <p:cNvPr id="5" name="Speech Bubble: Rectangle with Corners Rounded 4">
            <a:extLst>
              <a:ext uri="{FF2B5EF4-FFF2-40B4-BE49-F238E27FC236}">
                <a16:creationId xmlns:a16="http://schemas.microsoft.com/office/drawing/2014/main" id="{A2704674-27B1-B05E-BEF3-0066427FA8BE}"/>
              </a:ext>
            </a:extLst>
          </p:cNvPr>
          <p:cNvSpPr/>
          <p:nvPr/>
        </p:nvSpPr>
        <p:spPr>
          <a:xfrm>
            <a:off x="9181060" y="4756275"/>
            <a:ext cx="2618459" cy="1097815"/>
          </a:xfrm>
          <a:prstGeom prst="wedgeRoundRectCallout">
            <a:avLst/>
          </a:prstGeom>
          <a:solidFill>
            <a:schemeClr val="accent5">
              <a:lumMod val="75000"/>
            </a:schemeClr>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endParaRPr lang="en-GB">
              <a:ea typeface="+mn-lt"/>
              <a:cs typeface="+mn-lt"/>
            </a:endParaRPr>
          </a:p>
          <a:p>
            <a:pPr algn="ctr"/>
            <a:endParaRPr lang="en-GB">
              <a:ea typeface="+mn-lt"/>
              <a:cs typeface="+mn-lt"/>
            </a:endParaRPr>
          </a:p>
          <a:p>
            <a:pPr algn="ctr"/>
            <a:r>
              <a:rPr lang="en-GB">
                <a:ea typeface="+mn-lt"/>
                <a:cs typeface="+mn-lt"/>
              </a:rPr>
              <a:t>"ends your personal bubble"</a:t>
            </a:r>
            <a:endParaRPr lang="en-GB"/>
          </a:p>
          <a:p>
            <a:pPr algn="ctr"/>
            <a:endParaRPr lang="en-GB"/>
          </a:p>
          <a:p>
            <a:pPr algn="ctr"/>
            <a:endParaRPr lang="en-GB"/>
          </a:p>
        </p:txBody>
      </p:sp>
      <p:sp>
        <p:nvSpPr>
          <p:cNvPr id="6" name="Speech Bubble: Rectangle with Corners Rounded 5">
            <a:extLst>
              <a:ext uri="{FF2B5EF4-FFF2-40B4-BE49-F238E27FC236}">
                <a16:creationId xmlns:a16="http://schemas.microsoft.com/office/drawing/2014/main" id="{5EDF6960-74D7-672A-DC48-1E8C40CF63E6}"/>
              </a:ext>
            </a:extLst>
          </p:cNvPr>
          <p:cNvSpPr/>
          <p:nvPr/>
        </p:nvSpPr>
        <p:spPr>
          <a:xfrm>
            <a:off x="6494522" y="4756273"/>
            <a:ext cx="2442613" cy="863354"/>
          </a:xfrm>
          <a:prstGeom prst="wedgeRoundRectCallout">
            <a:avLst/>
          </a:prstGeom>
          <a:solidFill>
            <a:schemeClr val="accent2">
              <a:lumMod val="75000"/>
            </a:schemeClr>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endParaRPr lang="en-GB">
              <a:ea typeface="+mn-lt"/>
              <a:cs typeface="+mn-lt"/>
            </a:endParaRPr>
          </a:p>
          <a:p>
            <a:pPr algn="ctr"/>
            <a:endParaRPr lang="en-GB">
              <a:ea typeface="+mn-lt"/>
              <a:cs typeface="+mn-lt"/>
            </a:endParaRPr>
          </a:p>
          <a:p>
            <a:pPr algn="ctr"/>
            <a:r>
              <a:rPr lang="en-GB">
                <a:ea typeface="+mn-lt"/>
                <a:cs typeface="+mn-lt"/>
              </a:rPr>
              <a:t>"stresses me out more"</a:t>
            </a:r>
            <a:endParaRPr lang="en-GB"/>
          </a:p>
          <a:p>
            <a:pPr algn="ctr"/>
            <a:endParaRPr lang="en-GB"/>
          </a:p>
          <a:p>
            <a:pPr algn="ctr"/>
            <a:endParaRPr lang="en-GB"/>
          </a:p>
        </p:txBody>
      </p:sp>
      <p:sp>
        <p:nvSpPr>
          <p:cNvPr id="9" name="Speech Bubble: Rectangle with Corners Rounded 8">
            <a:extLst>
              <a:ext uri="{FF2B5EF4-FFF2-40B4-BE49-F238E27FC236}">
                <a16:creationId xmlns:a16="http://schemas.microsoft.com/office/drawing/2014/main" id="{814B9168-9052-91B8-80ED-19723CF48F4C}"/>
              </a:ext>
            </a:extLst>
          </p:cNvPr>
          <p:cNvSpPr/>
          <p:nvPr/>
        </p:nvSpPr>
        <p:spPr>
          <a:xfrm>
            <a:off x="9181060" y="3427659"/>
            <a:ext cx="2442613" cy="863354"/>
          </a:xfrm>
          <a:prstGeom prst="wedgeRoundRectCallout">
            <a:avLst/>
          </a:prstGeom>
          <a:solidFill>
            <a:srgbClr val="ED7D31"/>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endParaRPr lang="en-GB">
              <a:ea typeface="+mn-lt"/>
              <a:cs typeface="+mn-lt"/>
            </a:endParaRPr>
          </a:p>
          <a:p>
            <a:pPr algn="ctr"/>
            <a:endParaRPr lang="en-GB">
              <a:ea typeface="+mn-lt"/>
              <a:cs typeface="+mn-lt"/>
            </a:endParaRPr>
          </a:p>
          <a:p>
            <a:pPr algn="ctr"/>
            <a:r>
              <a:rPr lang="en-GB">
                <a:ea typeface="+mn-lt"/>
                <a:cs typeface="+mn-lt"/>
              </a:rPr>
              <a:t>"last time it felt like they broke my wrist"</a:t>
            </a:r>
            <a:endParaRPr lang="en-GB"/>
          </a:p>
          <a:p>
            <a:pPr algn="ctr"/>
            <a:endParaRPr lang="en-GB"/>
          </a:p>
          <a:p>
            <a:pPr algn="ctr"/>
            <a:endParaRPr lang="en-GB"/>
          </a:p>
        </p:txBody>
      </p:sp>
      <p:sp>
        <p:nvSpPr>
          <p:cNvPr id="11" name="Rectangle 10">
            <a:extLst>
              <a:ext uri="{FF2B5EF4-FFF2-40B4-BE49-F238E27FC236}">
                <a16:creationId xmlns:a16="http://schemas.microsoft.com/office/drawing/2014/main" id="{A7676199-A006-7547-4FF7-D9BB906D2BAA}"/>
              </a:ext>
            </a:extLst>
          </p:cNvPr>
          <p:cNvSpPr/>
          <p:nvPr/>
        </p:nvSpPr>
        <p:spPr>
          <a:xfrm>
            <a:off x="845126" y="6283037"/>
            <a:ext cx="1025237" cy="387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503545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F34D7-583D-EC49-247C-712066F51685}"/>
              </a:ext>
            </a:extLst>
          </p:cNvPr>
          <p:cNvSpPr>
            <a:spLocks noGrp="1"/>
          </p:cNvSpPr>
          <p:nvPr>
            <p:ph type="title"/>
          </p:nvPr>
        </p:nvSpPr>
        <p:spPr/>
        <p:txBody>
          <a:bodyPr/>
          <a:lstStyle/>
          <a:p>
            <a:r>
              <a:rPr lang="en-GB" b="1"/>
              <a:t>Relationships with staff</a:t>
            </a:r>
          </a:p>
        </p:txBody>
      </p:sp>
      <p:sp>
        <p:nvSpPr>
          <p:cNvPr id="3" name="Content Placeholder 2">
            <a:extLst>
              <a:ext uri="{FF2B5EF4-FFF2-40B4-BE49-F238E27FC236}">
                <a16:creationId xmlns:a16="http://schemas.microsoft.com/office/drawing/2014/main" id="{B7EFC0C8-1E14-76A6-08EC-1B8E93FFAE14}"/>
              </a:ext>
            </a:extLst>
          </p:cNvPr>
          <p:cNvSpPr>
            <a:spLocks noGrp="1"/>
          </p:cNvSpPr>
          <p:nvPr>
            <p:ph idx="1"/>
          </p:nvPr>
        </p:nvSpPr>
        <p:spPr>
          <a:xfrm>
            <a:off x="690746" y="1695435"/>
            <a:ext cx="5272178" cy="4650497"/>
          </a:xfrm>
          <a:solidFill>
            <a:schemeClr val="bg1"/>
          </a:solidFill>
        </p:spPr>
        <p:txBody>
          <a:bodyPr vert="horz" lIns="91440" tIns="45720" rIns="91440" bIns="45720" rtlCol="0" anchor="t">
            <a:normAutofit fontScale="77500" lnSpcReduction="20000"/>
          </a:bodyPr>
          <a:lstStyle/>
          <a:p>
            <a:pPr marL="0" indent="0">
              <a:lnSpc>
                <a:spcPct val="110000"/>
              </a:lnSpc>
              <a:buNone/>
            </a:pPr>
            <a:r>
              <a:rPr lang="en-GB" b="1"/>
              <a:t>General relationships</a:t>
            </a:r>
            <a:endParaRPr lang="en-US"/>
          </a:p>
          <a:p>
            <a:pPr>
              <a:lnSpc>
                <a:spcPct val="110000"/>
              </a:lnSpc>
            </a:pPr>
            <a:r>
              <a:rPr lang="en-GB"/>
              <a:t>Pupils seemed to have a good relationship with staff.</a:t>
            </a:r>
          </a:p>
          <a:p>
            <a:pPr>
              <a:lnSpc>
                <a:spcPct val="110000"/>
              </a:lnSpc>
            </a:pPr>
            <a:r>
              <a:rPr lang="en-GB"/>
              <a:t>Pupils valued having a trusted adult they could work with. </a:t>
            </a:r>
          </a:p>
          <a:p>
            <a:pPr marL="0" indent="0">
              <a:lnSpc>
                <a:spcPct val="110000"/>
              </a:lnSpc>
              <a:buNone/>
            </a:pPr>
            <a:endParaRPr lang="en-GB" b="1"/>
          </a:p>
          <a:p>
            <a:pPr marL="0" indent="0">
              <a:lnSpc>
                <a:spcPct val="110000"/>
              </a:lnSpc>
              <a:buNone/>
            </a:pPr>
            <a:r>
              <a:rPr lang="en-GB" b="1"/>
              <a:t>Relationships during physical restraint</a:t>
            </a:r>
          </a:p>
          <a:p>
            <a:pPr>
              <a:lnSpc>
                <a:spcPct val="110000"/>
              </a:lnSpc>
            </a:pPr>
            <a:r>
              <a:rPr lang="en-GB"/>
              <a:t>Pupils had negative feelings towards staff restraining them.</a:t>
            </a:r>
          </a:p>
          <a:p>
            <a:pPr>
              <a:lnSpc>
                <a:spcPct val="110000"/>
              </a:lnSpc>
            </a:pPr>
            <a:r>
              <a:rPr lang="en-GB"/>
              <a:t>Some felt better towards staff after the restraint, others didn't.</a:t>
            </a:r>
          </a:p>
        </p:txBody>
      </p:sp>
      <p:sp>
        <p:nvSpPr>
          <p:cNvPr id="4" name="Date Placeholder 3">
            <a:extLst>
              <a:ext uri="{FF2B5EF4-FFF2-40B4-BE49-F238E27FC236}">
                <a16:creationId xmlns:a16="http://schemas.microsoft.com/office/drawing/2014/main" id="{B9B57B95-0F2F-3AC3-2569-01641BABA575}"/>
              </a:ext>
            </a:extLst>
          </p:cNvPr>
          <p:cNvSpPr>
            <a:spLocks noGrp="1"/>
          </p:cNvSpPr>
          <p:nvPr>
            <p:ph type="dt" sz="half" idx="10"/>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306E3E7-070A-A949-35CE-C5599739D820}"/>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22</a:t>
            </a:fld>
            <a:endParaRPr lang="en-US">
              <a:solidFill>
                <a:prstClr val="black">
                  <a:tint val="75000"/>
                </a:prstClr>
              </a:solidFill>
            </a:endParaRPr>
          </a:p>
        </p:txBody>
      </p:sp>
      <p:sp>
        <p:nvSpPr>
          <p:cNvPr id="8" name="Speech Bubble: Rectangle with Corners Rounded 7">
            <a:extLst>
              <a:ext uri="{FF2B5EF4-FFF2-40B4-BE49-F238E27FC236}">
                <a16:creationId xmlns:a16="http://schemas.microsoft.com/office/drawing/2014/main" id="{D8C6B9E0-0F8D-0CE3-C8C1-8826C2836162}"/>
              </a:ext>
            </a:extLst>
          </p:cNvPr>
          <p:cNvSpPr/>
          <p:nvPr/>
        </p:nvSpPr>
        <p:spPr>
          <a:xfrm>
            <a:off x="8421860" y="1230758"/>
            <a:ext cx="3321843" cy="1762123"/>
          </a:xfrm>
          <a:prstGeom prst="wedgeRoundRectCallout">
            <a:avLst/>
          </a:prstGeom>
          <a:solidFill>
            <a:schemeClr val="accent4">
              <a:lumMod val="75000"/>
            </a:schemeClr>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GB">
                <a:ea typeface="+mn-lt"/>
                <a:cs typeface="+mn-lt"/>
              </a:rPr>
              <a:t>"having a favourite teacher….nice and calm, and won’t shout,”</a:t>
            </a:r>
            <a:endParaRPr lang="en-US"/>
          </a:p>
        </p:txBody>
      </p:sp>
      <p:sp>
        <p:nvSpPr>
          <p:cNvPr id="10" name="Speech Bubble: Rectangle with Corners Rounded 9">
            <a:extLst>
              <a:ext uri="{FF2B5EF4-FFF2-40B4-BE49-F238E27FC236}">
                <a16:creationId xmlns:a16="http://schemas.microsoft.com/office/drawing/2014/main" id="{D27C6162-73D3-2C6C-6E76-874BC37C8EC3}"/>
              </a:ext>
            </a:extLst>
          </p:cNvPr>
          <p:cNvSpPr/>
          <p:nvPr/>
        </p:nvSpPr>
        <p:spPr>
          <a:xfrm>
            <a:off x="6777530" y="5208068"/>
            <a:ext cx="2761127" cy="1330802"/>
          </a:xfrm>
          <a:prstGeom prst="wedgeRoundRectCallout">
            <a:avLst/>
          </a:prstGeom>
          <a:solidFill>
            <a:schemeClr val="accent5">
              <a:lumMod val="75000"/>
            </a:schemeClr>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GB">
                <a:ea typeface="+mn-lt"/>
                <a:cs typeface="+mn-lt"/>
              </a:rPr>
              <a:t>“letting go…got rid of all my stress”</a:t>
            </a:r>
            <a:endParaRPr lang="en-US"/>
          </a:p>
        </p:txBody>
      </p:sp>
      <p:sp>
        <p:nvSpPr>
          <p:cNvPr id="11" name="Speech Bubble: Rectangle with Corners Rounded 10">
            <a:extLst>
              <a:ext uri="{FF2B5EF4-FFF2-40B4-BE49-F238E27FC236}">
                <a16:creationId xmlns:a16="http://schemas.microsoft.com/office/drawing/2014/main" id="{076EFE72-A648-9C80-AE12-BAF088011E59}"/>
              </a:ext>
            </a:extLst>
          </p:cNvPr>
          <p:cNvSpPr/>
          <p:nvPr/>
        </p:nvSpPr>
        <p:spPr>
          <a:xfrm>
            <a:off x="6359407" y="3747257"/>
            <a:ext cx="2487957" cy="1129519"/>
          </a:xfrm>
          <a:prstGeom prst="wedgeRoundRectCallout">
            <a:avLst/>
          </a:prstGeom>
          <a:solidFill>
            <a:schemeClr val="accent2">
              <a:lumMod val="75000"/>
            </a:schemeClr>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GB">
                <a:ea typeface="+mn-lt"/>
                <a:cs typeface="+mn-lt"/>
              </a:rPr>
              <a:t>"I hated them,"</a:t>
            </a:r>
            <a:endParaRPr lang="en-GB"/>
          </a:p>
        </p:txBody>
      </p:sp>
      <p:sp>
        <p:nvSpPr>
          <p:cNvPr id="12" name="Speech Bubble: Rectangle with Corners Rounded 11">
            <a:extLst>
              <a:ext uri="{FF2B5EF4-FFF2-40B4-BE49-F238E27FC236}">
                <a16:creationId xmlns:a16="http://schemas.microsoft.com/office/drawing/2014/main" id="{7EB5224D-472D-88ED-FBB3-B4E8E4304E80}"/>
              </a:ext>
            </a:extLst>
          </p:cNvPr>
          <p:cNvSpPr/>
          <p:nvPr/>
        </p:nvSpPr>
        <p:spPr>
          <a:xfrm>
            <a:off x="8993672" y="3743664"/>
            <a:ext cx="2761127" cy="1330802"/>
          </a:xfrm>
          <a:prstGeom prst="wedgeRoundRectCallout">
            <a:avLst/>
          </a:prstGeom>
          <a:solidFill>
            <a:schemeClr val="accent6">
              <a:lumMod val="75000"/>
            </a:schemeClr>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GB" dirty="0">
                <a:ea typeface="+mn-lt"/>
                <a:cs typeface="+mn-lt"/>
              </a:rPr>
              <a:t>“felt angry [towards them]”</a:t>
            </a:r>
            <a:endParaRPr lang="en-US" dirty="0"/>
          </a:p>
        </p:txBody>
      </p:sp>
      <p:sp>
        <p:nvSpPr>
          <p:cNvPr id="9" name="Rectangle 8">
            <a:extLst>
              <a:ext uri="{FF2B5EF4-FFF2-40B4-BE49-F238E27FC236}">
                <a16:creationId xmlns:a16="http://schemas.microsoft.com/office/drawing/2014/main" id="{5D701C9C-E3EA-39B7-EB40-1779600CEBFF}"/>
              </a:ext>
            </a:extLst>
          </p:cNvPr>
          <p:cNvSpPr/>
          <p:nvPr/>
        </p:nvSpPr>
        <p:spPr>
          <a:xfrm>
            <a:off x="845126" y="6283037"/>
            <a:ext cx="1025237" cy="387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27736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CF15A-C756-DB1F-3ADB-68B164A72FED}"/>
              </a:ext>
            </a:extLst>
          </p:cNvPr>
          <p:cNvSpPr>
            <a:spLocks noGrp="1"/>
          </p:cNvSpPr>
          <p:nvPr>
            <p:ph type="title"/>
          </p:nvPr>
        </p:nvSpPr>
        <p:spPr>
          <a:xfrm>
            <a:off x="395722" y="5691"/>
            <a:ext cx="10515600" cy="1325563"/>
          </a:xfrm>
        </p:spPr>
        <p:txBody>
          <a:bodyPr/>
          <a:lstStyle/>
          <a:p>
            <a:r>
              <a:rPr lang="en-GB" b="1"/>
              <a:t>Views on alternative strategies</a:t>
            </a:r>
          </a:p>
        </p:txBody>
      </p:sp>
      <p:sp>
        <p:nvSpPr>
          <p:cNvPr id="3" name="Content Placeholder 2">
            <a:extLst>
              <a:ext uri="{FF2B5EF4-FFF2-40B4-BE49-F238E27FC236}">
                <a16:creationId xmlns:a16="http://schemas.microsoft.com/office/drawing/2014/main" id="{E2174D36-8161-ABA7-FCF9-50CA33D76BB6}"/>
              </a:ext>
            </a:extLst>
          </p:cNvPr>
          <p:cNvSpPr>
            <a:spLocks noGrp="1"/>
          </p:cNvSpPr>
          <p:nvPr>
            <p:ph idx="1"/>
          </p:nvPr>
        </p:nvSpPr>
        <p:spPr>
          <a:xfrm>
            <a:off x="1113441" y="1257318"/>
            <a:ext cx="5056517" cy="5211213"/>
          </a:xfrm>
          <a:solidFill>
            <a:schemeClr val="bg1"/>
          </a:solidFill>
        </p:spPr>
        <p:txBody>
          <a:bodyPr vert="horz" lIns="91440" tIns="45720" rIns="91440" bIns="45720" rtlCol="0" anchor="t">
            <a:normAutofit fontScale="85000" lnSpcReduction="20000"/>
          </a:bodyPr>
          <a:lstStyle/>
          <a:p>
            <a:pPr marL="0" indent="0">
              <a:buNone/>
            </a:pPr>
            <a:r>
              <a:rPr lang="en-GB" b="1"/>
              <a:t>Helpful strategies</a:t>
            </a:r>
          </a:p>
          <a:p>
            <a:pPr marL="457200" indent="-457200">
              <a:lnSpc>
                <a:spcPct val="110000"/>
              </a:lnSpc>
            </a:pPr>
            <a:r>
              <a:rPr lang="en-GB"/>
              <a:t>All pupils could identify alternatives that supported them. </a:t>
            </a:r>
          </a:p>
          <a:p>
            <a:pPr marL="457200" indent="-457200">
              <a:lnSpc>
                <a:spcPct val="110000"/>
              </a:lnSpc>
            </a:pPr>
            <a:r>
              <a:rPr lang="en-GB"/>
              <a:t>3 suggested ideas on strategies that would work in place of being restrained/before things escalated.</a:t>
            </a:r>
          </a:p>
          <a:p>
            <a:pPr marL="457200" indent="-457200"/>
            <a:endParaRPr lang="en-GB"/>
          </a:p>
          <a:p>
            <a:pPr marL="0" indent="0">
              <a:buNone/>
            </a:pPr>
            <a:r>
              <a:rPr lang="en-GB" b="1"/>
              <a:t>Less helpful strategies</a:t>
            </a:r>
          </a:p>
          <a:p>
            <a:pPr marL="457200" indent="-457200">
              <a:lnSpc>
                <a:spcPct val="110000"/>
              </a:lnSpc>
            </a:pPr>
            <a:r>
              <a:rPr lang="en-GB">
                <a:ea typeface="+mn-lt"/>
                <a:cs typeface="+mn-lt"/>
              </a:rPr>
              <a:t>They could explain why certain strategies were helpful or unhelpful.</a:t>
            </a:r>
            <a:endParaRPr lang="en-GB"/>
          </a:p>
        </p:txBody>
      </p:sp>
      <p:sp>
        <p:nvSpPr>
          <p:cNvPr id="4" name="Date Placeholder 3">
            <a:extLst>
              <a:ext uri="{FF2B5EF4-FFF2-40B4-BE49-F238E27FC236}">
                <a16:creationId xmlns:a16="http://schemas.microsoft.com/office/drawing/2014/main" id="{6D88EDD5-D42C-BDC5-9BD1-857E9790A866}"/>
              </a:ext>
            </a:extLst>
          </p:cNvPr>
          <p:cNvSpPr>
            <a:spLocks noGrp="1"/>
          </p:cNvSpPr>
          <p:nvPr>
            <p:ph type="dt" sz="half" idx="10"/>
          </p:nvPr>
        </p:nvSpPr>
        <p:spPr/>
        <p:txBody>
          <a:bodyPr/>
          <a:lstStyle/>
          <a:p>
            <a:pPr>
              <a:defRPr/>
            </a:pPr>
            <a:endParaRPr lang="en-US">
              <a:solidFill>
                <a:prstClr val="black">
                  <a:tint val="75000"/>
                </a:prstClr>
              </a:solidFill>
            </a:endParaRPr>
          </a:p>
        </p:txBody>
      </p:sp>
      <p:sp>
        <p:nvSpPr>
          <p:cNvPr id="6" name="Speech Bubble: Rectangle with Corners Rounded 5">
            <a:extLst>
              <a:ext uri="{FF2B5EF4-FFF2-40B4-BE49-F238E27FC236}">
                <a16:creationId xmlns:a16="http://schemas.microsoft.com/office/drawing/2014/main" id="{6FEB4F87-FC87-554D-13E5-08820FD0388F}"/>
              </a:ext>
            </a:extLst>
          </p:cNvPr>
          <p:cNvSpPr/>
          <p:nvPr/>
        </p:nvSpPr>
        <p:spPr>
          <a:xfrm>
            <a:off x="8825282" y="2173546"/>
            <a:ext cx="2761127" cy="1330802"/>
          </a:xfrm>
          <a:prstGeom prst="wedgeRoundRectCallout">
            <a:avLst/>
          </a:prstGeom>
          <a:solidFill>
            <a:schemeClr val="accent5">
              <a:lumMod val="75000"/>
            </a:schemeClr>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GB">
                <a:ea typeface="+mn-lt"/>
                <a:cs typeface="+mn-lt"/>
              </a:rPr>
              <a:t>"giving me a warning before taking me out of the room"</a:t>
            </a:r>
            <a:endParaRPr lang="en-GB"/>
          </a:p>
        </p:txBody>
      </p:sp>
      <p:sp>
        <p:nvSpPr>
          <p:cNvPr id="8" name="Speech Bubble: Rectangle with Corners Rounded 7">
            <a:extLst>
              <a:ext uri="{FF2B5EF4-FFF2-40B4-BE49-F238E27FC236}">
                <a16:creationId xmlns:a16="http://schemas.microsoft.com/office/drawing/2014/main" id="{6DAA9A38-363C-A378-86CC-E6E347810C90}"/>
              </a:ext>
            </a:extLst>
          </p:cNvPr>
          <p:cNvSpPr/>
          <p:nvPr/>
        </p:nvSpPr>
        <p:spPr>
          <a:xfrm>
            <a:off x="9305269" y="789248"/>
            <a:ext cx="2272297" cy="1100765"/>
          </a:xfrm>
          <a:prstGeom prst="wedgeRoundRectCallout">
            <a:avLst/>
          </a:prstGeom>
          <a:solidFill>
            <a:schemeClr val="accent6">
              <a:lumMod val="75000"/>
            </a:schemeClr>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GB"/>
              <a:t>"fidget toys"</a:t>
            </a:r>
          </a:p>
        </p:txBody>
      </p:sp>
      <p:sp>
        <p:nvSpPr>
          <p:cNvPr id="10" name="Speech Bubble: Rectangle with Corners Rounded 9">
            <a:extLst>
              <a:ext uri="{FF2B5EF4-FFF2-40B4-BE49-F238E27FC236}">
                <a16:creationId xmlns:a16="http://schemas.microsoft.com/office/drawing/2014/main" id="{F4E0C591-FF1E-9A3F-4AE4-9AFF06B9BEA2}"/>
              </a:ext>
            </a:extLst>
          </p:cNvPr>
          <p:cNvSpPr/>
          <p:nvPr/>
        </p:nvSpPr>
        <p:spPr>
          <a:xfrm>
            <a:off x="6206527" y="3681155"/>
            <a:ext cx="2761127" cy="1330802"/>
          </a:xfrm>
          <a:prstGeom prst="wedgeRoundRectCallout">
            <a:avLst/>
          </a:prstGeom>
          <a:solidFill>
            <a:schemeClr val="accent2">
              <a:lumMod val="75000"/>
            </a:schemeClr>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GB">
                <a:ea typeface="+mn-lt"/>
                <a:cs typeface="+mn-lt"/>
              </a:rPr>
              <a:t>"helps me to get my anger and energy out,"</a:t>
            </a:r>
            <a:endParaRPr lang="en-GB"/>
          </a:p>
        </p:txBody>
      </p:sp>
      <p:sp>
        <p:nvSpPr>
          <p:cNvPr id="11" name="Speech Bubble: Rectangle with Corners Rounded 10">
            <a:extLst>
              <a:ext uri="{FF2B5EF4-FFF2-40B4-BE49-F238E27FC236}">
                <a16:creationId xmlns:a16="http://schemas.microsoft.com/office/drawing/2014/main" id="{41B12475-DA93-C232-C790-9ED7C7697EE0}"/>
              </a:ext>
            </a:extLst>
          </p:cNvPr>
          <p:cNvSpPr/>
          <p:nvPr/>
        </p:nvSpPr>
        <p:spPr>
          <a:xfrm>
            <a:off x="9302887" y="5171831"/>
            <a:ext cx="2272297" cy="1100765"/>
          </a:xfrm>
          <a:prstGeom prst="wedgeRoundRectCallout">
            <a:avLst/>
          </a:prstGeom>
          <a:solidFill>
            <a:schemeClr val="accent4">
              <a:lumMod val="75000"/>
            </a:schemeClr>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GB"/>
              <a:t>"just gets me more stressed"</a:t>
            </a:r>
          </a:p>
        </p:txBody>
      </p:sp>
      <p:sp>
        <p:nvSpPr>
          <p:cNvPr id="5" name="Speech Bubble: Rectangle with Corners Rounded 4">
            <a:extLst>
              <a:ext uri="{FF2B5EF4-FFF2-40B4-BE49-F238E27FC236}">
                <a16:creationId xmlns:a16="http://schemas.microsoft.com/office/drawing/2014/main" id="{78F267A1-60FA-DCFE-6B29-4A9520A55A62}"/>
              </a:ext>
            </a:extLst>
          </p:cNvPr>
          <p:cNvSpPr/>
          <p:nvPr/>
        </p:nvSpPr>
        <p:spPr>
          <a:xfrm>
            <a:off x="6447502" y="1162965"/>
            <a:ext cx="2272297" cy="1100765"/>
          </a:xfrm>
          <a:prstGeom prst="wedgeRoundRectCallout">
            <a:avLst/>
          </a:prstGeom>
          <a:solidFill>
            <a:schemeClr val="accent4">
              <a:lumMod val="75000"/>
            </a:schemeClr>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GB" dirty="0"/>
              <a:t>"[makes them feel] calm"</a:t>
            </a:r>
          </a:p>
        </p:txBody>
      </p:sp>
      <p:sp>
        <p:nvSpPr>
          <p:cNvPr id="7" name="Rectangle 6">
            <a:extLst>
              <a:ext uri="{FF2B5EF4-FFF2-40B4-BE49-F238E27FC236}">
                <a16:creationId xmlns:a16="http://schemas.microsoft.com/office/drawing/2014/main" id="{B468BFFB-1D3F-735F-7B5E-3B07AFFF8947}"/>
              </a:ext>
            </a:extLst>
          </p:cNvPr>
          <p:cNvSpPr/>
          <p:nvPr/>
        </p:nvSpPr>
        <p:spPr>
          <a:xfrm>
            <a:off x="845126" y="6283037"/>
            <a:ext cx="1025237" cy="387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31239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8260B10-25FE-445D-A9FD-06B618F1B961}"/>
              </a:ext>
            </a:extLst>
          </p:cNvPr>
          <p:cNvSpPr>
            <a:spLocks noGrp="1"/>
          </p:cNvSpPr>
          <p:nvPr>
            <p:ph type="title"/>
          </p:nvPr>
        </p:nvSpPr>
        <p:spPr>
          <a:xfrm>
            <a:off x="493776" y="0"/>
            <a:ext cx="10515600" cy="1325563"/>
          </a:xfrm>
        </p:spPr>
        <p:txBody>
          <a:bodyPr/>
          <a:lstStyle/>
          <a:p>
            <a:r>
              <a:rPr lang="en-US"/>
              <a:t>Summary</a:t>
            </a:r>
          </a:p>
        </p:txBody>
      </p:sp>
      <p:sp>
        <p:nvSpPr>
          <p:cNvPr id="14" name="Slide Number Placeholder 13">
            <a:extLst>
              <a:ext uri="{FF2B5EF4-FFF2-40B4-BE49-F238E27FC236}">
                <a16:creationId xmlns:a16="http://schemas.microsoft.com/office/drawing/2014/main" id="{8A5B9DFF-1E65-43C9-B2DE-90CD91DFAE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84A9033-37FA-1496-06E5-2DFFB4737402}"/>
              </a:ext>
            </a:extLst>
          </p:cNvPr>
          <p:cNvSpPr>
            <a:spLocks noGrp="1"/>
          </p:cNvSpPr>
          <p:nvPr>
            <p:ph idx="1"/>
          </p:nvPr>
        </p:nvSpPr>
        <p:spPr>
          <a:xfrm>
            <a:off x="666045" y="1162755"/>
            <a:ext cx="11130844" cy="4993833"/>
          </a:xfrm>
        </p:spPr>
        <p:txBody>
          <a:bodyPr vert="horz" lIns="91440" tIns="45720" rIns="91440" bIns="45720" rtlCol="0" anchor="t">
            <a:normAutofit/>
          </a:bodyPr>
          <a:lstStyle/>
          <a:p>
            <a:pPr>
              <a:lnSpc>
                <a:spcPct val="110000"/>
              </a:lnSpc>
            </a:pPr>
            <a:r>
              <a:rPr lang="en-GB"/>
              <a:t>Pupils saw physical restraint as something that should only be used when absolutely necessary.</a:t>
            </a:r>
            <a:endParaRPr lang="en-US"/>
          </a:p>
          <a:p>
            <a:pPr>
              <a:lnSpc>
                <a:spcPct val="110000"/>
              </a:lnSpc>
            </a:pPr>
            <a:r>
              <a:rPr lang="en-GB"/>
              <a:t>Pupils had clear ideas on alternatives/de-escalation strategies.  </a:t>
            </a:r>
          </a:p>
          <a:p>
            <a:pPr>
              <a:lnSpc>
                <a:spcPct val="110000"/>
              </a:lnSpc>
            </a:pPr>
            <a:r>
              <a:rPr lang="en-GB"/>
              <a:t>Some pupils could separate negative feelings around physical restraint from their relationships with staff, others could not. </a:t>
            </a:r>
          </a:p>
          <a:p>
            <a:pPr>
              <a:lnSpc>
                <a:spcPct val="110000"/>
              </a:lnSpc>
            </a:pPr>
            <a:r>
              <a:rPr lang="en-GB"/>
              <a:t>Implications for how we gain pupil views and share them in relation to physical restraint. </a:t>
            </a:r>
          </a:p>
          <a:p>
            <a:endParaRPr lang="en-GB"/>
          </a:p>
        </p:txBody>
      </p:sp>
    </p:spTree>
    <p:extLst>
      <p:ext uri="{BB962C8B-B14F-4D97-AF65-F5344CB8AC3E}">
        <p14:creationId xmlns:p14="http://schemas.microsoft.com/office/powerpoint/2010/main" val="1965655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9EF49-AEFD-CF10-9503-B38EF778017B}"/>
              </a:ext>
            </a:extLst>
          </p:cNvPr>
          <p:cNvSpPr>
            <a:spLocks noGrp="1"/>
          </p:cNvSpPr>
          <p:nvPr>
            <p:ph type="title"/>
          </p:nvPr>
        </p:nvSpPr>
        <p:spPr>
          <a:xfrm>
            <a:off x="3330315" y="3174371"/>
            <a:ext cx="5530797" cy="997270"/>
          </a:xfrm>
        </p:spPr>
        <p:txBody>
          <a:bodyPr>
            <a:noAutofit/>
          </a:bodyPr>
          <a:lstStyle/>
          <a:p>
            <a:r>
              <a:rPr lang="en-GB" sz="4800"/>
              <a:t>Research around advice and guidance available to schools</a:t>
            </a:r>
          </a:p>
        </p:txBody>
      </p:sp>
    </p:spTree>
    <p:extLst>
      <p:ext uri="{BB962C8B-B14F-4D97-AF65-F5344CB8AC3E}">
        <p14:creationId xmlns:p14="http://schemas.microsoft.com/office/powerpoint/2010/main" val="3324980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Freeform: Shape 40">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Freeform: Shape 42">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52" name="Rectangle 4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Arc 46">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7D83E1CA-D31E-9F0E-2D71-46322F595200}"/>
              </a:ext>
            </a:extLst>
          </p:cNvPr>
          <p:cNvSpPr>
            <a:spLocks noGrp="1"/>
          </p:cNvSpPr>
          <p:nvPr/>
        </p:nvSpPr>
        <p:spPr>
          <a:xfrm>
            <a:off x="374057" y="479493"/>
            <a:ext cx="10965366" cy="1325563"/>
          </a:xfrm>
          <a:prstGeom prst="rect">
            <a:avLst/>
          </a:prstGeom>
        </p:spPr>
        <p:txBody>
          <a:bodyPr vert="horz" lIns="91440" tIns="45720" rIns="91440" bIns="45720" rtlCol="0" anchor="ctr">
            <a:normAutofit/>
          </a:bodyPr>
          <a:lstStyle>
            <a:lvl1pPr algn="ctr" defTabSz="914400" rtl="0" eaLnBrk="1" latinLnBrk="0" hangingPunct="1">
              <a:lnSpc>
                <a:spcPct val="100000"/>
              </a:lnSpc>
              <a:spcBef>
                <a:spcPct val="0"/>
              </a:spcBef>
              <a:buNone/>
              <a:defRPr sz="4400" b="1" kern="1200" cap="all" baseline="0">
                <a:solidFill>
                  <a:schemeClr val="accent6"/>
                </a:solidFill>
                <a:latin typeface="+mj-lt"/>
                <a:ea typeface="+mj-ea"/>
                <a:cs typeface="+mj-cs"/>
              </a:defRPr>
            </a:lvl1pPr>
          </a:lstStyle>
          <a:p>
            <a:pPr algn="l">
              <a:lnSpc>
                <a:spcPct val="90000"/>
              </a:lnSpc>
              <a:spcAft>
                <a:spcPts val="600"/>
              </a:spcAft>
            </a:pPr>
            <a:r>
              <a:rPr lang="en-US" kern="1200">
                <a:solidFill>
                  <a:schemeClr val="tx1"/>
                </a:solidFill>
                <a:latin typeface="+mj-lt"/>
                <a:ea typeface="+mj-ea"/>
                <a:cs typeface="+mj-cs"/>
              </a:rPr>
              <a:t>Research overview </a:t>
            </a:r>
            <a:endParaRPr lang="en-US" b="1" kern="1200">
              <a:solidFill>
                <a:schemeClr val="tx1"/>
              </a:solidFill>
              <a:latin typeface="+mj-lt"/>
              <a:ea typeface="+mj-ea"/>
              <a:cs typeface="+mj-cs"/>
            </a:endParaRPr>
          </a:p>
        </p:txBody>
      </p:sp>
      <p:sp>
        <p:nvSpPr>
          <p:cNvPr id="49" name="Freeform: Shape 48">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 Placeholder 2">
            <a:extLst>
              <a:ext uri="{FF2B5EF4-FFF2-40B4-BE49-F238E27FC236}">
                <a16:creationId xmlns:a16="http://schemas.microsoft.com/office/drawing/2014/main" id="{270A6788-D1F0-03C2-3483-645E071BE11B}"/>
              </a:ext>
            </a:extLst>
          </p:cNvPr>
          <p:cNvSpPr>
            <a:spLocks noGrp="1"/>
          </p:cNvSpPr>
          <p:nvPr/>
        </p:nvSpPr>
        <p:spPr>
          <a:xfrm>
            <a:off x="481012" y="1825625"/>
            <a:ext cx="5558489" cy="4351338"/>
          </a:xfrm>
          <a:prstGeom prst="rect">
            <a:avLst/>
          </a:prstGeom>
        </p:spPr>
        <p:txBody>
          <a:bodyPr vert="horz" lIns="91440" tIns="45720" rIns="91440" bIns="45720" rtlCol="0" anchor="t">
            <a:normAutofit/>
          </a:bodyPr>
          <a:lstStyle>
            <a:lvl1pPr marL="0" indent="0" algn="ctr" defTabSz="914400" rtl="0" eaLnBrk="1" latinLnBrk="0" hangingPunct="1">
              <a:lnSpc>
                <a:spcPct val="100000"/>
              </a:lnSpc>
              <a:spcBef>
                <a:spcPts val="0"/>
              </a:spcBef>
              <a:buFont typeface="Arial" panose="020B0604020202020204" pitchFamily="34" charset="0"/>
              <a:buNone/>
              <a:defRPr sz="2400" kern="1200">
                <a:solidFill>
                  <a:schemeClr val="accent6"/>
                </a:solidFill>
                <a:latin typeface="+mn-lt"/>
                <a:ea typeface="+mn-ea"/>
                <a:cs typeface="+mn-cs"/>
              </a:defRPr>
            </a:lvl1pPr>
            <a:lvl2pPr marL="457200" indent="0" algn="l" defTabSz="914400" rtl="0" eaLnBrk="1" latinLnBrk="0" hangingPunct="1">
              <a:lnSpc>
                <a:spcPct val="100000"/>
              </a:lnSpc>
              <a:spcBef>
                <a:spcPts val="36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36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00000"/>
              </a:lnSpc>
              <a:spcBef>
                <a:spcPts val="36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00000"/>
              </a:lnSpc>
              <a:spcBef>
                <a:spcPts val="36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indent="-228600" algn="l">
              <a:lnSpc>
                <a:spcPct val="90000"/>
              </a:lnSpc>
              <a:spcAft>
                <a:spcPts val="600"/>
              </a:spcAft>
              <a:buChar char="•"/>
            </a:pPr>
            <a:endParaRPr lang="en-US" sz="2000">
              <a:solidFill>
                <a:schemeClr val="tx1"/>
              </a:solidFill>
            </a:endParaRPr>
          </a:p>
          <a:p>
            <a:pPr marL="342900" indent="-228600" algn="l">
              <a:lnSpc>
                <a:spcPct val="90000"/>
              </a:lnSpc>
              <a:spcAft>
                <a:spcPts val="600"/>
              </a:spcAft>
              <a:buFont typeface="Arial" panose="020B0604020202020204" pitchFamily="34" charset="0"/>
              <a:buChar char="•"/>
            </a:pPr>
            <a:r>
              <a:rPr lang="en-US" sz="2000">
                <a:solidFill>
                  <a:schemeClr val="tx1"/>
                </a:solidFill>
              </a:rPr>
              <a:t>My current project is a scoping review of the literature on positive handling in school exploring: What does it say schools should be doing/thinking about?</a:t>
            </a:r>
          </a:p>
          <a:p>
            <a:pPr indent="-228600" algn="l">
              <a:lnSpc>
                <a:spcPct val="90000"/>
              </a:lnSpc>
              <a:spcAft>
                <a:spcPts val="600"/>
              </a:spcAft>
              <a:buFont typeface="Arial" panose="020B0604020202020204" pitchFamily="34" charset="0"/>
              <a:buChar char="•"/>
            </a:pPr>
            <a:endParaRPr lang="en-US" sz="2000">
              <a:solidFill>
                <a:schemeClr val="tx1"/>
              </a:solidFill>
            </a:endParaRPr>
          </a:p>
          <a:p>
            <a:pPr marL="342900" indent="-228600" algn="l">
              <a:lnSpc>
                <a:spcPct val="90000"/>
              </a:lnSpc>
              <a:spcAft>
                <a:spcPts val="600"/>
              </a:spcAft>
              <a:buFont typeface="Arial" panose="020B0604020202020204" pitchFamily="34" charset="0"/>
              <a:buChar char="•"/>
            </a:pPr>
            <a:r>
              <a:rPr lang="en-US" sz="2000">
                <a:solidFill>
                  <a:schemeClr val="tx1"/>
                </a:solidFill>
              </a:rPr>
              <a:t>I looked at 59 pieces of data</a:t>
            </a:r>
          </a:p>
          <a:p>
            <a:pPr indent="-228600" algn="l">
              <a:lnSpc>
                <a:spcPct val="90000"/>
              </a:lnSpc>
              <a:spcAft>
                <a:spcPts val="600"/>
              </a:spcAft>
              <a:buFont typeface="Arial" panose="020B0604020202020204" pitchFamily="34" charset="0"/>
              <a:buChar char="•"/>
            </a:pPr>
            <a:endParaRPr lang="en-US" sz="2000">
              <a:solidFill>
                <a:schemeClr val="tx1"/>
              </a:solidFill>
            </a:endParaRPr>
          </a:p>
          <a:p>
            <a:pPr marL="342900" indent="-228600" algn="l">
              <a:lnSpc>
                <a:spcPct val="90000"/>
              </a:lnSpc>
              <a:spcAft>
                <a:spcPts val="600"/>
              </a:spcAft>
              <a:buFont typeface="Arial" panose="020B0604020202020204" pitchFamily="34" charset="0"/>
              <a:buChar char="•"/>
            </a:pPr>
            <a:r>
              <a:rPr lang="en-US" sz="2000">
                <a:solidFill>
                  <a:schemeClr val="tx1"/>
                </a:solidFill>
              </a:rPr>
              <a:t>I adopted a Content Analysis approach to make sense of the data. </a:t>
            </a:r>
          </a:p>
          <a:p>
            <a:pPr indent="-228600" algn="l">
              <a:lnSpc>
                <a:spcPct val="90000"/>
              </a:lnSpc>
              <a:spcAft>
                <a:spcPts val="600"/>
              </a:spcAft>
              <a:buFont typeface="Arial" panose="020B0604020202020204" pitchFamily="34" charset="0"/>
              <a:buChar char="•"/>
            </a:pPr>
            <a:endParaRPr lang="en-US" sz="2000">
              <a:solidFill>
                <a:schemeClr val="tx1"/>
              </a:solidFill>
            </a:endParaRPr>
          </a:p>
        </p:txBody>
      </p:sp>
      <p:sp>
        <p:nvSpPr>
          <p:cNvPr id="8" name="Slide Number Placeholder 7">
            <a:extLst>
              <a:ext uri="{FF2B5EF4-FFF2-40B4-BE49-F238E27FC236}">
                <a16:creationId xmlns:a16="http://schemas.microsoft.com/office/drawing/2014/main" id="{E97FC904-5269-DD65-4135-A41553C885C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76B855D-E9CC-4FF8-AD85-6CDC7B89A0DE}" type="slidenum">
              <a:rPr lang="en-US" smtClean="0">
                <a:solidFill>
                  <a:prstClr val="black">
                    <a:tint val="75000"/>
                  </a:prstClr>
                </a:solidFill>
              </a:rPr>
              <a:pPr>
                <a:spcAft>
                  <a:spcPts val="600"/>
                </a:spcAft>
                <a:defRPr/>
              </a:pPr>
              <a:t>26</a:t>
            </a:fld>
            <a:endParaRPr lang="en-US">
              <a:solidFill>
                <a:prstClr val="black">
                  <a:tint val="75000"/>
                </a:prstClr>
              </a:solidFill>
            </a:endParaRPr>
          </a:p>
        </p:txBody>
      </p:sp>
      <p:graphicFrame>
        <p:nvGraphicFramePr>
          <p:cNvPr id="12" name="Diagram 11">
            <a:extLst>
              <a:ext uri="{FF2B5EF4-FFF2-40B4-BE49-F238E27FC236}">
                <a16:creationId xmlns:a16="http://schemas.microsoft.com/office/drawing/2014/main" id="{089B657E-473F-8571-724E-0FE5B8D83F39}"/>
              </a:ext>
            </a:extLst>
          </p:cNvPr>
          <p:cNvGraphicFramePr/>
          <p:nvPr>
            <p:extLst>
              <p:ext uri="{D42A27DB-BD31-4B8C-83A1-F6EECF244321}">
                <p14:modId xmlns:p14="http://schemas.microsoft.com/office/powerpoint/2010/main" val="266670366"/>
              </p:ext>
            </p:extLst>
          </p:nvPr>
        </p:nvGraphicFramePr>
        <p:xfrm>
          <a:off x="5894962" y="1984443"/>
          <a:ext cx="5458838" cy="4192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75232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9B9DF2B-D2B6-C317-5171-C7CE71811416}"/>
              </a:ext>
            </a:extLst>
          </p:cNvPr>
          <p:cNvSpPr>
            <a:spLocks noGrp="1"/>
          </p:cNvSpPr>
          <p:nvPr>
            <p:ph type="dt" sz="half" idx="10"/>
          </p:nvPr>
        </p:nvSpPr>
        <p:spPr/>
        <p:txBody>
          <a:bodyPr/>
          <a:lstStyle/>
          <a:p>
            <a:pPr>
              <a:defRPr/>
            </a:pP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2383D7C1-E571-FA45-46E6-CB29F623C816}"/>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27</a:t>
            </a:fld>
            <a:endParaRPr lang="en-US">
              <a:solidFill>
                <a:prstClr val="black">
                  <a:tint val="75000"/>
                </a:prstClr>
              </a:solidFill>
            </a:endParaRPr>
          </a:p>
        </p:txBody>
      </p:sp>
      <p:sp>
        <p:nvSpPr>
          <p:cNvPr id="12" name="Title 1">
            <a:extLst>
              <a:ext uri="{FF2B5EF4-FFF2-40B4-BE49-F238E27FC236}">
                <a16:creationId xmlns:a16="http://schemas.microsoft.com/office/drawing/2014/main" id="{041A6344-9360-B48A-DCB9-590E91FC4F69}"/>
              </a:ext>
            </a:extLst>
          </p:cNvPr>
          <p:cNvSpPr>
            <a:spLocks noGrp="1"/>
          </p:cNvSpPr>
          <p:nvPr/>
        </p:nvSpPr>
        <p:spPr>
          <a:xfrm>
            <a:off x="533001" y="457200"/>
            <a:ext cx="11077114" cy="76809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4400" b="1" kern="1200" cap="all" baseline="0">
                <a:solidFill>
                  <a:schemeClr val="accent6"/>
                </a:solidFill>
                <a:latin typeface="+mj-lt"/>
                <a:ea typeface="+mj-ea"/>
                <a:cs typeface="+mj-cs"/>
              </a:defRPr>
            </a:lvl1pPr>
          </a:lstStyle>
          <a:p>
            <a:r>
              <a:rPr lang="en-US"/>
              <a:t>10 Areas of practice identified</a:t>
            </a:r>
          </a:p>
          <a:p>
            <a:endParaRPr lang="en-US"/>
          </a:p>
        </p:txBody>
      </p:sp>
      <p:sp>
        <p:nvSpPr>
          <p:cNvPr id="13" name="TextBox 1">
            <a:extLst>
              <a:ext uri="{FF2B5EF4-FFF2-40B4-BE49-F238E27FC236}">
                <a16:creationId xmlns:a16="http://schemas.microsoft.com/office/drawing/2014/main" id="{F2CE3276-AA8F-888D-282A-5C6E5020A0F9}"/>
              </a:ext>
            </a:extLst>
          </p:cNvPr>
          <p:cNvSpPr txBox="1"/>
          <p:nvPr/>
        </p:nvSpPr>
        <p:spPr>
          <a:xfrm>
            <a:off x="542535" y="1626397"/>
            <a:ext cx="11225944" cy="3724096"/>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571500" indent="-571500">
              <a:buFont typeface="Arial" panose="020B0604020202020204" pitchFamily="34" charset="0"/>
              <a:buChar char="•"/>
            </a:pPr>
            <a:r>
              <a:rPr lang="en-GB" sz="3600">
                <a:solidFill>
                  <a:schemeClr val="accent6">
                    <a:lumMod val="75000"/>
                  </a:schemeClr>
                </a:solidFill>
              </a:rPr>
              <a:t>Are there any that surprise you?</a:t>
            </a:r>
          </a:p>
          <a:p>
            <a:pPr marL="571500" indent="-571500">
              <a:buFont typeface="Arial" panose="020B0604020202020204" pitchFamily="34" charset="0"/>
              <a:buChar char="•"/>
            </a:pPr>
            <a:r>
              <a:rPr lang="en-GB" sz="3600">
                <a:solidFill>
                  <a:schemeClr val="accent6">
                    <a:lumMod val="75000"/>
                  </a:schemeClr>
                </a:solidFill>
              </a:rPr>
              <a:t>Is the order of them surprising?</a:t>
            </a:r>
          </a:p>
          <a:p>
            <a:pPr marL="571500" indent="-571500">
              <a:buFont typeface="Arial" panose="020B0604020202020204" pitchFamily="34" charset="0"/>
              <a:buChar char="•"/>
            </a:pPr>
            <a:endParaRPr lang="en-GB" sz="3600">
              <a:solidFill>
                <a:schemeClr val="accent6">
                  <a:lumMod val="75000"/>
                </a:schemeClr>
              </a:solidFill>
            </a:endParaRPr>
          </a:p>
          <a:p>
            <a:r>
              <a:rPr lang="en-GB" sz="3200">
                <a:ea typeface="+mn-lt"/>
                <a:cs typeface="+mn-lt"/>
                <a:hlinkClick r:id="rId2"/>
              </a:rPr>
              <a:t>https://www.canva.com/design/DAFOrB4O8tQ/FmywdXoFXuacP8GFTGJwyA/watch?utm_content=DAFOrB4O8tQ&amp;utm_campaign=designshare&amp;utm_medium=link&amp;utm_source=publishsharelink</a:t>
            </a:r>
            <a:r>
              <a:rPr lang="en-GB" sz="3200">
                <a:ea typeface="+mn-lt"/>
                <a:cs typeface="+mn-lt"/>
              </a:rPr>
              <a:t> </a:t>
            </a:r>
            <a:endParaRPr lang="en-GB" sz="3200"/>
          </a:p>
        </p:txBody>
      </p:sp>
    </p:spTree>
    <p:extLst>
      <p:ext uri="{BB962C8B-B14F-4D97-AF65-F5344CB8AC3E}">
        <p14:creationId xmlns:p14="http://schemas.microsoft.com/office/powerpoint/2010/main" val="10051782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A5ED585-FEBB-4DAD-84C0-97BEE6C36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8933" y="4841194"/>
            <a:ext cx="1737401" cy="959536"/>
          </a:xfrm>
          <a:custGeom>
            <a:avLst/>
            <a:gdLst/>
            <a:ahLst/>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F6AC352-A720-4DB3-87CA-A33B0607C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Rectangle 16">
            <a:extLst>
              <a:ext uri="{FF2B5EF4-FFF2-40B4-BE49-F238E27FC236}">
                <a16:creationId xmlns:a16="http://schemas.microsoft.com/office/drawing/2014/main" id="{8ECBFEF8-9038-4E5E-A5F1-E4DC23035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Diagram&#10;&#10;Description automatically generated">
            <a:extLst>
              <a:ext uri="{FF2B5EF4-FFF2-40B4-BE49-F238E27FC236}">
                <a16:creationId xmlns:a16="http://schemas.microsoft.com/office/drawing/2014/main" id="{F8965628-91F6-CAF0-BEE2-C36AE1BB263B}"/>
              </a:ext>
            </a:extLst>
          </p:cNvPr>
          <p:cNvPicPr>
            <a:picLocks noChangeAspect="1"/>
          </p:cNvPicPr>
          <p:nvPr/>
        </p:nvPicPr>
        <p:blipFill rotWithShape="1">
          <a:blip r:embed="rId3"/>
          <a:srcRect t="297" r="-1" b="12803"/>
          <a:stretch/>
        </p:blipFill>
        <p:spPr>
          <a:xfrm>
            <a:off x="3204847" y="10"/>
            <a:ext cx="9044020" cy="5891274"/>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p:spPr>
      </p:pic>
      <p:sp>
        <p:nvSpPr>
          <p:cNvPr id="19" name="Arc 18">
            <a:extLst>
              <a:ext uri="{FF2B5EF4-FFF2-40B4-BE49-F238E27FC236}">
                <a16:creationId xmlns:a16="http://schemas.microsoft.com/office/drawing/2014/main" id="{F37E8EB2-7BE0-4F3D-921C-F4E9C2C149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1108520" y="775849"/>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E77AE46B-A945-4A7E-9911-903176079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742" y="5649686"/>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15A12197-E60F-843A-D1B3-1DAA70265943}"/>
              </a:ext>
            </a:extLst>
          </p:cNvPr>
          <p:cNvSpPr>
            <a:spLocks noGrp="1"/>
          </p:cNvSpPr>
          <p:nvPr>
            <p:ph type="dt" sz="half" idx="10"/>
          </p:nvPr>
        </p:nvSpPr>
        <p:spPr>
          <a:xfrm>
            <a:off x="2145758" y="6356350"/>
            <a:ext cx="2743200" cy="365125"/>
          </a:xfrm>
        </p:spPr>
        <p:txBody>
          <a:bodyPr vert="horz" lIns="91440" tIns="45720" rIns="91440" bIns="45720" rtlCol="0" anchor="ctr">
            <a:normAutofit lnSpcReduction="10000"/>
          </a:bodyPr>
          <a:lstStyle/>
          <a:p>
            <a:pPr>
              <a:spcAft>
                <a:spcPts val="600"/>
              </a:spcAft>
              <a:defRPr/>
            </a:pPr>
            <a:r>
              <a:rPr lang="en-US">
                <a:solidFill>
                  <a:srgbClr val="FFFFFF"/>
                </a:solidFill>
              </a:rPr>
              <a:t>9/3/20XX</a:t>
            </a:r>
          </a:p>
        </p:txBody>
      </p:sp>
      <p:sp>
        <p:nvSpPr>
          <p:cNvPr id="6" name="Slide Number Placeholder 5">
            <a:extLst>
              <a:ext uri="{FF2B5EF4-FFF2-40B4-BE49-F238E27FC236}">
                <a16:creationId xmlns:a16="http://schemas.microsoft.com/office/drawing/2014/main" id="{284F3C22-EA61-9417-9A47-7E14CFD0F925}"/>
              </a:ext>
            </a:extLst>
          </p:cNvPr>
          <p:cNvSpPr>
            <a:spLocks noGrp="1"/>
          </p:cNvSpPr>
          <p:nvPr>
            <p:ph type="sldNum" sz="quarter" idx="12"/>
          </p:nvPr>
        </p:nvSpPr>
        <p:spPr>
          <a:xfrm>
            <a:off x="9954634" y="6356350"/>
            <a:ext cx="1399165" cy="365125"/>
          </a:xfrm>
        </p:spPr>
        <p:txBody>
          <a:bodyPr vert="horz" lIns="91440" tIns="45720" rIns="91440" bIns="45720" rtlCol="0" anchor="ctr">
            <a:normAutofit/>
          </a:bodyPr>
          <a:lstStyle/>
          <a:p>
            <a:pPr>
              <a:spcAft>
                <a:spcPts val="600"/>
              </a:spcAft>
              <a:defRPr/>
            </a:pPr>
            <a:fld id="{D76B855D-E9CC-4FF8-AD85-6CDC7B89A0DE}" type="slidenum">
              <a:rPr lang="en-US">
                <a:solidFill>
                  <a:srgbClr val="FFFFFF"/>
                </a:solidFill>
              </a:rPr>
              <a:pPr>
                <a:spcAft>
                  <a:spcPts val="600"/>
                </a:spcAft>
                <a:defRPr/>
              </a:pPr>
              <a:t>28</a:t>
            </a:fld>
            <a:endParaRPr lang="en-US">
              <a:solidFill>
                <a:srgbClr val="FFFFFF"/>
              </a:solidFill>
            </a:endParaRPr>
          </a:p>
        </p:txBody>
      </p:sp>
      <p:sp>
        <p:nvSpPr>
          <p:cNvPr id="14" name="TextBox 13">
            <a:extLst>
              <a:ext uri="{FF2B5EF4-FFF2-40B4-BE49-F238E27FC236}">
                <a16:creationId xmlns:a16="http://schemas.microsoft.com/office/drawing/2014/main" id="{8E3BFC81-EC3E-3605-B504-F388499EB391}"/>
              </a:ext>
            </a:extLst>
          </p:cNvPr>
          <p:cNvSpPr txBox="1"/>
          <p:nvPr/>
        </p:nvSpPr>
        <p:spPr>
          <a:xfrm>
            <a:off x="124179" y="4526845"/>
            <a:ext cx="274320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latin typeface="Calibri"/>
              </a:rPr>
              <a:t>“treat children and young people with learning disabilities, autistic spectrum conditions, and mental health difficulties whose behaviour challenges as full and valued members of the community whose views and preferences matter”  (DHSC, 2019)</a:t>
            </a:r>
            <a:r>
              <a:rPr lang="en-US" sz="1400">
                <a:latin typeface="Calibri"/>
                <a:cs typeface="Calibri"/>
              </a:rPr>
              <a:t>​</a:t>
            </a:r>
            <a:endParaRPr lang="en-US" sz="1400"/>
          </a:p>
        </p:txBody>
      </p:sp>
      <p:sp>
        <p:nvSpPr>
          <p:cNvPr id="16" name="TextBox 15">
            <a:extLst>
              <a:ext uri="{FF2B5EF4-FFF2-40B4-BE49-F238E27FC236}">
                <a16:creationId xmlns:a16="http://schemas.microsoft.com/office/drawing/2014/main" id="{EF488B30-8585-6D1E-168B-555FA8CBC874}"/>
              </a:ext>
            </a:extLst>
          </p:cNvPr>
          <p:cNvSpPr txBox="1"/>
          <p:nvPr/>
        </p:nvSpPr>
        <p:spPr>
          <a:xfrm>
            <a:off x="53623" y="349955"/>
            <a:ext cx="2870199"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alibri"/>
              </a:rPr>
              <a:t>“</a:t>
            </a:r>
            <a:r>
              <a:rPr lang="en-GB" sz="1400">
                <a:latin typeface="Calibri"/>
              </a:rPr>
              <a:t>Ideally staff should be given time to develop relationships with the children and young people before they might have to use Restrictive Physical Interventions”(Association of Directors of Children’s Services Health, 2009)</a:t>
            </a:r>
            <a:endParaRPr lang="en-US" sz="1400"/>
          </a:p>
        </p:txBody>
      </p:sp>
      <p:sp>
        <p:nvSpPr>
          <p:cNvPr id="18" name="TextBox 17">
            <a:extLst>
              <a:ext uri="{FF2B5EF4-FFF2-40B4-BE49-F238E27FC236}">
                <a16:creationId xmlns:a16="http://schemas.microsoft.com/office/drawing/2014/main" id="{0DD5C709-2B1E-49C0-E0ED-5EEF55F5A6D6}"/>
              </a:ext>
            </a:extLst>
          </p:cNvPr>
          <p:cNvSpPr txBox="1"/>
          <p:nvPr/>
        </p:nvSpPr>
        <p:spPr>
          <a:xfrm>
            <a:off x="124177" y="2099734"/>
            <a:ext cx="2743200" cy="24314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44444"/>
                </a:solidFill>
                <a:latin typeface="Calibri"/>
                <a:cs typeface="Calibri"/>
              </a:rPr>
              <a:t>“The context in which restraint is used should also recognise that, as a result of past experiences, children will have a unique understanding of their circumstances which will affect their response to restraint by adults responsible for their care” (Department of Education, 2015)</a:t>
            </a:r>
            <a:r>
              <a:rPr lang="en-US" sz="1400">
                <a:solidFill>
                  <a:srgbClr val="444444"/>
                </a:solidFill>
                <a:latin typeface="Calibri"/>
                <a:cs typeface="Calibri"/>
              </a:rPr>
              <a:t>​</a:t>
            </a:r>
          </a:p>
          <a:p>
            <a:r>
              <a:rPr lang="en-GB" sz="1200">
                <a:solidFill>
                  <a:srgbClr val="444444"/>
                </a:solidFill>
                <a:latin typeface="Calibri"/>
                <a:cs typeface="Calibri"/>
              </a:rPr>
              <a:t>​</a:t>
            </a:r>
          </a:p>
        </p:txBody>
      </p:sp>
    </p:spTree>
    <p:extLst>
      <p:ext uri="{BB962C8B-B14F-4D97-AF65-F5344CB8AC3E}">
        <p14:creationId xmlns:p14="http://schemas.microsoft.com/office/powerpoint/2010/main" val="115195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2">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4">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Diagram&#10;&#10;Description automatically generated">
            <a:extLst>
              <a:ext uri="{FF2B5EF4-FFF2-40B4-BE49-F238E27FC236}">
                <a16:creationId xmlns:a16="http://schemas.microsoft.com/office/drawing/2014/main" id="{875192C5-73E1-BC19-F7EB-F0905221405D}"/>
              </a:ext>
            </a:extLst>
          </p:cNvPr>
          <p:cNvPicPr>
            <a:picLocks noChangeAspect="1"/>
          </p:cNvPicPr>
          <p:nvPr/>
        </p:nvPicPr>
        <p:blipFill rotWithShape="1">
          <a:blip r:embed="rId3"/>
          <a:srcRect l="7529" r="3861" b="-258"/>
          <a:stretch/>
        </p:blipFill>
        <p:spPr>
          <a:xfrm>
            <a:off x="6095355" y="970573"/>
            <a:ext cx="5539381" cy="471539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p:spPr>
      </p:pic>
      <p:sp>
        <p:nvSpPr>
          <p:cNvPr id="18" name="Arc 16">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E6EE017-E1B1-9C4F-0AC8-A54A7CAA0AF3}"/>
              </a:ext>
            </a:extLst>
          </p:cNvPr>
          <p:cNvSpPr txBox="1"/>
          <p:nvPr/>
        </p:nvSpPr>
        <p:spPr>
          <a:xfrm>
            <a:off x="421258" y="1222443"/>
            <a:ext cx="5257800" cy="4192520"/>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lnSpc>
                <a:spcPct val="90000"/>
              </a:lnSpc>
              <a:spcAft>
                <a:spcPts val="600"/>
              </a:spcAft>
            </a:pPr>
            <a:endParaRPr lang="en-US" sz="1500"/>
          </a:p>
          <a:p>
            <a:pPr>
              <a:lnSpc>
                <a:spcPct val="90000"/>
              </a:lnSpc>
              <a:spcAft>
                <a:spcPts val="600"/>
              </a:spcAft>
            </a:pPr>
            <a:r>
              <a:rPr lang="en-US" sz="1500"/>
              <a:t>​“We teach the children that they have a choice when they feel frustrated…they have a choice when they feel anxious or angry, and we teach them they're in control of those choices.” (Eley &amp; Smythe, 2018)​</a:t>
            </a:r>
          </a:p>
          <a:p>
            <a:pPr>
              <a:lnSpc>
                <a:spcPct val="90000"/>
              </a:lnSpc>
              <a:spcAft>
                <a:spcPts val="600"/>
              </a:spcAft>
            </a:pPr>
            <a:r>
              <a:rPr lang="en-US" sz="1500"/>
              <a:t>​</a:t>
            </a:r>
          </a:p>
          <a:p>
            <a:pPr>
              <a:lnSpc>
                <a:spcPct val="90000"/>
              </a:lnSpc>
              <a:spcAft>
                <a:spcPts val="600"/>
              </a:spcAft>
            </a:pPr>
            <a:r>
              <a:rPr lang="en-US" sz="1500"/>
              <a:t>“The way in which an adult uses their superior power, strength and status to impose their will on children is a signiﬁcant measure of a society's approach to children's rights.”(Davidson, Steckley, &amp; Warren, 2005)​</a:t>
            </a:r>
          </a:p>
          <a:p>
            <a:pPr>
              <a:lnSpc>
                <a:spcPct val="90000"/>
              </a:lnSpc>
              <a:spcAft>
                <a:spcPts val="600"/>
              </a:spcAft>
            </a:pPr>
            <a:r>
              <a:rPr lang="en-US" sz="1500"/>
              <a:t>​</a:t>
            </a:r>
          </a:p>
          <a:p>
            <a:pPr>
              <a:lnSpc>
                <a:spcPct val="90000"/>
              </a:lnSpc>
              <a:spcAft>
                <a:spcPts val="600"/>
              </a:spcAft>
            </a:pPr>
            <a:r>
              <a:rPr lang="en-US" sz="1500"/>
              <a:t>“All we want to do is empower people to speak up and do the right thing, i.e., talk to your colleague or your supervisor or manager and say this person is causing me to feel this way or that we can't manage the situation. We just want to be more empowered that somebody else knows about it. We feel more empowered.”(Dawes, 2020)​</a:t>
            </a:r>
          </a:p>
        </p:txBody>
      </p:sp>
      <p:sp>
        <p:nvSpPr>
          <p:cNvPr id="6" name="Slide Number Placeholder 5">
            <a:extLst>
              <a:ext uri="{FF2B5EF4-FFF2-40B4-BE49-F238E27FC236}">
                <a16:creationId xmlns:a16="http://schemas.microsoft.com/office/drawing/2014/main" id="{2BE06A97-82C9-585C-0AF8-89A9C55DCD1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76B855D-E9CC-4FF8-AD85-6CDC7B89A0DE}" type="slidenum">
              <a:rPr lang="en-US" dirty="0" smtClean="0">
                <a:solidFill>
                  <a:prstClr val="black">
                    <a:tint val="75000"/>
                  </a:prstClr>
                </a:solidFill>
              </a:rPr>
              <a:pPr>
                <a:spcAft>
                  <a:spcPts val="600"/>
                </a:spcAft>
                <a:defRPr/>
              </a:pPr>
              <a:t>29</a:t>
            </a:fld>
            <a:endParaRPr lang="en-US">
              <a:solidFill>
                <a:prstClr val="black">
                  <a:tint val="75000"/>
                </a:prstClr>
              </a:solidFill>
            </a:endParaRPr>
          </a:p>
        </p:txBody>
      </p:sp>
    </p:spTree>
    <p:extLst>
      <p:ext uri="{BB962C8B-B14F-4D97-AF65-F5344CB8AC3E}">
        <p14:creationId xmlns:p14="http://schemas.microsoft.com/office/powerpoint/2010/main" val="3722652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9F5F6-12E2-771F-AFE9-0C278BB3EBB4}"/>
              </a:ext>
            </a:extLst>
          </p:cNvPr>
          <p:cNvSpPr>
            <a:spLocks noGrp="1"/>
          </p:cNvSpPr>
          <p:nvPr>
            <p:ph type="title"/>
          </p:nvPr>
        </p:nvSpPr>
        <p:spPr/>
        <p:txBody>
          <a:bodyPr/>
          <a:lstStyle/>
          <a:p>
            <a:r>
              <a:rPr lang="en-GB">
                <a:ea typeface="+mj-lt"/>
                <a:cs typeface="+mj-lt"/>
              </a:rPr>
              <a:t>Presentation overview</a:t>
            </a:r>
            <a:endParaRPr lang="en-US"/>
          </a:p>
        </p:txBody>
      </p:sp>
      <p:sp>
        <p:nvSpPr>
          <p:cNvPr id="3" name="Content Placeholder 2">
            <a:extLst>
              <a:ext uri="{FF2B5EF4-FFF2-40B4-BE49-F238E27FC236}">
                <a16:creationId xmlns:a16="http://schemas.microsoft.com/office/drawing/2014/main" id="{452AC3CD-0218-DFFB-288F-E59110CC403C}"/>
              </a:ext>
            </a:extLst>
          </p:cNvPr>
          <p:cNvSpPr>
            <a:spLocks noGrp="1"/>
          </p:cNvSpPr>
          <p:nvPr>
            <p:ph idx="1"/>
          </p:nvPr>
        </p:nvSpPr>
        <p:spPr>
          <a:xfrm>
            <a:off x="5302239" y="2051509"/>
            <a:ext cx="5961843" cy="4301980"/>
          </a:xfrm>
        </p:spPr>
        <p:txBody>
          <a:bodyPr>
            <a:normAutofit fontScale="77500" lnSpcReduction="20000"/>
          </a:bodyPr>
          <a:lstStyle/>
          <a:p>
            <a:pPr marL="457200" indent="-457200">
              <a:lnSpc>
                <a:spcPct val="120000"/>
              </a:lnSpc>
              <a:buChar char="•"/>
            </a:pPr>
            <a:r>
              <a:rPr lang="en-GB">
                <a:solidFill>
                  <a:schemeClr val="tx2"/>
                </a:solidFill>
                <a:ea typeface="+mn-lt"/>
                <a:cs typeface="+mn-lt"/>
              </a:rPr>
              <a:t>Why research the use of restrictive practices in education settings? </a:t>
            </a:r>
            <a:endParaRPr lang="en-US">
              <a:solidFill>
                <a:schemeClr val="tx2"/>
              </a:solidFill>
            </a:endParaRPr>
          </a:p>
          <a:p>
            <a:pPr marL="457200" indent="-457200">
              <a:lnSpc>
                <a:spcPct val="120000"/>
              </a:lnSpc>
              <a:buChar char="•"/>
            </a:pPr>
            <a:r>
              <a:rPr lang="en-GB">
                <a:solidFill>
                  <a:schemeClr val="tx2"/>
                </a:solidFill>
                <a:ea typeface="+mn-lt"/>
                <a:cs typeface="+mn-lt"/>
              </a:rPr>
              <a:t>Definitions of restrictive practice</a:t>
            </a:r>
            <a:endParaRPr lang="en-GB">
              <a:solidFill>
                <a:schemeClr val="tx2"/>
              </a:solidFill>
            </a:endParaRPr>
          </a:p>
          <a:p>
            <a:pPr marL="457200" indent="-457200">
              <a:lnSpc>
                <a:spcPct val="120000"/>
              </a:lnSpc>
              <a:spcBef>
                <a:spcPct val="20000"/>
              </a:spcBef>
              <a:spcAft>
                <a:spcPts val="600"/>
              </a:spcAft>
              <a:buFont typeface="Arial"/>
              <a:buChar char="•"/>
            </a:pPr>
            <a:r>
              <a:rPr lang="en-US">
                <a:solidFill>
                  <a:schemeClr val="tx2"/>
                </a:solidFill>
                <a:ea typeface="+mn-lt"/>
                <a:cs typeface="+mn-lt"/>
              </a:rPr>
              <a:t>Voice of the child – existing research, data gathering processes, current research and exploration of alternatives. </a:t>
            </a:r>
          </a:p>
          <a:p>
            <a:pPr marL="457200" indent="-457200">
              <a:lnSpc>
                <a:spcPct val="120000"/>
              </a:lnSpc>
              <a:spcBef>
                <a:spcPct val="20000"/>
              </a:spcBef>
              <a:spcAft>
                <a:spcPts val="600"/>
              </a:spcAft>
              <a:buFont typeface="Arial"/>
              <a:buChar char="•"/>
            </a:pPr>
            <a:r>
              <a:rPr lang="en-US">
                <a:solidFill>
                  <a:schemeClr val="tx2"/>
                </a:solidFill>
                <a:ea typeface="+mn-lt"/>
                <a:cs typeface="+mn-lt"/>
              </a:rPr>
              <a:t>Voice of the education professionals.</a:t>
            </a:r>
          </a:p>
          <a:p>
            <a:pPr marL="457200" indent="-457200">
              <a:lnSpc>
                <a:spcPct val="120000"/>
              </a:lnSpc>
              <a:spcBef>
                <a:spcPct val="20000"/>
              </a:spcBef>
              <a:spcAft>
                <a:spcPts val="600"/>
              </a:spcAft>
              <a:buFont typeface="Arial"/>
              <a:buChar char="•"/>
            </a:pPr>
            <a:r>
              <a:rPr lang="en-US">
                <a:solidFill>
                  <a:schemeClr val="tx2"/>
                </a:solidFill>
                <a:ea typeface="+mn-lt"/>
                <a:cs typeface="+mn-lt"/>
              </a:rPr>
              <a:t>The role of relationships and perceptions in the context of restrictive practice. </a:t>
            </a:r>
          </a:p>
          <a:p>
            <a:pPr>
              <a:lnSpc>
                <a:spcPct val="120000"/>
              </a:lnSpc>
              <a:spcBef>
                <a:spcPct val="20000"/>
              </a:spcBef>
              <a:spcAft>
                <a:spcPts val="600"/>
              </a:spcAft>
            </a:pPr>
            <a:endParaRPr lang="en-US">
              <a:solidFill>
                <a:schemeClr val="tx2"/>
              </a:solidFill>
            </a:endParaRPr>
          </a:p>
          <a:p>
            <a:pPr marL="457200" indent="-457200">
              <a:lnSpc>
                <a:spcPct val="120000"/>
              </a:lnSpc>
              <a:spcBef>
                <a:spcPct val="20000"/>
              </a:spcBef>
              <a:spcAft>
                <a:spcPts val="600"/>
              </a:spcAft>
              <a:buFont typeface="Arial,Sans-Serif"/>
              <a:buChar char="•"/>
            </a:pPr>
            <a:endParaRPr lang="en-US">
              <a:solidFill>
                <a:schemeClr val="tx2"/>
              </a:solidFill>
              <a:ea typeface="+mn-lt"/>
              <a:cs typeface="+mn-lt"/>
            </a:endParaRPr>
          </a:p>
        </p:txBody>
      </p:sp>
      <p:sp>
        <p:nvSpPr>
          <p:cNvPr id="6" name="Slide Number Placeholder 5">
            <a:extLst>
              <a:ext uri="{FF2B5EF4-FFF2-40B4-BE49-F238E27FC236}">
                <a16:creationId xmlns:a16="http://schemas.microsoft.com/office/drawing/2014/main" id="{FFE422D9-E102-3B15-0CAD-48F3A422CDBC}"/>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3</a:t>
            </a:fld>
            <a:endParaRPr lang="en-US">
              <a:solidFill>
                <a:prstClr val="black">
                  <a:tint val="75000"/>
                </a:prstClr>
              </a:solidFill>
            </a:endParaRPr>
          </a:p>
        </p:txBody>
      </p:sp>
    </p:spTree>
    <p:extLst>
      <p:ext uri="{BB962C8B-B14F-4D97-AF65-F5344CB8AC3E}">
        <p14:creationId xmlns:p14="http://schemas.microsoft.com/office/powerpoint/2010/main" val="34442300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98BEF-24F8-E218-A18F-D00A06007888}"/>
              </a:ext>
            </a:extLst>
          </p:cNvPr>
          <p:cNvSpPr>
            <a:spLocks noGrp="1"/>
          </p:cNvSpPr>
          <p:nvPr>
            <p:ph type="title"/>
          </p:nvPr>
        </p:nvSpPr>
        <p:spPr/>
        <p:txBody>
          <a:bodyPr/>
          <a:lstStyle/>
          <a:p>
            <a:r>
              <a:rPr lang="en-US"/>
              <a:t>Next Steps in my research:</a:t>
            </a:r>
          </a:p>
        </p:txBody>
      </p:sp>
      <p:sp>
        <p:nvSpPr>
          <p:cNvPr id="3" name="Content Placeholder 2">
            <a:extLst>
              <a:ext uri="{FF2B5EF4-FFF2-40B4-BE49-F238E27FC236}">
                <a16:creationId xmlns:a16="http://schemas.microsoft.com/office/drawing/2014/main" id="{D553648D-0521-C35B-84E2-6E89E5C215D6}"/>
              </a:ext>
            </a:extLst>
          </p:cNvPr>
          <p:cNvSpPr>
            <a:spLocks noGrp="1"/>
          </p:cNvSpPr>
          <p:nvPr>
            <p:ph idx="1"/>
          </p:nvPr>
        </p:nvSpPr>
        <p:spPr/>
        <p:txBody>
          <a:bodyPr vert="horz" lIns="91440" tIns="45720" rIns="91440" bIns="45720" rtlCol="0" anchor="t">
            <a:normAutofit/>
          </a:bodyPr>
          <a:lstStyle/>
          <a:p>
            <a:pPr marL="0" indent="0">
              <a:buNone/>
            </a:pPr>
            <a:r>
              <a:rPr lang="en-US"/>
              <a:t>To use focus groups to:</a:t>
            </a:r>
          </a:p>
          <a:p>
            <a:r>
              <a:rPr lang="en-US"/>
              <a:t> explore education staffs' experiences of trying to implement these elements of practice within the real-world contexts. </a:t>
            </a:r>
          </a:p>
          <a:p>
            <a:r>
              <a:rPr lang="en-US"/>
              <a:t>consider where practice is currently. </a:t>
            </a:r>
          </a:p>
          <a:p>
            <a:r>
              <a:rPr lang="en-US"/>
              <a:t>Elicit ideas for moving practice forward. </a:t>
            </a:r>
          </a:p>
        </p:txBody>
      </p:sp>
      <p:sp>
        <p:nvSpPr>
          <p:cNvPr id="6" name="Slide Number Placeholder 5">
            <a:extLst>
              <a:ext uri="{FF2B5EF4-FFF2-40B4-BE49-F238E27FC236}">
                <a16:creationId xmlns:a16="http://schemas.microsoft.com/office/drawing/2014/main" id="{75837128-3F8E-2735-936B-1C609B19C333}"/>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30</a:t>
            </a:fld>
            <a:endParaRPr lang="en-US">
              <a:solidFill>
                <a:prstClr val="black">
                  <a:tint val="75000"/>
                </a:prstClr>
              </a:solidFill>
            </a:endParaRPr>
          </a:p>
        </p:txBody>
      </p:sp>
    </p:spTree>
    <p:extLst>
      <p:ext uri="{BB962C8B-B14F-4D97-AF65-F5344CB8AC3E}">
        <p14:creationId xmlns:p14="http://schemas.microsoft.com/office/powerpoint/2010/main" val="1322451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9EF49-AEFD-CF10-9503-B38EF778017B}"/>
              </a:ext>
            </a:extLst>
          </p:cNvPr>
          <p:cNvSpPr>
            <a:spLocks noGrp="1"/>
          </p:cNvSpPr>
          <p:nvPr>
            <p:ph type="title"/>
          </p:nvPr>
        </p:nvSpPr>
        <p:spPr>
          <a:xfrm>
            <a:off x="3320018" y="1319517"/>
            <a:ext cx="5551391" cy="4446865"/>
          </a:xfrm>
        </p:spPr>
        <p:txBody>
          <a:bodyPr>
            <a:noAutofit/>
          </a:bodyPr>
          <a:lstStyle/>
          <a:p>
            <a:r>
              <a:rPr lang="en-GB" sz="6700">
                <a:ea typeface="+mj-lt"/>
                <a:cs typeface="+mj-lt"/>
              </a:rPr>
              <a:t>“It’s all about relationships”</a:t>
            </a:r>
            <a:br>
              <a:rPr lang="en-GB" sz="4800" b="1">
                <a:ea typeface="+mj-lt"/>
                <a:cs typeface="+mj-lt"/>
              </a:rPr>
            </a:br>
            <a:endParaRPr lang="en-GB" sz="2800">
              <a:ea typeface="+mj-lt"/>
              <a:cs typeface="+mj-lt"/>
            </a:endParaRPr>
          </a:p>
          <a:p>
            <a:r>
              <a:rPr lang="en-GB" sz="4000">
                <a:ea typeface="+mj-lt"/>
                <a:cs typeface="+mj-lt"/>
              </a:rPr>
              <a:t>Pilot study exploring the use of isolation rooms/booths from a staff perspective</a:t>
            </a:r>
            <a:endParaRPr lang="en-GB" sz="4000"/>
          </a:p>
        </p:txBody>
      </p:sp>
    </p:spTree>
    <p:extLst>
      <p:ext uri="{BB962C8B-B14F-4D97-AF65-F5344CB8AC3E}">
        <p14:creationId xmlns:p14="http://schemas.microsoft.com/office/powerpoint/2010/main" val="32445709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60DAB-3FCE-AF2D-7957-8FCDB1A1F146}"/>
              </a:ext>
            </a:extLst>
          </p:cNvPr>
          <p:cNvSpPr>
            <a:spLocks noGrp="1"/>
          </p:cNvSpPr>
          <p:nvPr>
            <p:ph type="title"/>
          </p:nvPr>
        </p:nvSpPr>
        <p:spPr>
          <a:xfrm>
            <a:off x="838200" y="365125"/>
            <a:ext cx="10515600" cy="1325563"/>
          </a:xfrm>
        </p:spPr>
        <p:txBody>
          <a:bodyPr/>
          <a:lstStyle/>
          <a:p>
            <a:r>
              <a:rPr lang="en-GB"/>
              <a:t>Seclusion in UK schools</a:t>
            </a:r>
            <a:endParaRPr lang="en-US"/>
          </a:p>
        </p:txBody>
      </p:sp>
      <p:sp>
        <p:nvSpPr>
          <p:cNvPr id="6" name="Slide Number Placeholder 5">
            <a:extLst>
              <a:ext uri="{FF2B5EF4-FFF2-40B4-BE49-F238E27FC236}">
                <a16:creationId xmlns:a16="http://schemas.microsoft.com/office/drawing/2014/main" id="{78005C5F-9B81-FA3A-2D41-6B7C3CE478F3}"/>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32</a:t>
            </a:fld>
            <a:endParaRPr lang="en-US">
              <a:solidFill>
                <a:prstClr val="black">
                  <a:tint val="75000"/>
                </a:prstClr>
              </a:solidFill>
            </a:endParaRPr>
          </a:p>
        </p:txBody>
      </p:sp>
      <p:sp>
        <p:nvSpPr>
          <p:cNvPr id="3" name="Content Placeholder 2">
            <a:extLst>
              <a:ext uri="{FF2B5EF4-FFF2-40B4-BE49-F238E27FC236}">
                <a16:creationId xmlns:a16="http://schemas.microsoft.com/office/drawing/2014/main" id="{501F42FD-9D8B-756A-CBE3-02D4440105BE}"/>
              </a:ext>
            </a:extLst>
          </p:cNvPr>
          <p:cNvSpPr>
            <a:spLocks noGrp="1"/>
          </p:cNvSpPr>
          <p:nvPr>
            <p:ph idx="1"/>
          </p:nvPr>
        </p:nvSpPr>
        <p:spPr/>
        <p:txBody>
          <a:bodyPr vert="horz" lIns="91440" tIns="45720" rIns="91440" bIns="45720" rtlCol="0" anchor="t">
            <a:normAutofit lnSpcReduction="10000"/>
          </a:bodyPr>
          <a:lstStyle/>
          <a:p>
            <a:pPr marL="0" indent="0">
              <a:buNone/>
            </a:pPr>
            <a:r>
              <a:rPr lang="en-GB" i="1">
                <a:ea typeface="+mn-lt"/>
                <a:cs typeface="+mn-lt"/>
              </a:rPr>
              <a:t>- “the supervised containment and isolation of a child or young person away from others, in a room/area from which they are prevented from leaving” (HMG, 2019, p.43-44). </a:t>
            </a:r>
            <a:endParaRPr lang="en-GB"/>
          </a:p>
          <a:p>
            <a:r>
              <a:rPr lang="en-GB" i="1">
                <a:ea typeface="+mn-lt"/>
                <a:cs typeface="+mn-lt"/>
              </a:rPr>
              <a:t>The naming issue</a:t>
            </a:r>
            <a:endParaRPr lang="en-GB">
              <a:ea typeface="+mn-lt"/>
              <a:cs typeface="+mn-lt"/>
            </a:endParaRPr>
          </a:p>
          <a:p>
            <a:pPr lvl="1"/>
            <a:r>
              <a:rPr lang="en-GB" i="1">
                <a:ea typeface="+mn-lt"/>
                <a:cs typeface="+mn-lt"/>
              </a:rPr>
              <a:t>Common term = isolation booths</a:t>
            </a:r>
            <a:endParaRPr lang="en-GB"/>
          </a:p>
          <a:p>
            <a:r>
              <a:rPr lang="en-GB" i="1">
                <a:ea typeface="+mn-lt"/>
                <a:cs typeface="+mn-lt"/>
              </a:rPr>
              <a:t>Comparable to prisons and psychiatric hospitals </a:t>
            </a:r>
            <a:endParaRPr lang="en-GB"/>
          </a:p>
          <a:p>
            <a:r>
              <a:rPr lang="en-GB">
                <a:ea typeface="+mn-lt"/>
                <a:cs typeface="+mn-lt"/>
              </a:rPr>
              <a:t>Behaviour in Schools (2022) </a:t>
            </a:r>
            <a:r>
              <a:rPr lang="en-GB" i="1"/>
              <a:t>guidance</a:t>
            </a:r>
            <a:endParaRPr lang="en-GB"/>
          </a:p>
          <a:p>
            <a:pPr lvl="1"/>
            <a:r>
              <a:rPr lang="en-GB" i="1"/>
              <a:t>80. Parents should be informed the very same day</a:t>
            </a:r>
          </a:p>
          <a:p>
            <a:pPr lvl="1"/>
            <a:r>
              <a:rPr lang="en-GB" i="1"/>
              <a:t>81. a) Restore stability</a:t>
            </a:r>
          </a:p>
        </p:txBody>
      </p:sp>
    </p:spTree>
    <p:extLst>
      <p:ext uri="{BB962C8B-B14F-4D97-AF65-F5344CB8AC3E}">
        <p14:creationId xmlns:p14="http://schemas.microsoft.com/office/powerpoint/2010/main" val="1232419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Arc 34">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37" name="Rectangle 36">
            <a:extLst>
              <a:ext uri="{FF2B5EF4-FFF2-40B4-BE49-F238E27FC236}">
                <a16:creationId xmlns:a16="http://schemas.microsoft.com/office/drawing/2014/main" id="{2B577FF9-3543-4875-815D-3D87BD8A2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AD86735-7025-3413-D4DD-58E63BDB2CCC}"/>
              </a:ext>
            </a:extLst>
          </p:cNvPr>
          <p:cNvSpPr>
            <a:spLocks noGrp="1"/>
          </p:cNvSpPr>
          <p:nvPr>
            <p:ph type="title"/>
          </p:nvPr>
        </p:nvSpPr>
        <p:spPr>
          <a:xfrm>
            <a:off x="874815" y="798703"/>
            <a:ext cx="5221185" cy="736723"/>
          </a:xfrm>
        </p:spPr>
        <p:txBody>
          <a:bodyPr vert="horz" lIns="91440" tIns="45720" rIns="91440" bIns="45720" rtlCol="0" anchor="b">
            <a:normAutofit/>
          </a:bodyPr>
          <a:lstStyle/>
          <a:p>
            <a:pPr algn="ctr"/>
            <a:r>
              <a:rPr lang="en-US"/>
              <a:t>RQ1: School context</a:t>
            </a:r>
            <a:endParaRPr lang="en-US" kern="1200">
              <a:solidFill>
                <a:schemeClr val="tx1"/>
              </a:solidFill>
              <a:latin typeface="+mj-lt"/>
            </a:endParaRPr>
          </a:p>
        </p:txBody>
      </p:sp>
      <p:sp>
        <p:nvSpPr>
          <p:cNvPr id="39" name="Freeform: Shape 38">
            <a:extLst>
              <a:ext uri="{FF2B5EF4-FFF2-40B4-BE49-F238E27FC236}">
                <a16:creationId xmlns:a16="http://schemas.microsoft.com/office/drawing/2014/main" id="{F5569EEC-E12F-4856-B407-02B2813A4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4059"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CF860788-3A6A-45A3-B3F1-06F159665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67336"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11" descr="Diagram&#10;&#10;Description automatically generated">
            <a:extLst>
              <a:ext uri="{FF2B5EF4-FFF2-40B4-BE49-F238E27FC236}">
                <a16:creationId xmlns:a16="http://schemas.microsoft.com/office/drawing/2014/main" id="{83682E37-81A0-4B8F-FDE2-67C78E72E792}"/>
              </a:ext>
            </a:extLst>
          </p:cNvPr>
          <p:cNvPicPr>
            <a:picLocks noChangeAspect="1"/>
          </p:cNvPicPr>
          <p:nvPr/>
        </p:nvPicPr>
        <p:blipFill>
          <a:blip r:embed="rId3"/>
          <a:stretch>
            <a:fillRect/>
          </a:stretch>
        </p:blipFill>
        <p:spPr>
          <a:xfrm>
            <a:off x="4079493" y="1238278"/>
            <a:ext cx="7062218" cy="4597210"/>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
        <p:nvSpPr>
          <p:cNvPr id="43" name="Freeform: Shape 42">
            <a:extLst>
              <a:ext uri="{FF2B5EF4-FFF2-40B4-BE49-F238E27FC236}">
                <a16:creationId xmlns:a16="http://schemas.microsoft.com/office/drawing/2014/main" id="{DF1E3393-B852-4883-B778-ED3525112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32259"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65E062E-8BC9-4E07-23A4-A309A1136999}"/>
              </a:ext>
            </a:extLst>
          </p:cNvPr>
          <p:cNvSpPr>
            <a:spLocks noGrp="1"/>
          </p:cNvSpPr>
          <p:nvPr>
            <p:ph type="sldNum" sz="quarter" idx="12"/>
          </p:nvPr>
        </p:nvSpPr>
        <p:spPr>
          <a:xfrm>
            <a:off x="8610600" y="6356350"/>
            <a:ext cx="2711252" cy="365125"/>
          </a:xfrm>
        </p:spPr>
        <p:txBody>
          <a:bodyPr vert="horz" lIns="91440" tIns="45720" rIns="91440" bIns="45720" rtlCol="0" anchor="ctr">
            <a:normAutofit/>
          </a:bodyPr>
          <a:lstStyle/>
          <a:p>
            <a:pPr>
              <a:spcAft>
                <a:spcPts val="600"/>
              </a:spcAft>
              <a:defRPr/>
            </a:pPr>
            <a:fld id="{D76B855D-E9CC-4FF8-AD85-6CDC7B89A0DE}" type="slidenum">
              <a:rPr lang="en-US" smtClean="0">
                <a:solidFill>
                  <a:prstClr val="black">
                    <a:tint val="75000"/>
                  </a:prstClr>
                </a:solidFill>
              </a:rPr>
              <a:pPr>
                <a:spcAft>
                  <a:spcPts val="600"/>
                </a:spcAft>
                <a:defRPr/>
              </a:pPr>
              <a:t>33</a:t>
            </a:fld>
            <a:endParaRPr lang="en-US">
              <a:solidFill>
                <a:prstClr val="black">
                  <a:tint val="75000"/>
                </a:prstClr>
              </a:solidFill>
            </a:endParaRPr>
          </a:p>
        </p:txBody>
      </p:sp>
      <p:sp>
        <p:nvSpPr>
          <p:cNvPr id="45" name="Freeform: Shape 44">
            <a:extLst>
              <a:ext uri="{FF2B5EF4-FFF2-40B4-BE49-F238E27FC236}">
                <a16:creationId xmlns:a16="http://schemas.microsoft.com/office/drawing/2014/main" id="{39853D09-4205-4CC7-83EB-288E886AC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440"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0D040B79-3E73-4A31-840D-D6B9C9FDF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7511"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156C6AE5-3F8B-42AC-9EA4-1B686A11E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3820" y="5835650"/>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
            <a:extLst>
              <a:ext uri="{FF2B5EF4-FFF2-40B4-BE49-F238E27FC236}">
                <a16:creationId xmlns:a16="http://schemas.microsoft.com/office/drawing/2014/main" id="{312BC6FC-2711-8F72-E0F4-8B68D5E858E8}"/>
              </a:ext>
            </a:extLst>
          </p:cNvPr>
          <p:cNvSpPr txBox="1"/>
          <p:nvPr/>
        </p:nvSpPr>
        <p:spPr>
          <a:xfrm>
            <a:off x="1714500" y="3956958"/>
            <a:ext cx="3445328" cy="203132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ea typeface="+mn-lt"/>
                <a:cs typeface="+mn-lt"/>
              </a:rPr>
              <a:t>"Horrified"</a:t>
            </a:r>
            <a:endParaRPr lang="en-US"/>
          </a:p>
          <a:p>
            <a:endParaRPr lang="en-GB"/>
          </a:p>
          <a:p>
            <a:r>
              <a:rPr lang="en-GB"/>
              <a:t>"it has a bit of cache...(it) can also be seen as a good thing sometimes"</a:t>
            </a:r>
          </a:p>
          <a:p>
            <a:endParaRPr lang="en-GB"/>
          </a:p>
          <a:p>
            <a:r>
              <a:rPr lang="en-GB"/>
              <a:t>"I'd rather be in there anyway"</a:t>
            </a:r>
          </a:p>
        </p:txBody>
      </p:sp>
      <p:sp>
        <p:nvSpPr>
          <p:cNvPr id="17" name="TextBox 16">
            <a:extLst>
              <a:ext uri="{FF2B5EF4-FFF2-40B4-BE49-F238E27FC236}">
                <a16:creationId xmlns:a16="http://schemas.microsoft.com/office/drawing/2014/main" id="{ED39BFA1-E9D3-DB18-47AA-E2B64EAA59E7}"/>
              </a:ext>
            </a:extLst>
          </p:cNvPr>
          <p:cNvSpPr txBox="1"/>
          <p:nvPr/>
        </p:nvSpPr>
        <p:spPr>
          <a:xfrm>
            <a:off x="8762999" y="884466"/>
            <a:ext cx="3170463"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A space of care</a:t>
            </a:r>
          </a:p>
          <a:p>
            <a:endParaRPr lang="en-GB"/>
          </a:p>
          <a:p>
            <a:r>
              <a:rPr lang="en-GB"/>
              <a:t>"Where they're understood"</a:t>
            </a:r>
          </a:p>
          <a:p>
            <a:endParaRPr lang="en-GB"/>
          </a:p>
          <a:p>
            <a:r>
              <a:rPr lang="en-GB"/>
              <a:t>Without friends</a:t>
            </a:r>
          </a:p>
          <a:p>
            <a:r>
              <a:rPr lang="en-GB"/>
              <a:t>Limited access and participation</a:t>
            </a:r>
          </a:p>
        </p:txBody>
      </p:sp>
      <p:sp>
        <p:nvSpPr>
          <p:cNvPr id="25" name="TextBox 24">
            <a:extLst>
              <a:ext uri="{FF2B5EF4-FFF2-40B4-BE49-F238E27FC236}">
                <a16:creationId xmlns:a16="http://schemas.microsoft.com/office/drawing/2014/main" id="{230BFA94-B9BB-C4E7-4049-BFE3C53F8D93}"/>
              </a:ext>
            </a:extLst>
          </p:cNvPr>
          <p:cNvSpPr txBox="1"/>
          <p:nvPr/>
        </p:nvSpPr>
        <p:spPr>
          <a:xfrm>
            <a:off x="10341428" y="4354285"/>
            <a:ext cx="175532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Behaviour management tool</a:t>
            </a:r>
          </a:p>
        </p:txBody>
      </p:sp>
      <p:sp>
        <p:nvSpPr>
          <p:cNvPr id="3" name="TextBox 2">
            <a:extLst>
              <a:ext uri="{FF2B5EF4-FFF2-40B4-BE49-F238E27FC236}">
                <a16:creationId xmlns:a16="http://schemas.microsoft.com/office/drawing/2014/main" id="{1A9A3E73-17F3-DFB6-F45D-D1080AA48134}"/>
              </a:ext>
            </a:extLst>
          </p:cNvPr>
          <p:cNvSpPr txBox="1"/>
          <p:nvPr/>
        </p:nvSpPr>
        <p:spPr>
          <a:xfrm>
            <a:off x="1072444" y="1894083"/>
            <a:ext cx="430788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Setting: Large secondary school in NW</a:t>
            </a:r>
            <a:endParaRPr lang="en-US"/>
          </a:p>
          <a:p>
            <a:pPr algn="l"/>
            <a:endParaRPr lang="en-GB"/>
          </a:p>
          <a:p>
            <a:r>
              <a:rPr lang="en-GB"/>
              <a:t>Methodology: Semi-</a:t>
            </a:r>
            <a:r>
              <a:rPr lang="en-GB" err="1"/>
              <a:t>strcutred</a:t>
            </a:r>
            <a:r>
              <a:rPr lang="en-GB"/>
              <a:t> interview with one participant</a:t>
            </a:r>
          </a:p>
          <a:p>
            <a:endParaRPr lang="en-GB"/>
          </a:p>
          <a:p>
            <a:endParaRPr lang="en-GB"/>
          </a:p>
        </p:txBody>
      </p:sp>
    </p:spTree>
    <p:extLst>
      <p:ext uri="{BB962C8B-B14F-4D97-AF65-F5344CB8AC3E}">
        <p14:creationId xmlns:p14="http://schemas.microsoft.com/office/powerpoint/2010/main" val="21787548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5E4CE-0C54-5074-2872-643C0383B582}"/>
              </a:ext>
            </a:extLst>
          </p:cNvPr>
          <p:cNvSpPr>
            <a:spLocks noGrp="1"/>
          </p:cNvSpPr>
          <p:nvPr>
            <p:ph type="title"/>
          </p:nvPr>
        </p:nvSpPr>
        <p:spPr/>
        <p:txBody>
          <a:bodyPr/>
          <a:lstStyle/>
          <a:p>
            <a:r>
              <a:rPr lang="en-GB"/>
              <a:t>RQ2: Staff perspectives</a:t>
            </a:r>
          </a:p>
        </p:txBody>
      </p:sp>
      <p:sp>
        <p:nvSpPr>
          <p:cNvPr id="7" name="Text Placeholder 6">
            <a:extLst>
              <a:ext uri="{FF2B5EF4-FFF2-40B4-BE49-F238E27FC236}">
                <a16:creationId xmlns:a16="http://schemas.microsoft.com/office/drawing/2014/main" id="{52881E01-8417-A0D4-950F-1D007C261C31}"/>
              </a:ext>
            </a:extLst>
          </p:cNvPr>
          <p:cNvSpPr>
            <a:spLocks noGrp="1"/>
          </p:cNvSpPr>
          <p:nvPr>
            <p:ph type="body" idx="1"/>
          </p:nvPr>
        </p:nvSpPr>
        <p:spPr>
          <a:xfrm>
            <a:off x="839788" y="1517188"/>
            <a:ext cx="5157787" cy="823912"/>
          </a:xfrm>
        </p:spPr>
        <p:txBody>
          <a:bodyPr>
            <a:normAutofit/>
          </a:bodyPr>
          <a:lstStyle/>
          <a:p>
            <a:r>
              <a:rPr lang="en-GB" dirty="0"/>
              <a:t>Control v Empathy</a:t>
            </a:r>
            <a:endParaRPr lang="en-US" dirty="0"/>
          </a:p>
        </p:txBody>
      </p:sp>
      <p:sp>
        <p:nvSpPr>
          <p:cNvPr id="3" name="Content Placeholder 2">
            <a:extLst>
              <a:ext uri="{FF2B5EF4-FFF2-40B4-BE49-F238E27FC236}">
                <a16:creationId xmlns:a16="http://schemas.microsoft.com/office/drawing/2014/main" id="{BE174CE4-4AB3-CF14-B0CF-35778099F0C7}"/>
              </a:ext>
            </a:extLst>
          </p:cNvPr>
          <p:cNvSpPr>
            <a:spLocks noGrp="1"/>
          </p:cNvSpPr>
          <p:nvPr>
            <p:ph sz="half" idx="2"/>
          </p:nvPr>
        </p:nvSpPr>
        <p:spPr/>
        <p:txBody>
          <a:bodyPr vert="horz" lIns="91440" tIns="45720" rIns="91440" bIns="45720" rtlCol="0" anchor="t">
            <a:normAutofit/>
          </a:bodyPr>
          <a:lstStyle/>
          <a:p>
            <a:r>
              <a:rPr lang="en-GB" sz="1900"/>
              <a:t>Teacher</a:t>
            </a:r>
            <a:endParaRPr lang="en-GB" sz="1900">
              <a:ea typeface="+mn-lt"/>
              <a:cs typeface="+mn-lt"/>
            </a:endParaRPr>
          </a:p>
          <a:p>
            <a:pPr marL="0" indent="0">
              <a:buNone/>
            </a:pPr>
            <a:r>
              <a:rPr lang="en-GB" sz="1900">
                <a:ea typeface="+mn-lt"/>
                <a:cs typeface="+mn-lt"/>
              </a:rPr>
              <a:t>“</a:t>
            </a:r>
            <a:r>
              <a:rPr lang="en-GB" sz="1900" i="1">
                <a:ea typeface="+mn-lt"/>
                <a:cs typeface="+mn-lt"/>
              </a:rPr>
              <a:t>that control element kind of translates more to them being in agreement...because they know that if there's a situation where you're not in control of it, then it can really affect behaviour in the whole class</a:t>
            </a:r>
            <a:r>
              <a:rPr lang="en-GB" sz="1900">
                <a:ea typeface="+mn-lt"/>
                <a:cs typeface="+mn-lt"/>
              </a:rPr>
              <a:t>.”</a:t>
            </a:r>
            <a:endParaRPr lang="en-GB" sz="1900"/>
          </a:p>
          <a:p>
            <a:r>
              <a:rPr lang="en-GB" sz="1900"/>
              <a:t>Teaching assistants</a:t>
            </a:r>
          </a:p>
          <a:p>
            <a:pPr marL="0" indent="0">
              <a:buNone/>
            </a:pPr>
            <a:r>
              <a:rPr lang="en-GB" sz="1900" i="1">
                <a:ea typeface="+mn-lt"/>
                <a:cs typeface="+mn-lt"/>
              </a:rPr>
              <a:t>“especially…, if they're in there three or four times in one year, a lot of TAs often feel that, you know well, that's not working for that child. </a:t>
            </a:r>
            <a:r>
              <a:rPr lang="en-GB" sz="1900" i="1" err="1">
                <a:ea typeface="+mn-lt"/>
                <a:cs typeface="+mn-lt"/>
              </a:rPr>
              <a:t>So.</a:t>
            </a:r>
            <a:r>
              <a:rPr lang="en-GB" sz="1900" i="1">
                <a:ea typeface="+mn-lt"/>
                <a:cs typeface="+mn-lt"/>
              </a:rPr>
              <a:t>.. what else? What else should we be doing?”</a:t>
            </a:r>
            <a:endParaRPr lang="en-GB" sz="1900"/>
          </a:p>
        </p:txBody>
      </p:sp>
      <p:sp>
        <p:nvSpPr>
          <p:cNvPr id="8" name="Text Placeholder 7">
            <a:extLst>
              <a:ext uri="{FF2B5EF4-FFF2-40B4-BE49-F238E27FC236}">
                <a16:creationId xmlns:a16="http://schemas.microsoft.com/office/drawing/2014/main" id="{E0CF4D65-6C1A-0BE2-98E1-D84B8030B963}"/>
              </a:ext>
            </a:extLst>
          </p:cNvPr>
          <p:cNvSpPr>
            <a:spLocks noGrp="1"/>
          </p:cNvSpPr>
          <p:nvPr>
            <p:ph type="body" sz="quarter" idx="3"/>
          </p:nvPr>
        </p:nvSpPr>
        <p:spPr>
          <a:xfrm>
            <a:off x="6287947" y="1517188"/>
            <a:ext cx="5183188" cy="823912"/>
          </a:xfrm>
        </p:spPr>
        <p:txBody>
          <a:bodyPr>
            <a:normAutofit/>
          </a:bodyPr>
          <a:lstStyle/>
          <a:p>
            <a:r>
              <a:rPr lang="en-GB"/>
              <a:t>Consider the context</a:t>
            </a:r>
          </a:p>
        </p:txBody>
      </p:sp>
      <p:sp>
        <p:nvSpPr>
          <p:cNvPr id="9" name="Content Placeholder 8">
            <a:extLst>
              <a:ext uri="{FF2B5EF4-FFF2-40B4-BE49-F238E27FC236}">
                <a16:creationId xmlns:a16="http://schemas.microsoft.com/office/drawing/2014/main" id="{DA7D1423-55A4-0C87-5F91-8E2D166C1324}"/>
              </a:ext>
            </a:extLst>
          </p:cNvPr>
          <p:cNvSpPr>
            <a:spLocks noGrp="1"/>
          </p:cNvSpPr>
          <p:nvPr>
            <p:ph sz="quarter" idx="4"/>
          </p:nvPr>
        </p:nvSpPr>
        <p:spPr>
          <a:xfrm>
            <a:off x="6461567" y="2505075"/>
            <a:ext cx="5183188" cy="3684588"/>
          </a:xfrm>
        </p:spPr>
        <p:txBody>
          <a:bodyPr vert="horz" lIns="91440" tIns="45720" rIns="91440" bIns="45720" rtlCol="0" anchor="t">
            <a:noAutofit/>
          </a:bodyPr>
          <a:lstStyle/>
          <a:p>
            <a:pPr marL="342900" indent="-342900"/>
            <a:r>
              <a:rPr lang="en-GB" sz="1900">
                <a:ea typeface="+mn-lt"/>
                <a:cs typeface="+mn-lt"/>
              </a:rPr>
              <a:t>Family relationships</a:t>
            </a:r>
            <a:endParaRPr lang="en-GB" sz="1900" i="1">
              <a:ea typeface="+mn-lt"/>
              <a:cs typeface="+mn-lt"/>
            </a:endParaRPr>
          </a:p>
          <a:p>
            <a:pPr marL="0" indent="0">
              <a:buNone/>
            </a:pPr>
            <a:r>
              <a:rPr lang="en-GB" sz="1900"/>
              <a:t>"Short sharp shock"</a:t>
            </a:r>
          </a:p>
          <a:p>
            <a:pPr marL="342900" indent="-342900"/>
            <a:r>
              <a:rPr lang="en-GB" sz="1900"/>
              <a:t>Reasonable adjustments</a:t>
            </a:r>
          </a:p>
          <a:p>
            <a:pPr marL="0" indent="0">
              <a:buNone/>
            </a:pPr>
            <a:r>
              <a:rPr lang="en-GB" sz="1900"/>
              <a:t>"</a:t>
            </a:r>
            <a:r>
              <a:rPr lang="en-GB" sz="1900" i="1">
                <a:ea typeface="+mn-lt"/>
                <a:cs typeface="+mn-lt"/>
              </a:rPr>
              <a:t>well, this is our reasonable adjustment for this student…this is what they need, they need something additional to or, different from </a:t>
            </a:r>
            <a:endParaRPr lang="en-GB" sz="1900"/>
          </a:p>
          <a:p>
            <a:pPr marL="342900" indent="-342900"/>
            <a:r>
              <a:rPr lang="en-GB" sz="1900"/>
              <a:t>COVID-19 </a:t>
            </a:r>
          </a:p>
          <a:p>
            <a:pPr marL="0" indent="0">
              <a:buNone/>
            </a:pPr>
            <a:r>
              <a:rPr lang="en-GB" sz="1900" i="1">
                <a:ea typeface="+mn-lt"/>
                <a:cs typeface="+mn-lt"/>
              </a:rPr>
              <a:t>"not had the experience of being socialised…as much”.</a:t>
            </a:r>
            <a:endParaRPr lang="en-GB" sz="1900"/>
          </a:p>
        </p:txBody>
      </p:sp>
      <p:sp>
        <p:nvSpPr>
          <p:cNvPr id="6" name="Slide Number Placeholder 5">
            <a:extLst>
              <a:ext uri="{FF2B5EF4-FFF2-40B4-BE49-F238E27FC236}">
                <a16:creationId xmlns:a16="http://schemas.microsoft.com/office/drawing/2014/main" id="{A32FAD15-6E36-70ED-12AC-AA349E208B15}"/>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34</a:t>
            </a:fld>
            <a:endParaRPr lang="en-US">
              <a:solidFill>
                <a:prstClr val="black">
                  <a:tint val="75000"/>
                </a:prstClr>
              </a:solidFill>
            </a:endParaRPr>
          </a:p>
        </p:txBody>
      </p:sp>
    </p:spTree>
    <p:extLst>
      <p:ext uri="{BB962C8B-B14F-4D97-AF65-F5344CB8AC3E}">
        <p14:creationId xmlns:p14="http://schemas.microsoft.com/office/powerpoint/2010/main" val="34416584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371FF-3F80-078E-616D-C31F3D201A70}"/>
              </a:ext>
            </a:extLst>
          </p:cNvPr>
          <p:cNvSpPr>
            <a:spLocks noGrp="1"/>
          </p:cNvSpPr>
          <p:nvPr>
            <p:ph type="title"/>
          </p:nvPr>
        </p:nvSpPr>
        <p:spPr/>
        <p:txBody>
          <a:bodyPr/>
          <a:lstStyle/>
          <a:p>
            <a:r>
              <a:rPr lang="en-GB"/>
              <a:t>RQ2 Staff perspectives</a:t>
            </a:r>
          </a:p>
        </p:txBody>
      </p:sp>
      <p:sp>
        <p:nvSpPr>
          <p:cNvPr id="3" name="Text Placeholder 2">
            <a:extLst>
              <a:ext uri="{FF2B5EF4-FFF2-40B4-BE49-F238E27FC236}">
                <a16:creationId xmlns:a16="http://schemas.microsoft.com/office/drawing/2014/main" id="{6B8D3A73-4080-CFD8-4043-0522F387003F}"/>
              </a:ext>
            </a:extLst>
          </p:cNvPr>
          <p:cNvSpPr>
            <a:spLocks noGrp="1"/>
          </p:cNvSpPr>
          <p:nvPr>
            <p:ph type="body" idx="1"/>
          </p:nvPr>
        </p:nvSpPr>
        <p:spPr>
          <a:xfrm>
            <a:off x="839788" y="1709918"/>
            <a:ext cx="5157787" cy="823912"/>
          </a:xfrm>
        </p:spPr>
        <p:txBody>
          <a:bodyPr/>
          <a:lstStyle/>
          <a:p>
            <a:r>
              <a:rPr lang="en-GB"/>
              <a:t>Connection is key</a:t>
            </a:r>
          </a:p>
        </p:txBody>
      </p:sp>
      <p:sp>
        <p:nvSpPr>
          <p:cNvPr id="4" name="Content Placeholder 3">
            <a:extLst>
              <a:ext uri="{FF2B5EF4-FFF2-40B4-BE49-F238E27FC236}">
                <a16:creationId xmlns:a16="http://schemas.microsoft.com/office/drawing/2014/main" id="{B4D816A8-60F3-CAEE-EA45-261C0581CA50}"/>
              </a:ext>
            </a:extLst>
          </p:cNvPr>
          <p:cNvSpPr>
            <a:spLocks noGrp="1"/>
          </p:cNvSpPr>
          <p:nvPr>
            <p:ph sz="half" idx="2"/>
          </p:nvPr>
        </p:nvSpPr>
        <p:spPr>
          <a:xfrm>
            <a:off x="839788" y="2663226"/>
            <a:ext cx="6896434" cy="3684588"/>
          </a:xfrm>
        </p:spPr>
        <p:txBody>
          <a:bodyPr vert="horz" lIns="91440" tIns="45720" rIns="91440" bIns="45720" rtlCol="0" anchor="t">
            <a:normAutofit fontScale="92500" lnSpcReduction="20000"/>
          </a:bodyPr>
          <a:lstStyle/>
          <a:p>
            <a:r>
              <a:rPr lang="en-GB">
                <a:ea typeface="+mn-lt"/>
                <a:cs typeface="+mn-lt"/>
              </a:rPr>
              <a:t>Staff and students</a:t>
            </a:r>
            <a:endParaRPr lang="en-US">
              <a:ea typeface="+mn-lt"/>
              <a:cs typeface="+mn-lt"/>
            </a:endParaRPr>
          </a:p>
          <a:p>
            <a:r>
              <a:rPr lang="en-GB" i="1">
                <a:ea typeface="+mn-lt"/>
                <a:cs typeface="+mn-lt"/>
              </a:rPr>
              <a:t>“they’re looking for that person that they've got the relationship with… because that person understands them, knows what's happening in their life, they've got all the background information, the teachers don't have.”</a:t>
            </a:r>
            <a:endParaRPr lang="en-US">
              <a:ea typeface="+mn-lt"/>
              <a:cs typeface="+mn-lt"/>
            </a:endParaRPr>
          </a:p>
          <a:p>
            <a:r>
              <a:rPr lang="en-GB" i="1">
                <a:ea typeface="+mn-lt"/>
                <a:cs typeface="+mn-lt"/>
              </a:rPr>
              <a:t>“That relational aspect is absolutely key for compliance"</a:t>
            </a:r>
          </a:p>
          <a:p>
            <a:r>
              <a:rPr lang="en-GB">
                <a:ea typeface="+mn-lt"/>
                <a:cs typeface="+mn-lt"/>
              </a:rPr>
              <a:t>Peer groups</a:t>
            </a:r>
            <a:endParaRPr lang="en-US">
              <a:ea typeface="+mn-lt"/>
              <a:cs typeface="+mn-lt"/>
            </a:endParaRPr>
          </a:p>
          <a:p>
            <a:r>
              <a:rPr lang="en-GB" i="1">
                <a:ea typeface="+mn-lt"/>
                <a:cs typeface="+mn-lt"/>
              </a:rPr>
              <a:t>“I tend to find it's the not going out at breaks and lunches is the kicker, rather than being in that particular room”</a:t>
            </a:r>
            <a:endParaRPr lang="en-GB"/>
          </a:p>
        </p:txBody>
      </p:sp>
      <p:sp>
        <p:nvSpPr>
          <p:cNvPr id="5" name="Text Placeholder 4">
            <a:extLst>
              <a:ext uri="{FF2B5EF4-FFF2-40B4-BE49-F238E27FC236}">
                <a16:creationId xmlns:a16="http://schemas.microsoft.com/office/drawing/2014/main" id="{242D0393-2C6F-79EC-3571-C7B6BD1F8683}"/>
              </a:ext>
            </a:extLst>
          </p:cNvPr>
          <p:cNvSpPr>
            <a:spLocks noGrp="1"/>
          </p:cNvSpPr>
          <p:nvPr>
            <p:ph type="body" sz="quarter" idx="3"/>
          </p:nvPr>
        </p:nvSpPr>
        <p:spPr>
          <a:xfrm>
            <a:off x="8116383" y="1720650"/>
            <a:ext cx="3584062" cy="813180"/>
          </a:xfrm>
        </p:spPr>
        <p:txBody>
          <a:bodyPr/>
          <a:lstStyle/>
          <a:p>
            <a:r>
              <a:rPr lang="en-GB"/>
              <a:t>Paradoxical positives </a:t>
            </a:r>
          </a:p>
        </p:txBody>
      </p:sp>
      <p:sp>
        <p:nvSpPr>
          <p:cNvPr id="6" name="Content Placeholder 5">
            <a:extLst>
              <a:ext uri="{FF2B5EF4-FFF2-40B4-BE49-F238E27FC236}">
                <a16:creationId xmlns:a16="http://schemas.microsoft.com/office/drawing/2014/main" id="{D9B4E373-C28F-BF54-83B0-1B68CF31582D}"/>
              </a:ext>
            </a:extLst>
          </p:cNvPr>
          <p:cNvSpPr>
            <a:spLocks noGrp="1"/>
          </p:cNvSpPr>
          <p:nvPr>
            <p:ph sz="quarter" idx="4"/>
          </p:nvPr>
        </p:nvSpPr>
        <p:spPr>
          <a:xfrm>
            <a:off x="8263801" y="2806999"/>
            <a:ext cx="3105964" cy="3540815"/>
          </a:xfrm>
        </p:spPr>
        <p:txBody>
          <a:bodyPr vert="horz" lIns="91440" tIns="45720" rIns="91440" bIns="45720" rtlCol="0" anchor="t">
            <a:normAutofit fontScale="92500" lnSpcReduction="20000"/>
          </a:bodyPr>
          <a:lstStyle/>
          <a:p>
            <a:r>
              <a:rPr lang="en-GB"/>
              <a:t>Reduction in internal and external exclusions</a:t>
            </a:r>
            <a:endParaRPr lang="en-US"/>
          </a:p>
          <a:p>
            <a:r>
              <a:rPr lang="en-GB"/>
              <a:t>Benefits of smaller learning space </a:t>
            </a:r>
          </a:p>
          <a:p>
            <a:pPr lvl="1"/>
            <a:r>
              <a:rPr lang="en-GB" sz="2400"/>
              <a:t>Increased concentration</a:t>
            </a:r>
          </a:p>
          <a:p>
            <a:pPr lvl="1"/>
            <a:r>
              <a:rPr lang="en-GB" sz="2400"/>
              <a:t>Staff ratio</a:t>
            </a:r>
          </a:p>
        </p:txBody>
      </p:sp>
      <p:sp>
        <p:nvSpPr>
          <p:cNvPr id="9" name="Slide Number Placeholder 8">
            <a:extLst>
              <a:ext uri="{FF2B5EF4-FFF2-40B4-BE49-F238E27FC236}">
                <a16:creationId xmlns:a16="http://schemas.microsoft.com/office/drawing/2014/main" id="{5C7FF0A4-D587-D1A0-9CEA-F935FEF47406}"/>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35</a:t>
            </a:fld>
            <a:endParaRPr lang="en-US">
              <a:solidFill>
                <a:prstClr val="black">
                  <a:tint val="75000"/>
                </a:prstClr>
              </a:solidFill>
            </a:endParaRPr>
          </a:p>
        </p:txBody>
      </p:sp>
    </p:spTree>
    <p:extLst>
      <p:ext uri="{BB962C8B-B14F-4D97-AF65-F5344CB8AC3E}">
        <p14:creationId xmlns:p14="http://schemas.microsoft.com/office/powerpoint/2010/main" val="13730911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08F41-2CAC-9910-9485-D86885FBA431}"/>
              </a:ext>
            </a:extLst>
          </p:cNvPr>
          <p:cNvSpPr>
            <a:spLocks noGrp="1"/>
          </p:cNvSpPr>
          <p:nvPr>
            <p:ph type="title"/>
          </p:nvPr>
        </p:nvSpPr>
        <p:spPr>
          <a:xfrm>
            <a:off x="838200" y="365125"/>
            <a:ext cx="10515600" cy="1325563"/>
          </a:xfrm>
        </p:spPr>
        <p:txBody>
          <a:bodyPr/>
          <a:lstStyle/>
          <a:p>
            <a:r>
              <a:rPr lang="en-GB" dirty="0"/>
              <a:t>Summary</a:t>
            </a:r>
          </a:p>
        </p:txBody>
      </p:sp>
      <p:sp>
        <p:nvSpPr>
          <p:cNvPr id="9" name="Slide Number Placeholder 8">
            <a:extLst>
              <a:ext uri="{FF2B5EF4-FFF2-40B4-BE49-F238E27FC236}">
                <a16:creationId xmlns:a16="http://schemas.microsoft.com/office/drawing/2014/main" id="{7EA0A5D9-BE3E-3933-E161-E6B6E9F1730D}"/>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36</a:t>
            </a:fld>
            <a:endParaRPr lang="en-US">
              <a:solidFill>
                <a:prstClr val="black">
                  <a:tint val="75000"/>
                </a:prstClr>
              </a:solidFill>
            </a:endParaRPr>
          </a:p>
        </p:txBody>
      </p:sp>
      <p:sp>
        <p:nvSpPr>
          <p:cNvPr id="4" name="Content Placeholder 3">
            <a:extLst>
              <a:ext uri="{FF2B5EF4-FFF2-40B4-BE49-F238E27FC236}">
                <a16:creationId xmlns:a16="http://schemas.microsoft.com/office/drawing/2014/main" id="{3ED1AB45-2AE4-E036-8813-34A632AB16CE}"/>
              </a:ext>
            </a:extLst>
          </p:cNvPr>
          <p:cNvSpPr>
            <a:spLocks noGrp="1"/>
          </p:cNvSpPr>
          <p:nvPr>
            <p:ph idx="1"/>
          </p:nvPr>
        </p:nvSpPr>
        <p:spPr>
          <a:xfrm>
            <a:off x="838200" y="1713540"/>
            <a:ext cx="10628488" cy="4283075"/>
          </a:xfrm>
        </p:spPr>
        <p:txBody>
          <a:bodyPr vert="horz" lIns="91440" tIns="45720" rIns="91440" bIns="45720" rtlCol="0" anchor="t">
            <a:normAutofit/>
          </a:bodyPr>
          <a:lstStyle/>
          <a:p>
            <a:pPr marL="457200" indent="-457200">
              <a:lnSpc>
                <a:spcPct val="150000"/>
              </a:lnSpc>
            </a:pPr>
            <a:r>
              <a:rPr lang="en-GB" dirty="0"/>
              <a:t>Reflections</a:t>
            </a:r>
            <a:endParaRPr lang="en-US" dirty="0"/>
          </a:p>
          <a:p>
            <a:pPr lvl="1">
              <a:lnSpc>
                <a:spcPct val="150000"/>
              </a:lnSpc>
            </a:pPr>
            <a:r>
              <a:rPr lang="en-GB" dirty="0"/>
              <a:t>Stakeholder views</a:t>
            </a:r>
          </a:p>
          <a:p>
            <a:pPr lvl="1">
              <a:lnSpc>
                <a:spcPct val="150000"/>
              </a:lnSpc>
            </a:pPr>
            <a:r>
              <a:rPr lang="en-GB" dirty="0"/>
              <a:t>Children's rights – individual vs collective </a:t>
            </a:r>
          </a:p>
          <a:p>
            <a:pPr lvl="1">
              <a:lnSpc>
                <a:spcPct val="150000"/>
              </a:lnSpc>
            </a:pPr>
            <a:r>
              <a:rPr lang="en-GB" dirty="0"/>
              <a:t>Important of relationships</a:t>
            </a:r>
          </a:p>
          <a:p>
            <a:pPr>
              <a:lnSpc>
                <a:spcPct val="150000"/>
              </a:lnSpc>
            </a:pPr>
            <a:r>
              <a:rPr lang="en-GB" dirty="0"/>
              <a:t>Schools as caring spaces</a:t>
            </a:r>
          </a:p>
          <a:p>
            <a:pPr>
              <a:lnSpc>
                <a:spcPct val="150000"/>
              </a:lnSpc>
            </a:pPr>
            <a:r>
              <a:rPr lang="en-GB" dirty="0"/>
              <a:t>Responsibility of inclusion</a:t>
            </a:r>
          </a:p>
          <a:p>
            <a:pPr marL="0" indent="0">
              <a:lnSpc>
                <a:spcPct val="150000"/>
              </a:lnSpc>
              <a:buNone/>
            </a:pPr>
            <a:endParaRPr lang="en-GB"/>
          </a:p>
        </p:txBody>
      </p:sp>
    </p:spTree>
    <p:extLst>
      <p:ext uri="{BB962C8B-B14F-4D97-AF65-F5344CB8AC3E}">
        <p14:creationId xmlns:p14="http://schemas.microsoft.com/office/powerpoint/2010/main" val="37041798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6AAB5-F4C6-7C48-B66A-FB9A44A1A57E}"/>
              </a:ext>
            </a:extLst>
          </p:cNvPr>
          <p:cNvSpPr>
            <a:spLocks noGrp="1"/>
          </p:cNvSpPr>
          <p:nvPr>
            <p:ph type="title"/>
          </p:nvPr>
        </p:nvSpPr>
        <p:spPr>
          <a:xfrm>
            <a:off x="838200" y="365125"/>
            <a:ext cx="10515600" cy="1325563"/>
          </a:xfrm>
        </p:spPr>
        <p:txBody>
          <a:bodyPr/>
          <a:lstStyle/>
          <a:p>
            <a:r>
              <a:rPr lang="en-GB"/>
              <a:t>Future research</a:t>
            </a:r>
          </a:p>
        </p:txBody>
      </p:sp>
      <p:sp>
        <p:nvSpPr>
          <p:cNvPr id="5" name="Slide Number Placeholder 4">
            <a:extLst>
              <a:ext uri="{FF2B5EF4-FFF2-40B4-BE49-F238E27FC236}">
                <a16:creationId xmlns:a16="http://schemas.microsoft.com/office/drawing/2014/main" id="{AA34DB1D-5A4B-F190-3112-324BBF5FCC43}"/>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37</a:t>
            </a:fld>
            <a:endParaRPr lang="en-US">
              <a:solidFill>
                <a:prstClr val="black">
                  <a:tint val="75000"/>
                </a:prstClr>
              </a:solidFill>
            </a:endParaRPr>
          </a:p>
        </p:txBody>
      </p:sp>
      <p:sp>
        <p:nvSpPr>
          <p:cNvPr id="6" name="Content Placeholder 5">
            <a:extLst>
              <a:ext uri="{FF2B5EF4-FFF2-40B4-BE49-F238E27FC236}">
                <a16:creationId xmlns:a16="http://schemas.microsoft.com/office/drawing/2014/main" id="{9CBC57D4-F7E4-34F1-7D06-5E3EA2E6C25F}"/>
              </a:ext>
            </a:extLst>
          </p:cNvPr>
          <p:cNvSpPr>
            <a:spLocks noGrp="1"/>
          </p:cNvSpPr>
          <p:nvPr>
            <p:ph idx="1"/>
          </p:nvPr>
        </p:nvSpPr>
        <p:spPr/>
        <p:txBody>
          <a:bodyPr vert="horz" lIns="91440" tIns="45720" rIns="91440" bIns="45720" rtlCol="0" anchor="t">
            <a:normAutofit lnSpcReduction="10000"/>
          </a:bodyPr>
          <a:lstStyle/>
          <a:p>
            <a:r>
              <a:rPr lang="en-GB" dirty="0">
                <a:ea typeface="+mn-lt"/>
                <a:cs typeface="+mn-lt"/>
              </a:rPr>
              <a:t>So what? Is it all about relationships?</a:t>
            </a:r>
            <a:endParaRPr lang="en-GB" dirty="0"/>
          </a:p>
          <a:p>
            <a:pPr marL="0" indent="0">
              <a:buNone/>
            </a:pPr>
            <a:endParaRPr lang="en-GB">
              <a:ea typeface="+mn-lt"/>
              <a:cs typeface="+mn-lt"/>
            </a:endParaRPr>
          </a:p>
          <a:p>
            <a:r>
              <a:rPr lang="en-GB" dirty="0">
                <a:ea typeface="+mn-lt"/>
                <a:cs typeface="+mn-lt"/>
              </a:rPr>
              <a:t>Next..</a:t>
            </a:r>
          </a:p>
          <a:p>
            <a:pPr lvl="1"/>
            <a:r>
              <a:rPr lang="en-GB" dirty="0">
                <a:ea typeface="+mn-lt"/>
                <a:cs typeface="+mn-lt"/>
              </a:rPr>
              <a:t>Systematic literature review on the (bi-directional) impact of relationships on restrictive practices .</a:t>
            </a:r>
          </a:p>
          <a:p>
            <a:pPr lvl="1"/>
            <a:r>
              <a:rPr lang="en-GB" dirty="0">
                <a:ea typeface="+mn-lt"/>
                <a:cs typeface="+mn-lt"/>
              </a:rPr>
              <a:t>Research project gathering the views of young people from alternative provisions/PRU and their experience of seclusion in a mainstream setting. </a:t>
            </a:r>
          </a:p>
          <a:p>
            <a:pPr lvl="2"/>
            <a:r>
              <a:rPr lang="en-GB" dirty="0">
                <a:ea typeface="+mn-lt"/>
                <a:cs typeface="+mn-lt"/>
              </a:rPr>
              <a:t>The current schedule includes reflections on their relationships at school.</a:t>
            </a:r>
          </a:p>
          <a:p>
            <a:pPr lvl="2"/>
            <a:r>
              <a:rPr lang="en-GB" dirty="0"/>
              <a:t>Data gathering protocol</a:t>
            </a:r>
          </a:p>
        </p:txBody>
      </p:sp>
    </p:spTree>
    <p:extLst>
      <p:ext uri="{BB962C8B-B14F-4D97-AF65-F5344CB8AC3E}">
        <p14:creationId xmlns:p14="http://schemas.microsoft.com/office/powerpoint/2010/main" val="12064484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16520-2E0F-7C5F-73ED-05ACC9AFE164}"/>
              </a:ext>
            </a:extLst>
          </p:cNvPr>
          <p:cNvSpPr>
            <a:spLocks noGrp="1"/>
          </p:cNvSpPr>
          <p:nvPr>
            <p:ph type="title"/>
          </p:nvPr>
        </p:nvSpPr>
        <p:spPr>
          <a:xfrm>
            <a:off x="838200" y="365125"/>
            <a:ext cx="10515600" cy="1325563"/>
          </a:xfrm>
        </p:spPr>
        <p:txBody>
          <a:bodyPr/>
          <a:lstStyle/>
          <a:p>
            <a:r>
              <a:rPr lang="en-GB" dirty="0"/>
              <a:t>Key takeaways</a:t>
            </a:r>
          </a:p>
        </p:txBody>
      </p:sp>
      <p:sp>
        <p:nvSpPr>
          <p:cNvPr id="5" name="Slide Number Placeholder 4">
            <a:extLst>
              <a:ext uri="{FF2B5EF4-FFF2-40B4-BE49-F238E27FC236}">
                <a16:creationId xmlns:a16="http://schemas.microsoft.com/office/drawing/2014/main" id="{5218F646-8E11-EA45-34B7-D1DC5A99509F}"/>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38</a:t>
            </a:fld>
            <a:endParaRPr lang="en-US">
              <a:solidFill>
                <a:prstClr val="black">
                  <a:tint val="75000"/>
                </a:prstClr>
              </a:solidFill>
            </a:endParaRPr>
          </a:p>
        </p:txBody>
      </p:sp>
      <p:sp>
        <p:nvSpPr>
          <p:cNvPr id="6" name="Content Placeholder 5">
            <a:extLst>
              <a:ext uri="{FF2B5EF4-FFF2-40B4-BE49-F238E27FC236}">
                <a16:creationId xmlns:a16="http://schemas.microsoft.com/office/drawing/2014/main" id="{F1482E6A-339F-EC29-F7DF-5A53B7637784}"/>
              </a:ext>
            </a:extLst>
          </p:cNvPr>
          <p:cNvSpPr>
            <a:spLocks noGrp="1"/>
          </p:cNvSpPr>
          <p:nvPr>
            <p:ph idx="1"/>
          </p:nvPr>
        </p:nvSpPr>
        <p:spPr>
          <a:xfrm>
            <a:off x="838200" y="1835761"/>
            <a:ext cx="10763250" cy="3754102"/>
          </a:xfrm>
        </p:spPr>
        <p:txBody>
          <a:bodyPr vert="horz" lIns="91440" tIns="45720" rIns="91440" bIns="45720" rtlCol="0" anchor="t">
            <a:noAutofit/>
          </a:bodyPr>
          <a:lstStyle/>
          <a:p>
            <a:r>
              <a:rPr lang="en-GB" sz="3000" dirty="0">
                <a:ea typeface="+mn-lt"/>
                <a:cs typeface="+mn-lt"/>
              </a:rPr>
              <a:t>Importance of relationships within school</a:t>
            </a:r>
          </a:p>
          <a:p>
            <a:r>
              <a:rPr lang="en-GB" sz="3000" dirty="0">
                <a:ea typeface="+mn-lt"/>
                <a:cs typeface="+mn-lt"/>
              </a:rPr>
              <a:t>The role of the EP</a:t>
            </a:r>
            <a:endParaRPr lang="en-GB" dirty="0"/>
          </a:p>
          <a:p>
            <a:pPr lvl="1"/>
            <a:r>
              <a:rPr lang="en-GB" sz="2600" dirty="0">
                <a:ea typeface="+mn-lt"/>
                <a:cs typeface="+mn-lt"/>
              </a:rPr>
              <a:t>Training opportunities</a:t>
            </a:r>
          </a:p>
          <a:p>
            <a:pPr lvl="1"/>
            <a:r>
              <a:rPr lang="en-GB" sz="2600" dirty="0">
                <a:ea typeface="+mn-lt"/>
                <a:cs typeface="+mn-lt"/>
              </a:rPr>
              <a:t>Encouraging relationship-led practice</a:t>
            </a:r>
          </a:p>
          <a:p>
            <a:pPr lvl="2"/>
            <a:r>
              <a:rPr lang="en-GB" sz="2200" dirty="0">
                <a:ea typeface="+mn-lt"/>
                <a:cs typeface="+mn-lt"/>
              </a:rPr>
              <a:t>Bridging parents and school</a:t>
            </a:r>
          </a:p>
          <a:p>
            <a:pPr lvl="2"/>
            <a:r>
              <a:rPr lang="en-GB" sz="2200" dirty="0">
                <a:ea typeface="+mn-lt"/>
                <a:cs typeface="+mn-lt"/>
              </a:rPr>
              <a:t>Supporting with school specific needs e.g. improving belonging, de-escalation and debriefing</a:t>
            </a:r>
            <a:endParaRPr lang="en-GB" sz="2600" dirty="0">
              <a:ea typeface="+mn-lt"/>
              <a:cs typeface="+mn-lt"/>
            </a:endParaRPr>
          </a:p>
          <a:p>
            <a:pPr lvl="1"/>
            <a:r>
              <a:rPr lang="en-GB" sz="2600" dirty="0">
                <a:ea typeface="+mn-lt"/>
                <a:cs typeface="+mn-lt"/>
              </a:rPr>
              <a:t>Facilitating difficult conversations</a:t>
            </a:r>
            <a:endParaRPr lang="en-GB" dirty="0"/>
          </a:p>
          <a:p>
            <a:pPr marL="457200" lvl="1" indent="0">
              <a:buNone/>
            </a:pPr>
            <a:endParaRPr lang="en-GB" sz="2600">
              <a:ea typeface="+mn-lt"/>
              <a:cs typeface="+mn-lt"/>
            </a:endParaRPr>
          </a:p>
          <a:p>
            <a:pPr marL="0" indent="0">
              <a:buNone/>
            </a:pPr>
            <a:r>
              <a:rPr lang="en-GB" sz="2200" dirty="0">
                <a:ea typeface="+mn-lt"/>
                <a:cs typeface="+mn-lt"/>
              </a:rPr>
              <a:t> Welsh Government - Reducing Restrictive Practices Framework (October, 2022).</a:t>
            </a:r>
            <a:endParaRPr lang="en-GB" sz="2200" dirty="0"/>
          </a:p>
          <a:p>
            <a:pPr marL="0" indent="0">
              <a:buNone/>
            </a:pPr>
            <a:r>
              <a:rPr lang="en-GB" sz="2200" dirty="0"/>
              <a:t> No Safe Place: Restraint and Seclusion in Scotland’s Schools (December, 2018).</a:t>
            </a:r>
          </a:p>
          <a:p>
            <a:endParaRPr lang="en-GB"/>
          </a:p>
        </p:txBody>
      </p:sp>
    </p:spTree>
    <p:extLst>
      <p:ext uri="{BB962C8B-B14F-4D97-AF65-F5344CB8AC3E}">
        <p14:creationId xmlns:p14="http://schemas.microsoft.com/office/powerpoint/2010/main" val="38925314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706C9-F26D-46CA-93BF-8C27012F6B12}"/>
              </a:ext>
            </a:extLst>
          </p:cNvPr>
          <p:cNvSpPr>
            <a:spLocks noGrp="1"/>
          </p:cNvSpPr>
          <p:nvPr>
            <p:ph type="title"/>
          </p:nvPr>
        </p:nvSpPr>
        <p:spPr/>
        <p:txBody>
          <a:bodyPr/>
          <a:lstStyle/>
          <a:p>
            <a:r>
              <a:rPr lang="en-US"/>
              <a:t>Thank you</a:t>
            </a:r>
          </a:p>
        </p:txBody>
      </p:sp>
      <p:sp>
        <p:nvSpPr>
          <p:cNvPr id="6" name="Slide Number Placeholder 5">
            <a:extLst>
              <a:ext uri="{FF2B5EF4-FFF2-40B4-BE49-F238E27FC236}">
                <a16:creationId xmlns:a16="http://schemas.microsoft.com/office/drawing/2014/main" id="{7359025F-68D1-4F50-8480-3F981455D4DE}"/>
              </a:ext>
            </a:extLst>
          </p:cNvPr>
          <p:cNvSpPr>
            <a:spLocks noGrp="1"/>
          </p:cNvSpPr>
          <p:nvPr>
            <p:ph type="sldNum" sz="quarter" idx="12"/>
          </p:nvPr>
        </p:nvSpPr>
        <p:spPr/>
        <p:txBody>
          <a:bodyPr/>
          <a:lstStyle/>
          <a:p>
            <a:pPr lvl="0"/>
            <a:fld id="{D76B855D-E9CC-4FF8-AD85-6CDC7B89A0DE}" type="slidenum">
              <a:rPr lang="en-US" noProof="0" smtClean="0"/>
              <a:pPr lvl="0"/>
              <a:t>39</a:t>
            </a:fld>
            <a:endParaRPr lang="en-US" noProof="0"/>
          </a:p>
        </p:txBody>
      </p:sp>
      <p:sp>
        <p:nvSpPr>
          <p:cNvPr id="3" name="Content Placeholder 2">
            <a:extLst>
              <a:ext uri="{FF2B5EF4-FFF2-40B4-BE49-F238E27FC236}">
                <a16:creationId xmlns:a16="http://schemas.microsoft.com/office/drawing/2014/main" id="{21F0B6E0-1F7C-4E6A-87B1-554ADE739CD1}"/>
              </a:ext>
            </a:extLst>
          </p:cNvPr>
          <p:cNvSpPr>
            <a:spLocks noGrp="1"/>
          </p:cNvSpPr>
          <p:nvPr>
            <p:ph idx="1"/>
          </p:nvPr>
        </p:nvSpPr>
        <p:spPr>
          <a:xfrm>
            <a:off x="5280522" y="958165"/>
            <a:ext cx="6745778" cy="4346186"/>
          </a:xfrm>
        </p:spPr>
        <p:txBody>
          <a:bodyPr vert="horz" lIns="91440" tIns="45720" rIns="91440" bIns="45720" rtlCol="0" anchor="t">
            <a:normAutofit/>
          </a:bodyPr>
          <a:lstStyle/>
          <a:p>
            <a:pPr algn="ctr"/>
            <a:r>
              <a:rPr lang="en-US" sz="2800"/>
              <a:t>Any questions?</a:t>
            </a:r>
          </a:p>
          <a:p>
            <a:pPr algn="ctr"/>
            <a:endParaRPr lang="en-US" sz="2800">
              <a:ea typeface="+mn-lt"/>
              <a:cs typeface="+mn-lt"/>
            </a:endParaRPr>
          </a:p>
          <a:p>
            <a:pPr algn="ctr"/>
            <a:r>
              <a:rPr lang="en-US">
                <a:solidFill>
                  <a:srgbClr val="7030A0"/>
                </a:solidFill>
                <a:ea typeface="+mn-lt"/>
                <a:cs typeface="+mn-lt"/>
                <a:hlinkClick r:id="rId3">
                  <a:extLst>
                    <a:ext uri="{A12FA001-AC4F-418D-AE19-62706E023703}">
                      <ahyp:hlinkClr xmlns:ahyp="http://schemas.microsoft.com/office/drawing/2018/hyperlinkcolor" val="tx"/>
                    </a:ext>
                  </a:extLst>
                </a:hlinkClick>
              </a:rPr>
              <a:t>katherine.stothard@postgrad.manchester.ac.uk</a:t>
            </a:r>
            <a:endParaRPr lang="en-US">
              <a:solidFill>
                <a:srgbClr val="7030A0"/>
              </a:solidFill>
              <a:ea typeface="+mn-lt"/>
              <a:cs typeface="+mn-lt"/>
            </a:endParaRPr>
          </a:p>
          <a:p>
            <a:pPr algn="ctr"/>
            <a:endParaRPr lang="en-US">
              <a:solidFill>
                <a:srgbClr val="7030A0"/>
              </a:solidFill>
            </a:endParaRPr>
          </a:p>
          <a:p>
            <a:pPr algn="ctr"/>
            <a:r>
              <a:rPr lang="en-US">
                <a:solidFill>
                  <a:srgbClr val="7030A0"/>
                </a:solidFill>
                <a:ea typeface="+mn-lt"/>
                <a:cs typeface="+mn-lt"/>
                <a:hlinkClick r:id="rId4">
                  <a:extLst>
                    <a:ext uri="{A12FA001-AC4F-418D-AE19-62706E023703}">
                      <ahyp:hlinkClr xmlns:ahyp="http://schemas.microsoft.com/office/drawing/2018/hyperlinkcolor" val="tx"/>
                    </a:ext>
                  </a:extLst>
                </a:hlinkClick>
              </a:rPr>
              <a:t>kirsty.mullowney@postgrad.manchester.ac.uk</a:t>
            </a:r>
            <a:endParaRPr lang="en-US">
              <a:solidFill>
                <a:srgbClr val="7030A0"/>
              </a:solidFill>
              <a:ea typeface="+mn-lt"/>
              <a:cs typeface="+mn-lt"/>
            </a:endParaRPr>
          </a:p>
          <a:p>
            <a:pPr algn="ctr"/>
            <a:endParaRPr lang="en-US">
              <a:solidFill>
                <a:srgbClr val="7030A0"/>
              </a:solidFill>
            </a:endParaRPr>
          </a:p>
          <a:p>
            <a:pPr algn="ctr"/>
            <a:r>
              <a:rPr lang="en-US">
                <a:solidFill>
                  <a:srgbClr val="7030A0"/>
                </a:solidFill>
                <a:hlinkClick r:id="rId5">
                  <a:extLst>
                    <a:ext uri="{A12FA001-AC4F-418D-AE19-62706E023703}">
                      <ahyp:hlinkClr xmlns:ahyp="http://schemas.microsoft.com/office/drawing/2018/hyperlinkcolor" val="tx"/>
                    </a:ext>
                  </a:extLst>
                </a:hlinkClick>
              </a:rPr>
              <a:t>bethany.hodgkiss@postgrad.manchester.ac.uk</a:t>
            </a:r>
            <a:endParaRPr lang="en-US">
              <a:solidFill>
                <a:srgbClr val="7030A0"/>
              </a:solidFill>
            </a:endParaRPr>
          </a:p>
          <a:p>
            <a:pPr algn="ctr"/>
            <a:endParaRPr lang="en-US">
              <a:ea typeface="+mn-lt"/>
              <a:cs typeface="+mn-lt"/>
            </a:endParaRPr>
          </a:p>
          <a:p>
            <a:r>
              <a:rPr lang="en-US">
                <a:ea typeface="+mn-lt"/>
                <a:cs typeface="+mn-lt"/>
                <a:hlinkClick r:id="rId6"/>
              </a:rPr>
              <a:t>ellen.quinn-2@postgrad.manchester.ac.uk</a:t>
            </a:r>
            <a:endParaRPr lang="en-US"/>
          </a:p>
        </p:txBody>
      </p:sp>
    </p:spTree>
    <p:extLst>
      <p:ext uri="{BB962C8B-B14F-4D97-AF65-F5344CB8AC3E}">
        <p14:creationId xmlns:p14="http://schemas.microsoft.com/office/powerpoint/2010/main" val="564421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DDCE04-FA86-8D97-34A9-00C1C20B301E}"/>
              </a:ext>
            </a:extLst>
          </p:cNvPr>
          <p:cNvSpPr>
            <a:spLocks noGrp="1"/>
          </p:cNvSpPr>
          <p:nvPr>
            <p:ph type="title"/>
          </p:nvPr>
        </p:nvSpPr>
        <p:spPr/>
        <p:txBody>
          <a:bodyPr/>
          <a:lstStyle/>
          <a:p>
            <a:r>
              <a:rPr lang="en-GB">
                <a:ea typeface="+mj-lt"/>
                <a:cs typeface="+mj-lt"/>
              </a:rPr>
              <a:t>Rationale for research</a:t>
            </a:r>
            <a:endParaRPr lang="en-US"/>
          </a:p>
        </p:txBody>
      </p:sp>
      <p:pic>
        <p:nvPicPr>
          <p:cNvPr id="13" name="Picture 13">
            <a:extLst>
              <a:ext uri="{FF2B5EF4-FFF2-40B4-BE49-F238E27FC236}">
                <a16:creationId xmlns:a16="http://schemas.microsoft.com/office/drawing/2014/main" id="{FF6A26E8-00A4-A85E-734A-F422BE5467AF}"/>
              </a:ext>
            </a:extLst>
          </p:cNvPr>
          <p:cNvPicPr>
            <a:picLocks noGrp="1" noChangeAspect="1"/>
          </p:cNvPicPr>
          <p:nvPr>
            <p:ph idx="1"/>
          </p:nvPr>
        </p:nvPicPr>
        <p:blipFill>
          <a:blip r:embed="rId4"/>
          <a:stretch>
            <a:fillRect/>
          </a:stretch>
        </p:blipFill>
        <p:spPr>
          <a:xfrm>
            <a:off x="8717868" y="3612309"/>
            <a:ext cx="2626025" cy="1758711"/>
          </a:xfrm>
        </p:spPr>
      </p:pic>
      <p:sp>
        <p:nvSpPr>
          <p:cNvPr id="8" name="Slide Number Placeholder 7">
            <a:extLst>
              <a:ext uri="{FF2B5EF4-FFF2-40B4-BE49-F238E27FC236}">
                <a16:creationId xmlns:a16="http://schemas.microsoft.com/office/drawing/2014/main" id="{CED13270-1561-ACB2-EE0E-5E548E5173D3}"/>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4</a:t>
            </a:fld>
            <a:endParaRPr lang="en-US">
              <a:solidFill>
                <a:prstClr val="black">
                  <a:tint val="75000"/>
                </a:prstClr>
              </a:solidFill>
            </a:endParaRPr>
          </a:p>
        </p:txBody>
      </p:sp>
      <p:pic>
        <p:nvPicPr>
          <p:cNvPr id="15" name="Picture 15">
            <a:extLst>
              <a:ext uri="{FF2B5EF4-FFF2-40B4-BE49-F238E27FC236}">
                <a16:creationId xmlns:a16="http://schemas.microsoft.com/office/drawing/2014/main" id="{078A70B1-4E42-6698-772D-C3E97CE57D21}"/>
              </a:ext>
            </a:extLst>
          </p:cNvPr>
          <p:cNvPicPr>
            <a:picLocks noChangeAspect="1"/>
          </p:cNvPicPr>
          <p:nvPr/>
        </p:nvPicPr>
        <p:blipFill>
          <a:blip r:embed="rId5"/>
          <a:stretch>
            <a:fillRect/>
          </a:stretch>
        </p:blipFill>
        <p:spPr>
          <a:xfrm>
            <a:off x="7240438" y="922624"/>
            <a:ext cx="2743200" cy="1562187"/>
          </a:xfrm>
          <a:prstGeom prst="rect">
            <a:avLst/>
          </a:prstGeom>
        </p:spPr>
      </p:pic>
      <p:sp>
        <p:nvSpPr>
          <p:cNvPr id="2" name="TextBox 1">
            <a:extLst>
              <a:ext uri="{FF2B5EF4-FFF2-40B4-BE49-F238E27FC236}">
                <a16:creationId xmlns:a16="http://schemas.microsoft.com/office/drawing/2014/main" id="{AC938DDA-4E33-D773-3B7A-AB47328F5224}"/>
              </a:ext>
            </a:extLst>
          </p:cNvPr>
          <p:cNvSpPr txBox="1"/>
          <p:nvPr/>
        </p:nvSpPr>
        <p:spPr>
          <a:xfrm>
            <a:off x="1000539" y="1550504"/>
            <a:ext cx="5669582"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mn-lt"/>
                <a:cs typeface="+mn-lt"/>
              </a:rPr>
              <a:t>•  Education Act – introduction of reasonable force </a:t>
            </a:r>
            <a:endParaRPr lang="en-US" dirty="0">
              <a:ea typeface="+mn-lt"/>
              <a:cs typeface="+mn-lt"/>
            </a:endParaRPr>
          </a:p>
          <a:p>
            <a:endParaRPr lang="en-US"/>
          </a:p>
          <a:p>
            <a:r>
              <a:rPr lang="en-GB" dirty="0">
                <a:ea typeface="+mn-lt"/>
                <a:cs typeface="+mn-lt"/>
              </a:rPr>
              <a:t>•  Confusing government guidance and discrepancies between the systems in place for children’s care settings vs schools.  </a:t>
            </a:r>
            <a:endParaRPr lang="en-GB" dirty="0"/>
          </a:p>
          <a:p>
            <a:endParaRPr lang="en-GB" dirty="0">
              <a:ea typeface="+mn-lt"/>
              <a:cs typeface="+mn-lt"/>
            </a:endParaRPr>
          </a:p>
          <a:p>
            <a:r>
              <a:rPr lang="en-GB" dirty="0">
                <a:ea typeface="+mn-lt"/>
                <a:cs typeface="+mn-lt"/>
              </a:rPr>
              <a:t>•  Lack of laws – reporting and recording, specific to restraint and seclusion. (ABH, GBH, Human Rights) </a:t>
            </a:r>
            <a:endParaRPr lang="en-GB" dirty="0"/>
          </a:p>
          <a:p>
            <a:endParaRPr lang="en-GB" dirty="0">
              <a:ea typeface="+mn-lt"/>
              <a:cs typeface="+mn-lt"/>
            </a:endParaRPr>
          </a:p>
          <a:p>
            <a:r>
              <a:rPr lang="en-GB" dirty="0">
                <a:ea typeface="+mn-lt"/>
                <a:cs typeface="+mn-lt"/>
              </a:rPr>
              <a:t>•  High stakes nature of the issue for schools and local authorities – allegations, pupil wellbeing, staff wellbeing and safeguarding. </a:t>
            </a:r>
            <a:endParaRPr lang="en-GB" dirty="0"/>
          </a:p>
          <a:p>
            <a:endParaRPr lang="en-GB" dirty="0">
              <a:ea typeface="+mn-lt"/>
              <a:cs typeface="+mn-lt"/>
            </a:endParaRPr>
          </a:p>
          <a:p>
            <a:r>
              <a:rPr lang="en-GB" dirty="0">
                <a:ea typeface="+mn-lt"/>
                <a:cs typeface="+mn-lt"/>
              </a:rPr>
              <a:t>•  Challenging Behaviour Foundation 2019/2020 </a:t>
            </a:r>
            <a:endParaRPr lang="en-GB" dirty="0"/>
          </a:p>
          <a:p>
            <a:endParaRPr lang="en-GB" dirty="0">
              <a:ea typeface="+mn-lt"/>
              <a:cs typeface="+mn-lt"/>
            </a:endParaRPr>
          </a:p>
          <a:p>
            <a:r>
              <a:rPr lang="en-GB" dirty="0">
                <a:ea typeface="+mn-lt"/>
                <a:cs typeface="+mn-lt"/>
              </a:rPr>
              <a:t>Gap in research  </a:t>
            </a:r>
            <a:endParaRPr lang="en-GB" dirty="0"/>
          </a:p>
          <a:p>
            <a:pPr algn="l"/>
            <a:endParaRPr lang="en-GB" dirty="0"/>
          </a:p>
        </p:txBody>
      </p:sp>
    </p:spTree>
    <p:extLst>
      <p:ext uri="{BB962C8B-B14F-4D97-AF65-F5344CB8AC3E}">
        <p14:creationId xmlns:p14="http://schemas.microsoft.com/office/powerpoint/2010/main" val="1927272863"/>
      </p:ext>
    </p:extLst>
  </p:cSld>
  <p:clrMapOvr>
    <a:masterClrMapping/>
  </p:clrMapOvr>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7E6A9FC-4504-9FCE-7815-FDBCB135B164}"/>
              </a:ext>
            </a:extLst>
          </p:cNvPr>
          <p:cNvSpPr>
            <a:spLocks noGrp="1"/>
          </p:cNvSpPr>
          <p:nvPr>
            <p:ph type="title"/>
          </p:nvPr>
        </p:nvSpPr>
        <p:spPr>
          <a:xfrm>
            <a:off x="686834" y="591344"/>
            <a:ext cx="3200400" cy="5585619"/>
          </a:xfrm>
        </p:spPr>
        <p:txBody>
          <a:bodyPr vert="horz" lIns="91440" tIns="45720" rIns="91440" bIns="45720" rtlCol="0" anchor="ctr">
            <a:normAutofit/>
          </a:bodyPr>
          <a:lstStyle/>
          <a:p>
            <a:r>
              <a:rPr lang="en-US">
                <a:solidFill>
                  <a:srgbClr val="FFFFFF"/>
                </a:solidFill>
              </a:rPr>
              <a:t>References</a:t>
            </a:r>
            <a:endParaRPr lang="en-US" sz="4400" kern="1200">
              <a:solidFill>
                <a:srgbClr val="FFFFFF"/>
              </a:solidFill>
              <a:latin typeface="+mj-lt"/>
              <a:ea typeface="+mj-ea"/>
              <a:cs typeface="+mj-cs"/>
            </a:endParaRPr>
          </a:p>
        </p:txBody>
      </p:sp>
      <p:sp>
        <p:nvSpPr>
          <p:cNvPr id="6" name="Content Placeholder 5">
            <a:extLst>
              <a:ext uri="{FF2B5EF4-FFF2-40B4-BE49-F238E27FC236}">
                <a16:creationId xmlns:a16="http://schemas.microsoft.com/office/drawing/2014/main" id="{FB8BC569-58E4-F66A-0D09-1038EDB4D5FA}"/>
              </a:ext>
            </a:extLst>
          </p:cNvPr>
          <p:cNvSpPr>
            <a:spLocks noGrp="1"/>
          </p:cNvSpPr>
          <p:nvPr>
            <p:ph idx="1"/>
          </p:nvPr>
        </p:nvSpPr>
        <p:spPr>
          <a:xfrm>
            <a:off x="4447308" y="591344"/>
            <a:ext cx="6906491" cy="5585619"/>
          </a:xfrm>
        </p:spPr>
        <p:txBody>
          <a:bodyPr vert="horz" lIns="91440" tIns="45720" rIns="91440" bIns="45720" rtlCol="0" anchor="ctr">
            <a:normAutofit fontScale="55000" lnSpcReduction="20000"/>
          </a:bodyPr>
          <a:lstStyle/>
          <a:p>
            <a:pPr marL="305435" indent="-305435">
              <a:lnSpc>
                <a:spcPct val="100000"/>
              </a:lnSpc>
              <a:spcBef>
                <a:spcPct val="20000"/>
              </a:spcBef>
              <a:spcAft>
                <a:spcPts val="600"/>
              </a:spcAft>
            </a:pPr>
            <a:r>
              <a:rPr lang="en-US">
                <a:latin typeface="Avenir Next LT Pro"/>
              </a:rPr>
              <a:t>Challenging </a:t>
            </a:r>
            <a:r>
              <a:rPr lang="en-US" err="1">
                <a:latin typeface="Avenir Next LT Pro"/>
              </a:rPr>
              <a:t>Behaviour</a:t>
            </a:r>
            <a:r>
              <a:rPr lang="en-US">
                <a:latin typeface="Avenir Next LT Pro"/>
              </a:rPr>
              <a:t> Foundation . (2020). </a:t>
            </a:r>
            <a:r>
              <a:rPr lang="en-US" i="1">
                <a:latin typeface="Avenir Next LT Pro"/>
              </a:rPr>
              <a:t>Reducing Restrictive Intervention of Children and Young People: Update of Case study results.</a:t>
            </a:r>
            <a:r>
              <a:rPr lang="en-US">
                <a:latin typeface="Avenir Next LT Pro"/>
              </a:rPr>
              <a:t> Chatham, Kent: Challenging </a:t>
            </a:r>
            <a:r>
              <a:rPr lang="en-US" err="1">
                <a:latin typeface="Avenir Next LT Pro"/>
              </a:rPr>
              <a:t>Behaviour</a:t>
            </a:r>
            <a:r>
              <a:rPr lang="en-US">
                <a:latin typeface="Avenir Next LT Pro"/>
              </a:rPr>
              <a:t> Foundation. </a:t>
            </a:r>
            <a:endParaRPr lang="en-US">
              <a:latin typeface="Avenir Next LT Pro"/>
              <a:ea typeface="+mn-lt"/>
              <a:cs typeface="+mn-lt"/>
            </a:endParaRPr>
          </a:p>
          <a:p>
            <a:pPr marL="305435" indent="-305435">
              <a:lnSpc>
                <a:spcPct val="100000"/>
              </a:lnSpc>
              <a:spcBef>
                <a:spcPct val="20000"/>
              </a:spcBef>
              <a:spcAft>
                <a:spcPts val="600"/>
              </a:spcAft>
            </a:pPr>
            <a:r>
              <a:rPr lang="en-US">
                <a:ea typeface="+mn-lt"/>
                <a:cs typeface="+mn-lt"/>
              </a:rPr>
              <a:t>DfE. (2013). </a:t>
            </a:r>
            <a:r>
              <a:rPr lang="en-US" i="1">
                <a:ea typeface="+mn-lt"/>
                <a:cs typeface="+mn-lt"/>
              </a:rPr>
              <a:t>Use of reasonable force Advice for Headteachers, staff and governing bodies </a:t>
            </a:r>
            <a:r>
              <a:rPr lang="en-US">
                <a:ea typeface="+mn-lt"/>
                <a:cs typeface="+mn-lt"/>
              </a:rPr>
              <a:t>Online Retrieved from </a:t>
            </a:r>
            <a:r>
              <a:rPr lang="en-US">
                <a:ea typeface="+mn-lt"/>
                <a:cs typeface="+mn-lt"/>
                <a:hlinkClick r:id="rId2"/>
              </a:rPr>
              <a:t>https://www.gov.uk/government/publications/use-of-reasonable-force-in-schools</a:t>
            </a:r>
            <a:r>
              <a:rPr lang="en-US">
                <a:ea typeface="+mn-lt"/>
                <a:cs typeface="+mn-lt"/>
              </a:rPr>
              <a:t> </a:t>
            </a:r>
            <a:endParaRPr lang="en-US">
              <a:latin typeface="Avenir Next LT Pro"/>
              <a:cs typeface="Calibri"/>
            </a:endParaRPr>
          </a:p>
          <a:p>
            <a:pPr marL="305435" indent="-305435">
              <a:lnSpc>
                <a:spcPct val="100000"/>
              </a:lnSpc>
              <a:spcBef>
                <a:spcPct val="20000"/>
              </a:spcBef>
              <a:spcAft>
                <a:spcPts val="600"/>
              </a:spcAft>
            </a:pPr>
            <a:r>
              <a:rPr lang="en-US">
                <a:ea typeface="+mn-lt"/>
                <a:cs typeface="+mn-lt"/>
              </a:rPr>
              <a:t>DHSC &amp; DfE. (2019). </a:t>
            </a:r>
            <a:r>
              <a:rPr lang="en-US" i="1">
                <a:ea typeface="+mn-lt"/>
                <a:cs typeface="+mn-lt"/>
              </a:rPr>
              <a:t>Reducing the Need for Restraint and Restrictive Intervention</a:t>
            </a:r>
            <a:r>
              <a:rPr lang="en-US">
                <a:ea typeface="+mn-lt"/>
                <a:cs typeface="+mn-lt"/>
              </a:rPr>
              <a:t>. Online Retrieved from </a:t>
            </a:r>
            <a:r>
              <a:rPr lang="en-US">
                <a:ea typeface="+mn-lt"/>
                <a:cs typeface="+mn-lt"/>
                <a:hlinkClick r:id="rId3"/>
              </a:rPr>
              <a:t>https://www.gov.uk/government/publications/reducing-the-need-for-restraint-and-restrictive-intervention</a:t>
            </a:r>
            <a:r>
              <a:rPr lang="en-US">
                <a:ea typeface="+mn-lt"/>
                <a:cs typeface="+mn-lt"/>
              </a:rPr>
              <a:t> </a:t>
            </a:r>
            <a:endParaRPr lang="en-US">
              <a:latin typeface="Avenir Next LT Pro"/>
              <a:cs typeface="Calibri"/>
            </a:endParaRPr>
          </a:p>
          <a:p>
            <a:pPr marL="305435" indent="-305435">
              <a:lnSpc>
                <a:spcPct val="100000"/>
              </a:lnSpc>
              <a:spcBef>
                <a:spcPct val="20000"/>
              </a:spcBef>
              <a:spcAft>
                <a:spcPts val="600"/>
              </a:spcAft>
            </a:pPr>
            <a:r>
              <a:rPr lang="en-US">
                <a:latin typeface="Avenir Next LT Pro"/>
                <a:cs typeface="Calibri"/>
              </a:rPr>
              <a:t>EHRC. (2019). </a:t>
            </a:r>
            <a:r>
              <a:rPr lang="en-US" i="1">
                <a:latin typeface="Avenir Next LT Pro"/>
                <a:cs typeface="Calibri"/>
              </a:rPr>
              <a:t>Human rights framework for restraint</a:t>
            </a:r>
            <a:r>
              <a:rPr lang="en-US">
                <a:latin typeface="Avenir Next LT Pro"/>
                <a:cs typeface="Calibri"/>
              </a:rPr>
              <a:t>. Retrieved from Online: </a:t>
            </a:r>
            <a:r>
              <a:rPr lang="en-US" u="sng">
                <a:solidFill>
                  <a:srgbClr val="0563C1"/>
                </a:solidFill>
                <a:latin typeface="Avenir Next LT Pro"/>
                <a:cs typeface="Calibri"/>
                <a:hlinkClick r:id="rId4"/>
              </a:rPr>
              <a:t>https://www.equalityhumanrights.com/en/publication-download/human-rights-framework-restraint</a:t>
            </a:r>
            <a:endParaRPr lang="en-GB">
              <a:latin typeface="Avenir Next LT Pro"/>
              <a:ea typeface="+mn-lt"/>
              <a:cs typeface="+mn-lt"/>
            </a:endParaRPr>
          </a:p>
          <a:p>
            <a:pPr marL="305435" indent="-305435">
              <a:lnSpc>
                <a:spcPct val="100000"/>
              </a:lnSpc>
              <a:spcBef>
                <a:spcPct val="20000"/>
              </a:spcBef>
              <a:spcAft>
                <a:spcPts val="600"/>
              </a:spcAft>
            </a:pPr>
            <a:r>
              <a:rPr lang="en-US">
                <a:ea typeface="+mn-lt"/>
                <a:cs typeface="+mn-lt"/>
              </a:rPr>
              <a:t>EHRC. (2021). </a:t>
            </a:r>
            <a:r>
              <a:rPr lang="en-US" i="1">
                <a:ea typeface="+mn-lt"/>
                <a:cs typeface="+mn-lt"/>
              </a:rPr>
              <a:t>Restraints in schools inquiry: using meaningful data to protect children's rights</a:t>
            </a:r>
            <a:r>
              <a:rPr lang="en-US">
                <a:ea typeface="+mn-lt"/>
                <a:cs typeface="+mn-lt"/>
              </a:rPr>
              <a:t>. Retrieved from Online </a:t>
            </a:r>
            <a:r>
              <a:rPr lang="en-US">
                <a:ea typeface="+mn-lt"/>
                <a:cs typeface="+mn-lt"/>
                <a:hlinkClick r:id="rId5"/>
              </a:rPr>
              <a:t>https://www.equalityhumanrights.com/en/publication-download/restraint-schools-inquiry-using-meaningful-data-protect-childrens-rights</a:t>
            </a:r>
            <a:r>
              <a:rPr lang="en-US">
                <a:ea typeface="+mn-lt"/>
                <a:cs typeface="+mn-lt"/>
              </a:rPr>
              <a:t> </a:t>
            </a:r>
            <a:endParaRPr lang="en-US" u="sng">
              <a:solidFill>
                <a:srgbClr val="0563C1"/>
              </a:solidFill>
              <a:latin typeface="Avenir Next LT Pro"/>
              <a:cs typeface="Calibri"/>
            </a:endParaRPr>
          </a:p>
          <a:p>
            <a:pPr marL="305435" indent="-305435">
              <a:lnSpc>
                <a:spcPct val="100000"/>
              </a:lnSpc>
              <a:spcBef>
                <a:spcPct val="20000"/>
              </a:spcBef>
              <a:spcAft>
                <a:spcPts val="600"/>
              </a:spcAft>
            </a:pPr>
            <a:r>
              <a:rPr lang="en-US">
                <a:latin typeface="Avenir Next LT Pro"/>
              </a:rPr>
              <a:t>Sellman, E. (2009). Lessons learned: student voice at a school for pupils experiencing social, emotional and </a:t>
            </a:r>
            <a:r>
              <a:rPr lang="en-US" err="1">
                <a:latin typeface="Avenir Next LT Pro"/>
              </a:rPr>
              <a:t>behavioural</a:t>
            </a:r>
            <a:r>
              <a:rPr lang="en-US">
                <a:latin typeface="Avenir Next LT Pro"/>
              </a:rPr>
              <a:t> difficulties. </a:t>
            </a:r>
            <a:r>
              <a:rPr lang="en-US" i="1">
                <a:latin typeface="Avenir Next LT Pro"/>
              </a:rPr>
              <a:t>Emotional and </a:t>
            </a:r>
            <a:r>
              <a:rPr lang="en-US" i="1" err="1">
                <a:latin typeface="Avenir Next LT Pro"/>
              </a:rPr>
              <a:t>Behavioural</a:t>
            </a:r>
            <a:r>
              <a:rPr lang="en-US" i="1">
                <a:latin typeface="Avenir Next LT Pro"/>
              </a:rPr>
              <a:t> Difficulties, 14</a:t>
            </a:r>
            <a:r>
              <a:rPr lang="en-US">
                <a:latin typeface="Avenir Next LT Pro"/>
              </a:rPr>
              <a:t>(1), 33-48.</a:t>
            </a:r>
            <a:r>
              <a:rPr lang="en-GB">
                <a:latin typeface="Avenir Next LT Pro"/>
              </a:rPr>
              <a:t> </a:t>
            </a:r>
            <a:endParaRPr lang="en-US">
              <a:latin typeface="Avenir Next LT Pro"/>
            </a:endParaRPr>
          </a:p>
        </p:txBody>
      </p:sp>
      <p:sp>
        <p:nvSpPr>
          <p:cNvPr id="5" name="Slide Number Placeholder 4">
            <a:extLst>
              <a:ext uri="{FF2B5EF4-FFF2-40B4-BE49-F238E27FC236}">
                <a16:creationId xmlns:a16="http://schemas.microsoft.com/office/drawing/2014/main" id="{CED16599-D068-302D-8FAC-6536572C8D0A}"/>
              </a:ext>
            </a:extLst>
          </p:cNvPr>
          <p:cNvSpPr>
            <a:spLocks noGrp="1"/>
          </p:cNvSpPr>
          <p:nvPr>
            <p:ph type="sldNum" sz="quarter" idx="12"/>
          </p:nvPr>
        </p:nvSpPr>
        <p:spPr>
          <a:xfrm>
            <a:off x="9819860" y="6356350"/>
            <a:ext cx="1533939" cy="365125"/>
          </a:xfrm>
        </p:spPr>
        <p:txBody>
          <a:bodyPr vert="horz" lIns="91440" tIns="45720" rIns="91440" bIns="45720" rtlCol="0" anchor="ctr">
            <a:normAutofit/>
          </a:bodyPr>
          <a:lstStyle/>
          <a:p>
            <a:pPr>
              <a:spcAft>
                <a:spcPts val="600"/>
              </a:spcAft>
              <a:defRPr/>
            </a:pPr>
            <a:fld id="{D76B855D-E9CC-4FF8-AD85-6CDC7B89A0DE}" type="slidenum">
              <a:rPr lang="en-US" smtClean="0">
                <a:solidFill>
                  <a:prstClr val="black">
                    <a:tint val="75000"/>
                  </a:prstClr>
                </a:solidFill>
              </a:rPr>
              <a:pPr>
                <a:spcAft>
                  <a:spcPts val="600"/>
                </a:spcAft>
                <a:defRPr/>
              </a:pPr>
              <a:t>40</a:t>
            </a:fld>
            <a:endParaRPr lang="en-US">
              <a:solidFill>
                <a:prstClr val="black">
                  <a:tint val="75000"/>
                </a:prstClr>
              </a:solidFill>
            </a:endParaRPr>
          </a:p>
        </p:txBody>
      </p:sp>
      <p:sp>
        <p:nvSpPr>
          <p:cNvPr id="19" name="Arc 1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162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42D7A-6989-5F98-B3DB-A8D44B021543}"/>
              </a:ext>
            </a:extLst>
          </p:cNvPr>
          <p:cNvSpPr>
            <a:spLocks noGrp="1"/>
          </p:cNvSpPr>
          <p:nvPr>
            <p:ph type="title"/>
          </p:nvPr>
        </p:nvSpPr>
        <p:spPr>
          <a:xfrm>
            <a:off x="-177" y="22974"/>
            <a:ext cx="8961663" cy="1226531"/>
          </a:xfrm>
        </p:spPr>
        <p:txBody>
          <a:bodyPr>
            <a:normAutofit/>
          </a:bodyPr>
          <a:lstStyle/>
          <a:p>
            <a:r>
              <a:rPr lang="en-GB">
                <a:solidFill>
                  <a:schemeClr val="tx2"/>
                </a:solidFill>
              </a:rPr>
              <a:t>How do we define restrictive practice?</a:t>
            </a:r>
          </a:p>
        </p:txBody>
      </p:sp>
      <p:sp>
        <p:nvSpPr>
          <p:cNvPr id="6" name="Slide Number Placeholder 5">
            <a:extLst>
              <a:ext uri="{FF2B5EF4-FFF2-40B4-BE49-F238E27FC236}">
                <a16:creationId xmlns:a16="http://schemas.microsoft.com/office/drawing/2014/main" id="{0CAEEBFA-4C86-C213-62C1-EB127FCFDA81}"/>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5</a:t>
            </a:fld>
            <a:endParaRPr lang="en-US">
              <a:solidFill>
                <a:prstClr val="black">
                  <a:tint val="75000"/>
                </a:prstClr>
              </a:solidFill>
            </a:endParaRPr>
          </a:p>
        </p:txBody>
      </p:sp>
      <p:sp>
        <p:nvSpPr>
          <p:cNvPr id="3" name="TextBox 2">
            <a:extLst>
              <a:ext uri="{FF2B5EF4-FFF2-40B4-BE49-F238E27FC236}">
                <a16:creationId xmlns:a16="http://schemas.microsoft.com/office/drawing/2014/main" id="{9F8FBD6A-DFD5-C912-FAF9-115A86B376D6}"/>
              </a:ext>
            </a:extLst>
          </p:cNvPr>
          <p:cNvSpPr txBox="1"/>
          <p:nvPr/>
        </p:nvSpPr>
        <p:spPr>
          <a:xfrm>
            <a:off x="1433861" y="2035209"/>
            <a:ext cx="3229112"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solidFill>
                  <a:schemeClr val="bg1"/>
                </a:solidFill>
                <a:latin typeface="Gill Sans MT"/>
              </a:rPr>
              <a:t>Go to:</a:t>
            </a:r>
            <a:endParaRPr lang="en-GB" sz="2400">
              <a:solidFill>
                <a:schemeClr val="bg1"/>
              </a:solidFill>
              <a:latin typeface="Avenir Next LT Pro"/>
            </a:endParaRPr>
          </a:p>
          <a:p>
            <a:r>
              <a:rPr lang="en-GB" sz="2400">
                <a:solidFill>
                  <a:schemeClr val="bg1"/>
                </a:solidFill>
                <a:latin typeface="Gill Sans MT"/>
              </a:rPr>
              <a:t>www.menti.com </a:t>
            </a:r>
            <a:endParaRPr lang="en-GB" sz="2400">
              <a:solidFill>
                <a:schemeClr val="bg1"/>
              </a:solidFill>
              <a:latin typeface="Avenir Next LT Pro"/>
            </a:endParaRPr>
          </a:p>
          <a:p>
            <a:r>
              <a:rPr lang="en-GB" sz="2400">
                <a:solidFill>
                  <a:schemeClr val="bg1"/>
                </a:solidFill>
                <a:latin typeface="Gill Sans MT"/>
              </a:rPr>
              <a:t>and use the code: </a:t>
            </a:r>
            <a:endParaRPr lang="en-GB" sz="2400">
              <a:solidFill>
                <a:schemeClr val="bg1"/>
              </a:solidFill>
              <a:latin typeface="Avenir Next LT Pro"/>
            </a:endParaRPr>
          </a:p>
          <a:p>
            <a:r>
              <a:rPr lang="en-GB" sz="2400" b="1">
                <a:solidFill>
                  <a:srgbClr val="FFFF00"/>
                </a:solidFill>
                <a:ea typeface="+mn-lt"/>
                <a:cs typeface="+mn-lt"/>
              </a:rPr>
              <a:t>5202 8929</a:t>
            </a:r>
            <a:endParaRPr lang="en-GB">
              <a:solidFill>
                <a:srgbClr val="FFFF00"/>
              </a:solidFill>
            </a:endParaRPr>
          </a:p>
          <a:p>
            <a:br>
              <a:rPr lang="en-GB" sz="2400">
                <a:latin typeface="Gill Sans MT"/>
              </a:rPr>
            </a:br>
            <a:r>
              <a:rPr lang="en-GB" sz="2400">
                <a:solidFill>
                  <a:schemeClr val="bg1"/>
                </a:solidFill>
                <a:latin typeface="Gill Sans MT"/>
              </a:rPr>
              <a:t>Name the different types of restrictive practice. </a:t>
            </a:r>
          </a:p>
        </p:txBody>
      </p:sp>
    </p:spTree>
    <p:extLst>
      <p:ext uri="{BB962C8B-B14F-4D97-AF65-F5344CB8AC3E}">
        <p14:creationId xmlns:p14="http://schemas.microsoft.com/office/powerpoint/2010/main" val="757968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42D7A-6989-5F98-B3DB-A8D44B021543}"/>
              </a:ext>
            </a:extLst>
          </p:cNvPr>
          <p:cNvSpPr>
            <a:spLocks noGrp="1"/>
          </p:cNvSpPr>
          <p:nvPr>
            <p:ph type="title"/>
          </p:nvPr>
        </p:nvSpPr>
        <p:spPr>
          <a:xfrm>
            <a:off x="-177" y="51728"/>
            <a:ext cx="6848192" cy="1197777"/>
          </a:xfrm>
        </p:spPr>
        <p:txBody>
          <a:bodyPr/>
          <a:lstStyle/>
          <a:p>
            <a:r>
              <a:rPr lang="en-GB">
                <a:solidFill>
                  <a:schemeClr val="tx2"/>
                </a:solidFill>
              </a:rPr>
              <a:t>How do we define restraint?</a:t>
            </a:r>
          </a:p>
        </p:txBody>
      </p:sp>
      <p:sp>
        <p:nvSpPr>
          <p:cNvPr id="6" name="Slide Number Placeholder 5">
            <a:extLst>
              <a:ext uri="{FF2B5EF4-FFF2-40B4-BE49-F238E27FC236}">
                <a16:creationId xmlns:a16="http://schemas.microsoft.com/office/drawing/2014/main" id="{0CAEEBFA-4C86-C213-62C1-EB127FCFDA81}"/>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6</a:t>
            </a:fld>
            <a:endParaRPr lang="en-US">
              <a:solidFill>
                <a:prstClr val="black">
                  <a:tint val="75000"/>
                </a:prstClr>
              </a:solidFill>
            </a:endParaRPr>
          </a:p>
        </p:txBody>
      </p:sp>
      <p:pic>
        <p:nvPicPr>
          <p:cNvPr id="10" name="Picture 10" descr="Diagram&#10;&#10;Description automatically generated">
            <a:extLst>
              <a:ext uri="{FF2B5EF4-FFF2-40B4-BE49-F238E27FC236}">
                <a16:creationId xmlns:a16="http://schemas.microsoft.com/office/drawing/2014/main" id="{B5DB49FF-F53B-D25A-8A3B-7CDE9CD700DD}"/>
              </a:ext>
            </a:extLst>
          </p:cNvPr>
          <p:cNvPicPr>
            <a:picLocks noChangeAspect="1"/>
          </p:cNvPicPr>
          <p:nvPr/>
        </p:nvPicPr>
        <p:blipFill>
          <a:blip r:embed="rId3"/>
          <a:stretch>
            <a:fillRect/>
          </a:stretch>
        </p:blipFill>
        <p:spPr>
          <a:xfrm>
            <a:off x="6270488" y="962038"/>
            <a:ext cx="6409633" cy="5850531"/>
          </a:xfrm>
          <a:prstGeom prst="rect">
            <a:avLst/>
          </a:prstGeom>
        </p:spPr>
      </p:pic>
      <p:sp>
        <p:nvSpPr>
          <p:cNvPr id="3" name="TextBox 2">
            <a:extLst>
              <a:ext uri="{FF2B5EF4-FFF2-40B4-BE49-F238E27FC236}">
                <a16:creationId xmlns:a16="http://schemas.microsoft.com/office/drawing/2014/main" id="{9F8FBD6A-DFD5-C912-FAF9-115A86B376D6}"/>
              </a:ext>
            </a:extLst>
          </p:cNvPr>
          <p:cNvSpPr txBox="1"/>
          <p:nvPr/>
        </p:nvSpPr>
        <p:spPr>
          <a:xfrm>
            <a:off x="1146314" y="2107096"/>
            <a:ext cx="3229112"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solidFill>
                  <a:schemeClr val="bg1"/>
                </a:solidFill>
                <a:latin typeface="Gill Sans MT"/>
              </a:rPr>
              <a:t>Go to:</a:t>
            </a:r>
            <a:endParaRPr lang="en-GB" sz="2400" dirty="0">
              <a:solidFill>
                <a:schemeClr val="bg1"/>
              </a:solidFill>
              <a:latin typeface="Avenir Next LT Pro"/>
            </a:endParaRPr>
          </a:p>
          <a:p>
            <a:r>
              <a:rPr lang="en-GB" sz="2400" dirty="0">
                <a:solidFill>
                  <a:schemeClr val="bg1"/>
                </a:solidFill>
                <a:latin typeface="Gill Sans MT"/>
              </a:rPr>
              <a:t>www.menti.com </a:t>
            </a:r>
            <a:endParaRPr lang="en-GB" sz="2400" dirty="0">
              <a:solidFill>
                <a:schemeClr val="bg1"/>
              </a:solidFill>
              <a:latin typeface="Avenir Next LT Pro"/>
            </a:endParaRPr>
          </a:p>
          <a:p>
            <a:r>
              <a:rPr lang="en-GB" sz="2400" dirty="0">
                <a:solidFill>
                  <a:schemeClr val="bg1"/>
                </a:solidFill>
                <a:latin typeface="Gill Sans MT"/>
              </a:rPr>
              <a:t>and use the code: </a:t>
            </a:r>
            <a:endParaRPr lang="en-GB" sz="2400">
              <a:solidFill>
                <a:schemeClr val="bg1"/>
              </a:solidFill>
              <a:latin typeface="Avenir Next LT Pro"/>
            </a:endParaRPr>
          </a:p>
          <a:p>
            <a:r>
              <a:rPr lang="en-GB" sz="2400" b="1" dirty="0">
                <a:highlight>
                  <a:srgbClr val="FFFF00"/>
                </a:highlight>
                <a:ea typeface="+mn-lt"/>
                <a:cs typeface="+mn-lt"/>
              </a:rPr>
              <a:t>5202 8929</a:t>
            </a:r>
            <a:endParaRPr lang="en-GB" dirty="0">
              <a:highlight>
                <a:srgbClr val="FFFF00"/>
              </a:highlight>
            </a:endParaRPr>
          </a:p>
          <a:p>
            <a:br>
              <a:rPr lang="en-GB" sz="2400" dirty="0">
                <a:latin typeface="Gill Sans MT"/>
              </a:rPr>
            </a:br>
            <a:r>
              <a:rPr lang="en-GB" sz="2400" dirty="0">
                <a:solidFill>
                  <a:schemeClr val="bg1"/>
                </a:solidFill>
                <a:latin typeface="Gill Sans MT"/>
              </a:rPr>
              <a:t>Name 3 different types of restraint.</a:t>
            </a:r>
            <a:endParaRPr lang="en-GB" sz="2400" dirty="0">
              <a:solidFill>
                <a:schemeClr val="bg1"/>
              </a:solidFill>
            </a:endParaRPr>
          </a:p>
        </p:txBody>
      </p:sp>
      <p:pic>
        <p:nvPicPr>
          <p:cNvPr id="9" name="Picture 9" descr="Text&#10;&#10;Description automatically generated">
            <a:extLst>
              <a:ext uri="{FF2B5EF4-FFF2-40B4-BE49-F238E27FC236}">
                <a16:creationId xmlns:a16="http://schemas.microsoft.com/office/drawing/2014/main" id="{CBE095A0-AEE8-77F0-8852-54B9FB25A7B8}"/>
              </a:ext>
            </a:extLst>
          </p:cNvPr>
          <p:cNvPicPr>
            <a:picLocks noChangeAspect="1"/>
          </p:cNvPicPr>
          <p:nvPr/>
        </p:nvPicPr>
        <p:blipFill>
          <a:blip r:embed="rId4"/>
          <a:stretch>
            <a:fillRect/>
          </a:stretch>
        </p:blipFill>
        <p:spPr>
          <a:xfrm>
            <a:off x="5392426" y="2209934"/>
            <a:ext cx="2743200" cy="3084071"/>
          </a:xfrm>
          <a:prstGeom prst="rect">
            <a:avLst/>
          </a:prstGeom>
        </p:spPr>
      </p:pic>
    </p:spTree>
    <p:extLst>
      <p:ext uri="{BB962C8B-B14F-4D97-AF65-F5344CB8AC3E}">
        <p14:creationId xmlns:p14="http://schemas.microsoft.com/office/powerpoint/2010/main" val="202759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9EF49-AEFD-CF10-9503-B38EF778017B}"/>
              </a:ext>
            </a:extLst>
          </p:cNvPr>
          <p:cNvSpPr>
            <a:spLocks noGrp="1"/>
          </p:cNvSpPr>
          <p:nvPr>
            <p:ph type="title"/>
          </p:nvPr>
        </p:nvSpPr>
        <p:spPr>
          <a:xfrm>
            <a:off x="3330315" y="2974130"/>
            <a:ext cx="5530797" cy="2940922"/>
          </a:xfrm>
        </p:spPr>
        <p:txBody>
          <a:bodyPr>
            <a:noAutofit/>
          </a:bodyPr>
          <a:lstStyle/>
          <a:p>
            <a:r>
              <a:rPr lang="en-GB" sz="4800"/>
              <a:t>ACCESSING THE VIEWS OF CHILDREN/YOUNG PEOPLE WHO HAVE EXPERIENCED RESTRAINT IN SCHOOL</a:t>
            </a:r>
          </a:p>
        </p:txBody>
      </p:sp>
    </p:spTree>
    <p:extLst>
      <p:ext uri="{BB962C8B-B14F-4D97-AF65-F5344CB8AC3E}">
        <p14:creationId xmlns:p14="http://schemas.microsoft.com/office/powerpoint/2010/main" val="543951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300295C-A129-5A9C-6B2A-F009D1130EB7}"/>
              </a:ext>
            </a:extLst>
          </p:cNvPr>
          <p:cNvSpPr>
            <a:spLocks noGrp="1"/>
          </p:cNvSpPr>
          <p:nvPr>
            <p:ph type="title"/>
          </p:nvPr>
        </p:nvSpPr>
        <p:spPr>
          <a:xfrm>
            <a:off x="686834" y="591344"/>
            <a:ext cx="3200400" cy="5585619"/>
          </a:xfrm>
        </p:spPr>
        <p:txBody>
          <a:bodyPr>
            <a:normAutofit/>
          </a:bodyPr>
          <a:lstStyle/>
          <a:p>
            <a:r>
              <a:rPr lang="en-GB" sz="3100" b="1">
                <a:solidFill>
                  <a:srgbClr val="FFFFFF"/>
                </a:solidFill>
              </a:rPr>
              <a:t>Children</a:t>
            </a:r>
            <a:r>
              <a:rPr lang="en-GB" sz="3100" b="1">
                <a:solidFill>
                  <a:srgbClr val="FFFFFF"/>
                </a:solidFill>
                <a:ea typeface="+mj-lt"/>
                <a:cs typeface="+mj-lt"/>
              </a:rPr>
              <a:t> and young people’s views and experiences of physical interventions in non-residential education settings: A systematic literature review </a:t>
            </a:r>
            <a:endParaRPr lang="en-GB" sz="3100">
              <a:solidFill>
                <a:srgbClr val="FFFFFF"/>
              </a:solidFill>
            </a:endParaRPr>
          </a:p>
        </p:txBody>
      </p:sp>
      <p:sp>
        <p:nvSpPr>
          <p:cNvPr id="27" name="Content Placeholder 2">
            <a:extLst>
              <a:ext uri="{FF2B5EF4-FFF2-40B4-BE49-F238E27FC236}">
                <a16:creationId xmlns:a16="http://schemas.microsoft.com/office/drawing/2014/main" id="{F2E25DD8-E4F1-7862-C6E8-7CE35A588A23}"/>
              </a:ext>
            </a:extLst>
          </p:cNvPr>
          <p:cNvSpPr>
            <a:spLocks noGrp="1"/>
          </p:cNvSpPr>
          <p:nvPr>
            <p:ph idx="1"/>
          </p:nvPr>
        </p:nvSpPr>
        <p:spPr>
          <a:xfrm>
            <a:off x="4447308" y="591344"/>
            <a:ext cx="6906491" cy="5585619"/>
          </a:xfrm>
        </p:spPr>
        <p:txBody>
          <a:bodyPr vert="horz" lIns="91440" tIns="45720" rIns="91440" bIns="45720" rtlCol="0" anchor="ctr">
            <a:normAutofit/>
          </a:bodyPr>
          <a:lstStyle/>
          <a:p>
            <a:endParaRPr lang="en-GB"/>
          </a:p>
          <a:p>
            <a:r>
              <a:rPr lang="en-GB"/>
              <a:t>Seven studies: mixed quality; mixed methodology; mixed focus</a:t>
            </a:r>
          </a:p>
          <a:p>
            <a:endParaRPr lang="en-GB"/>
          </a:p>
        </p:txBody>
      </p:sp>
      <p:sp>
        <p:nvSpPr>
          <p:cNvPr id="6" name="Slide Number Placeholder 5">
            <a:extLst>
              <a:ext uri="{FF2B5EF4-FFF2-40B4-BE49-F238E27FC236}">
                <a16:creationId xmlns:a16="http://schemas.microsoft.com/office/drawing/2014/main" id="{9EDB2EF5-5CD5-AB5D-AF49-CF1460EED03B}"/>
              </a:ext>
            </a:extLst>
          </p:cNvPr>
          <p:cNvSpPr>
            <a:spLocks noGrp="1"/>
          </p:cNvSpPr>
          <p:nvPr>
            <p:ph type="sldNum" sz="quarter" idx="12"/>
          </p:nvPr>
        </p:nvSpPr>
        <p:spPr>
          <a:xfrm>
            <a:off x="9819860" y="6356350"/>
            <a:ext cx="1533939" cy="365125"/>
          </a:xfrm>
        </p:spPr>
        <p:txBody>
          <a:bodyPr>
            <a:normAutofit/>
          </a:bodyPr>
          <a:lstStyle/>
          <a:p>
            <a:pPr>
              <a:spcAft>
                <a:spcPts val="600"/>
              </a:spcAft>
              <a:defRPr/>
            </a:pPr>
            <a:fld id="{D76B855D-E9CC-4FF8-AD85-6CDC7B89A0DE}" type="slidenum">
              <a:rPr lang="en-US" smtClean="0">
                <a:solidFill>
                  <a:prstClr val="black">
                    <a:tint val="75000"/>
                  </a:prstClr>
                </a:solidFill>
              </a:rPr>
              <a:pPr>
                <a:spcAft>
                  <a:spcPts val="600"/>
                </a:spcAft>
                <a:defRPr/>
              </a:pPr>
              <a:t>8</a:t>
            </a:fld>
            <a:endParaRPr lang="en-US">
              <a:solidFill>
                <a:prstClr val="black">
                  <a:tint val="75000"/>
                </a:prstClr>
              </a:solidFill>
            </a:endParaRPr>
          </a:p>
        </p:txBody>
      </p:sp>
      <p:sp>
        <p:nvSpPr>
          <p:cNvPr id="36" name="Arc 3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3073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45D489D-16E1-484D-867B-144368D74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49A496F5-B01E-4BF8-9D1E-C4E53B6F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225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Arc 24">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2906963" y="1348064"/>
            <a:ext cx="2987899" cy="2987899"/>
          </a:xfrm>
          <a:prstGeom prst="arc">
            <a:avLst>
              <a:gd name="adj1" fmla="val 14612914"/>
              <a:gd name="adj2" fmla="val 0"/>
            </a:avLst>
          </a:prstGeom>
          <a:ln w="127000" cap="rnd">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68FF011-5D38-A9E8-EC73-F085BF0F79BC}"/>
              </a:ext>
            </a:extLst>
          </p:cNvPr>
          <p:cNvSpPr>
            <a:spLocks noGrp="1"/>
          </p:cNvSpPr>
          <p:nvPr>
            <p:ph type="title"/>
          </p:nvPr>
        </p:nvSpPr>
        <p:spPr>
          <a:xfrm>
            <a:off x="838200" y="643467"/>
            <a:ext cx="2951205" cy="5571066"/>
          </a:xfrm>
        </p:spPr>
        <p:txBody>
          <a:bodyPr>
            <a:normAutofit/>
          </a:bodyPr>
          <a:lstStyle/>
          <a:p>
            <a:r>
              <a:rPr lang="en-GB">
                <a:solidFill>
                  <a:srgbClr val="FFFFFF"/>
                </a:solidFill>
              </a:rPr>
              <a:t>Findings</a:t>
            </a:r>
          </a:p>
        </p:txBody>
      </p:sp>
      <p:sp>
        <p:nvSpPr>
          <p:cNvPr id="6" name="Slide Number Placeholder 5">
            <a:extLst>
              <a:ext uri="{FF2B5EF4-FFF2-40B4-BE49-F238E27FC236}">
                <a16:creationId xmlns:a16="http://schemas.microsoft.com/office/drawing/2014/main" id="{851B6C5C-64D9-4283-F19A-36509266F4D1}"/>
              </a:ext>
            </a:extLst>
          </p:cNvPr>
          <p:cNvSpPr>
            <a:spLocks noGrp="1"/>
          </p:cNvSpPr>
          <p:nvPr>
            <p:ph type="sldNum" sz="quarter" idx="12"/>
          </p:nvPr>
        </p:nvSpPr>
        <p:spPr>
          <a:xfrm>
            <a:off x="9664504" y="6356350"/>
            <a:ext cx="1689295" cy="365125"/>
          </a:xfrm>
        </p:spPr>
        <p:txBody>
          <a:bodyPr>
            <a:normAutofit/>
          </a:bodyPr>
          <a:lstStyle/>
          <a:p>
            <a:pPr>
              <a:spcAft>
                <a:spcPts val="600"/>
              </a:spcAft>
              <a:defRPr/>
            </a:pPr>
            <a:fld id="{D76B855D-E9CC-4FF8-AD85-6CDC7B89A0DE}" type="slidenum">
              <a:rPr lang="en-US" smtClean="0">
                <a:solidFill>
                  <a:prstClr val="black">
                    <a:tint val="75000"/>
                  </a:prstClr>
                </a:solidFill>
              </a:rPr>
              <a:pPr>
                <a:spcAft>
                  <a:spcPts val="600"/>
                </a:spcAft>
                <a:defRPr/>
              </a:pPr>
              <a:t>9</a:t>
            </a:fld>
            <a:endParaRPr lang="en-US">
              <a:solidFill>
                <a:prstClr val="black">
                  <a:tint val="75000"/>
                </a:prstClr>
              </a:solidFill>
            </a:endParaRPr>
          </a:p>
        </p:txBody>
      </p:sp>
      <p:graphicFrame>
        <p:nvGraphicFramePr>
          <p:cNvPr id="17" name="Content Placeholder 2">
            <a:extLst>
              <a:ext uri="{FF2B5EF4-FFF2-40B4-BE49-F238E27FC236}">
                <a16:creationId xmlns:a16="http://schemas.microsoft.com/office/drawing/2014/main" id="{C3D3E79A-999B-1F99-8A78-1277F935728E}"/>
              </a:ext>
            </a:extLst>
          </p:cNvPr>
          <p:cNvGraphicFramePr>
            <a:graphicFrameLocks noGrp="1"/>
          </p:cNvGraphicFramePr>
          <p:nvPr>
            <p:ph idx="1"/>
            <p:extLst>
              <p:ext uri="{D42A27DB-BD31-4B8C-83A1-F6EECF244321}">
                <p14:modId xmlns:p14="http://schemas.microsoft.com/office/powerpoint/2010/main" val="3207803379"/>
              </p:ext>
            </p:extLst>
          </p:nvPr>
        </p:nvGraphicFramePr>
        <p:xfrm>
          <a:off x="5237018" y="653693"/>
          <a:ext cx="6303729" cy="55608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2565274"/>
      </p:ext>
    </p:extLst>
  </p:cSld>
  <p:clrMapOvr>
    <a:masterClrMapping/>
  </p:clrMapOvr>
</p:sld>
</file>

<file path=ppt/theme/theme1.xml><?xml version="1.0" encoding="utf-8"?>
<a:theme xmlns:a="http://schemas.openxmlformats.org/drawingml/2006/main" name="ShapesVTI">
  <a:themeElements>
    <a:clrScheme name="Shapes">
      <a:dk1>
        <a:sysClr val="windowText" lastClr="000000"/>
      </a:dk1>
      <a:lt1>
        <a:sysClr val="window" lastClr="FFFFFF"/>
      </a:lt1>
      <a:dk2>
        <a:srgbClr val="281B10"/>
      </a:dk2>
      <a:lt2>
        <a:srgbClr val="FFF9F5"/>
      </a:lt2>
      <a:accent1>
        <a:srgbClr val="EE7661"/>
      </a:accent1>
      <a:accent2>
        <a:srgbClr val="4E91F0"/>
      </a:accent2>
      <a:accent3>
        <a:srgbClr val="5B5260"/>
      </a:accent3>
      <a:accent4>
        <a:srgbClr val="2CC3B4"/>
      </a:accent4>
      <a:accent5>
        <a:srgbClr val="C097F8"/>
      </a:accent5>
      <a:accent6>
        <a:srgbClr val="FF9514"/>
      </a:accent6>
      <a:hlink>
        <a:srgbClr val="E50CBC"/>
      </a:hlink>
      <a:folHlink>
        <a:srgbClr val="6257FF"/>
      </a:folHlink>
    </a:clrScheme>
    <a:fontScheme name="Festival">
      <a:majorFont>
        <a:latin typeface="Tw Cen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6194</Words>
  <Application>Microsoft Office PowerPoint</Application>
  <PresentationFormat>Widescreen</PresentationFormat>
  <Paragraphs>446</Paragraphs>
  <Slides>40</Slides>
  <Notes>27</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ShapesVTI</vt:lpstr>
      <vt:lpstr>Restrictive Practice: The Experiences of Children and Young People and School Staff</vt:lpstr>
      <vt:lpstr>Overview of research</vt:lpstr>
      <vt:lpstr>Presentation overview</vt:lpstr>
      <vt:lpstr>Rationale for research</vt:lpstr>
      <vt:lpstr>How do we define restrictive practice?</vt:lpstr>
      <vt:lpstr>How do we define restraint?</vt:lpstr>
      <vt:lpstr>ACCESSING THE VIEWS OF CHILDREN/YOUNG PEOPLE WHO HAVE EXPERIENCED RESTRAINT IN SCHOOL</vt:lpstr>
      <vt:lpstr>Children and young people’s views and experiences of physical interventions in non-residential education settings: A systematic literature review </vt:lpstr>
      <vt:lpstr>Findings</vt:lpstr>
      <vt:lpstr>Questions left with....</vt:lpstr>
      <vt:lpstr>Developing a Data Gathering Protocol</vt:lpstr>
      <vt:lpstr>Emotions before/during/after restraint</vt:lpstr>
      <vt:lpstr>Experiences expressed through art</vt:lpstr>
      <vt:lpstr>What would you like adults to know about restraint</vt:lpstr>
      <vt:lpstr>Findings</vt:lpstr>
      <vt:lpstr>Useful takeaways for EPs</vt:lpstr>
      <vt:lpstr>Children's views on their experiences of physical restraint in school, relationships with staff and alternative strategies</vt:lpstr>
      <vt:lpstr>Methods</vt:lpstr>
      <vt:lpstr>PowerPoint Presentation</vt:lpstr>
      <vt:lpstr>Findings</vt:lpstr>
      <vt:lpstr>Physical restraint</vt:lpstr>
      <vt:lpstr>Relationships with staff</vt:lpstr>
      <vt:lpstr>Views on alternative strategies</vt:lpstr>
      <vt:lpstr>Summary</vt:lpstr>
      <vt:lpstr>Research around advice and guidance available to schools</vt:lpstr>
      <vt:lpstr>PowerPoint Presentation</vt:lpstr>
      <vt:lpstr>PowerPoint Presentation</vt:lpstr>
      <vt:lpstr>PowerPoint Presentation</vt:lpstr>
      <vt:lpstr>PowerPoint Presentation</vt:lpstr>
      <vt:lpstr>Next Steps in my research:</vt:lpstr>
      <vt:lpstr>“It’s all about relationships”  Pilot study exploring the use of isolation rooms/booths from a staff perspective</vt:lpstr>
      <vt:lpstr>Seclusion in UK schools</vt:lpstr>
      <vt:lpstr>RQ1: School context</vt:lpstr>
      <vt:lpstr>RQ2: Staff perspectives</vt:lpstr>
      <vt:lpstr>RQ2 Staff perspectives</vt:lpstr>
      <vt:lpstr>Summary</vt:lpstr>
      <vt:lpstr>Future research</vt:lpstr>
      <vt:lpstr>Key takeaways</vt:lpstr>
      <vt:lpstr>Thank you</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Bethany Hodgkiss</cp:lastModifiedBy>
  <cp:revision>367</cp:revision>
  <dcterms:created xsi:type="dcterms:W3CDTF">2022-07-08T08:22:30Z</dcterms:created>
  <dcterms:modified xsi:type="dcterms:W3CDTF">2022-11-02T18:06:34Z</dcterms:modified>
</cp:coreProperties>
</file>