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34" r:id="rId3"/>
    <p:sldId id="335" r:id="rId4"/>
    <p:sldId id="336" r:id="rId5"/>
    <p:sldId id="337" r:id="rId6"/>
    <p:sldId id="338" r:id="rId7"/>
    <p:sldId id="339" r:id="rId8"/>
    <p:sldId id="312" r:id="rId9"/>
    <p:sldId id="313" r:id="rId10"/>
    <p:sldId id="314" r:id="rId11"/>
    <p:sldId id="325" r:id="rId12"/>
    <p:sldId id="331" r:id="rId13"/>
    <p:sldId id="332" r:id="rId14"/>
    <p:sldId id="316" r:id="rId15"/>
    <p:sldId id="317" r:id="rId16"/>
    <p:sldId id="321" r:id="rId17"/>
    <p:sldId id="348" r:id="rId18"/>
    <p:sldId id="341" r:id="rId19"/>
    <p:sldId id="347" r:id="rId20"/>
    <p:sldId id="342" r:id="rId21"/>
    <p:sldId id="343" r:id="rId22"/>
    <p:sldId id="344" r:id="rId23"/>
    <p:sldId id="345" r:id="rId24"/>
    <p:sldId id="346"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3833" autoAdjust="0"/>
  </p:normalViewPr>
  <p:slideViewPr>
    <p:cSldViewPr snapToGrid="0">
      <p:cViewPr varScale="1">
        <p:scale>
          <a:sx n="61" d="100"/>
          <a:sy n="61" d="100"/>
        </p:scale>
        <p:origin x="1181" y="43"/>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95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A3A277-EFAD-4015-A162-3AF27F51E405}" type="datetimeFigureOut">
              <a:rPr lang="en-GB" smtClean="0"/>
              <a:pPr/>
              <a:t>08/11/2022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3E27FA-8F03-46BC-9D00-3F9B7552FCB2}" type="slidenum">
              <a:rPr lang="en-GB" smtClean="0"/>
              <a:pPr/>
              <a:t>‹#›</a:t>
            </a:fld>
            <a:endParaRPr lang="en-GB"/>
          </a:p>
        </p:txBody>
      </p:sp>
    </p:spTree>
    <p:extLst>
      <p:ext uri="{BB962C8B-B14F-4D97-AF65-F5344CB8AC3E}">
        <p14:creationId xmlns:p14="http://schemas.microsoft.com/office/powerpoint/2010/main" val="89939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baseline="0" dirty="0"/>
              <a:t>Recap on the ALN reform. Put into context </a:t>
            </a:r>
          </a:p>
          <a:p>
            <a:endParaRPr lang="en-GB" baseline="0" dirty="0"/>
          </a:p>
          <a:p>
            <a:r>
              <a:rPr lang="en-GB" baseline="0" dirty="0"/>
              <a:t>ALN = if a CYP has</a:t>
            </a:r>
          </a:p>
          <a:p>
            <a:r>
              <a:rPr lang="en-GB" baseline="0" dirty="0"/>
              <a:t>-A significantly greater difficulty in learning than the majority of others the same age</a:t>
            </a:r>
          </a:p>
          <a:p>
            <a:r>
              <a:rPr lang="en-GB" baseline="0" dirty="0"/>
              <a:t>-has a disability which prevents and hinders from them making use of facilities for education or training of a kind generally provided for others of the same age in schools, colleges or settings </a:t>
            </a:r>
          </a:p>
          <a:p>
            <a:endParaRPr lang="en-GB" baseline="0" dirty="0"/>
          </a:p>
          <a:p>
            <a:endParaRPr lang="en-GB" baseline="0" dirty="0"/>
          </a:p>
          <a:p>
            <a:r>
              <a:rPr lang="en-GB" baseline="0" dirty="0"/>
              <a:t>Clarify that a pupil has an ALN if there is a requirement for an ALP (additional Learning Provision). Therefore the CYP requires an IDP. If the provision required can be offered universally or thorough differentiation (e.g. short term provision) at school then an IDP would not be provided. </a:t>
            </a:r>
          </a:p>
          <a:p>
            <a:endParaRPr lang="en-GB" altLang="en-US" baseline="0" dirty="0"/>
          </a:p>
          <a:p>
            <a:r>
              <a:rPr lang="en-GB" altLang="en-US" baseline="0" dirty="0"/>
              <a:t>An IDP</a:t>
            </a:r>
            <a:r>
              <a:rPr lang="en-GB" altLang="en-US" dirty="0"/>
              <a:t> will be used instead of different plans for different ages and different types of ALN. </a:t>
            </a:r>
            <a:endParaRPr lang="en-GB" baseline="0" dirty="0"/>
          </a:p>
          <a:p>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8</a:t>
            </a:fld>
            <a:endParaRPr lang="en-GB"/>
          </a:p>
        </p:txBody>
      </p:sp>
    </p:spTree>
    <p:extLst>
      <p:ext uri="{BB962C8B-B14F-4D97-AF65-F5344CB8AC3E}">
        <p14:creationId xmlns:p14="http://schemas.microsoft.com/office/powerpoint/2010/main" val="350051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 on ‘Educational Psychologists in Wales’ 2016  updated 2022 and relevant sections from ‘Guidance for Eps preparing advice and information</a:t>
            </a:r>
          </a:p>
          <a:p>
            <a:r>
              <a:rPr lang="en-GB" dirty="0"/>
              <a:t>For Education, Health and Care Needs Assessments (2020).</a:t>
            </a:r>
          </a:p>
          <a:p>
            <a:r>
              <a:rPr lang="en-GB" dirty="0"/>
              <a:t>A graduated</a:t>
            </a:r>
            <a:r>
              <a:rPr lang="en-GB" baseline="0" dirty="0"/>
              <a:t> approach is a key component of best practice There are many strengths to the employment of a graduated approach, these include:</a:t>
            </a:r>
          </a:p>
          <a:p>
            <a:pPr marL="171450" indent="-171450">
              <a:buFont typeface="Arial" panose="020B0604020202020204" pitchFamily="34" charset="0"/>
              <a:buChar char="•"/>
            </a:pPr>
            <a:r>
              <a:rPr lang="en-GB" baseline="0" dirty="0"/>
              <a:t>Opportunities for a contextual extended and holistic view of the CYP</a:t>
            </a:r>
          </a:p>
          <a:p>
            <a:pPr marL="171450" indent="-171450">
              <a:buFont typeface="Arial" panose="020B0604020202020204" pitchFamily="34" charset="0"/>
              <a:buChar char="•"/>
            </a:pPr>
            <a:r>
              <a:rPr lang="en-GB" baseline="0" dirty="0"/>
              <a:t>An ongoing process of individualised assessments that allow for a gradual understanding of the barriers to and gaps in the pupil’s learning</a:t>
            </a:r>
          </a:p>
          <a:p>
            <a:pPr marL="171450" indent="-171450">
              <a:buFont typeface="Arial" panose="020B0604020202020204" pitchFamily="34" charset="0"/>
              <a:buChar char="•"/>
            </a:pPr>
            <a:r>
              <a:rPr lang="en-GB" baseline="0" dirty="0"/>
              <a:t>Learning from reflection on different approaches t meeting the pupil’s needs</a:t>
            </a:r>
          </a:p>
          <a:p>
            <a:pPr marL="171450" indent="-171450">
              <a:buFont typeface="Arial" panose="020B0604020202020204" pitchFamily="34" charset="0"/>
              <a:buChar char="•"/>
            </a:pPr>
            <a:r>
              <a:rPr lang="en-GB" baseline="0" dirty="0"/>
              <a:t>Construction of a psychological formulation and recommendations that are based on evidence that has the robustness of a depth and breadth of assessment and outcomes arrived at from the use of a wide range of interventions and strategies</a:t>
            </a:r>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18</a:t>
            </a:fld>
            <a:endParaRPr lang="en-GB"/>
          </a:p>
        </p:txBody>
      </p:sp>
    </p:spTree>
    <p:extLst>
      <p:ext uri="{BB962C8B-B14F-4D97-AF65-F5344CB8AC3E}">
        <p14:creationId xmlns:p14="http://schemas.microsoft.com/office/powerpoint/2010/main" val="97726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19</a:t>
            </a:fld>
            <a:endParaRPr lang="en-GB"/>
          </a:p>
        </p:txBody>
      </p:sp>
    </p:spTree>
    <p:extLst>
      <p:ext uri="{BB962C8B-B14F-4D97-AF65-F5344CB8AC3E}">
        <p14:creationId xmlns:p14="http://schemas.microsoft.com/office/powerpoint/2010/main" val="5821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statutory requirement for any particular manner or format in which psychological advice or information may be provided.</a:t>
            </a:r>
          </a:p>
          <a:p>
            <a:r>
              <a:rPr lang="en-GB" dirty="0"/>
              <a:t>Reporting format should serve practical purposes but should not overshadow</a:t>
            </a:r>
            <a:r>
              <a:rPr lang="en-GB" baseline="0" dirty="0"/>
              <a:t> the key functions of working in a person centred and collaborative way.</a:t>
            </a:r>
          </a:p>
          <a:p>
            <a:r>
              <a:rPr lang="en-GB" baseline="0" dirty="0"/>
              <a:t>We have therefore moved on from the lengthy Appendix D style of advice giving.</a:t>
            </a:r>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23</a:t>
            </a:fld>
            <a:endParaRPr lang="en-GB"/>
          </a:p>
        </p:txBody>
      </p:sp>
    </p:spTree>
    <p:extLst>
      <p:ext uri="{BB962C8B-B14F-4D97-AF65-F5344CB8AC3E}">
        <p14:creationId xmlns:p14="http://schemas.microsoft.com/office/powerpoint/2010/main" val="129204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Remaining </a:t>
            </a:r>
            <a:r>
              <a:rPr lang="en-GB"/>
              <a:t>faithfultothe</a:t>
            </a:r>
            <a:r>
              <a:rPr lang="en-GB" dirty="0"/>
              <a:t> spirit and principle of the ALNET act underlies the thinking behind the Paper.</a:t>
            </a:r>
          </a:p>
        </p:txBody>
      </p:sp>
      <p:sp>
        <p:nvSpPr>
          <p:cNvPr id="4" name="Slide Number Placeholder 3"/>
          <p:cNvSpPr>
            <a:spLocks noGrp="1"/>
          </p:cNvSpPr>
          <p:nvPr>
            <p:ph type="sldNum" sz="quarter" idx="10"/>
          </p:nvPr>
        </p:nvSpPr>
        <p:spPr/>
        <p:txBody>
          <a:bodyPr/>
          <a:lstStyle/>
          <a:p>
            <a:fld id="{A43E27FA-8F03-46BC-9D00-3F9B7552FCB2}" type="slidenum">
              <a:rPr lang="en-GB" smtClean="0"/>
              <a:pPr/>
              <a:t>24</a:t>
            </a:fld>
            <a:endParaRPr lang="en-GB"/>
          </a:p>
        </p:txBody>
      </p:sp>
    </p:spTree>
    <p:extLst>
      <p:ext uri="{BB962C8B-B14F-4D97-AF65-F5344CB8AC3E}">
        <p14:creationId xmlns:p14="http://schemas.microsoft.com/office/powerpoint/2010/main" val="172819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baseline="0" dirty="0"/>
              <a:t>Recap on the ALN reform. Put into context </a:t>
            </a:r>
          </a:p>
          <a:p>
            <a:endParaRPr lang="en-GB" baseline="0" dirty="0"/>
          </a:p>
          <a:p>
            <a:pPr eaLnBrk="1" hangingPunct="1"/>
            <a:r>
              <a:rPr lang="en-GB" altLang="en-US" dirty="0"/>
              <a:t>Anyone exercising functions under the Act or this Code will need to involve</a:t>
            </a:r>
          </a:p>
          <a:p>
            <a:pPr eaLnBrk="1" hangingPunct="1"/>
            <a:r>
              <a:rPr lang="en-GB" altLang="en-US" dirty="0"/>
              <a:t>children and young people at every stage of the process, with their views, wishes</a:t>
            </a:r>
          </a:p>
          <a:p>
            <a:pPr eaLnBrk="1" hangingPunct="1"/>
            <a:r>
              <a:rPr lang="en-GB" altLang="en-US" dirty="0"/>
              <a:t>and feelings listened to. This will help the child or young person to personalise</a:t>
            </a:r>
          </a:p>
          <a:p>
            <a:pPr eaLnBrk="1" hangingPunct="1"/>
            <a:r>
              <a:rPr lang="en-GB" altLang="en-US" dirty="0"/>
              <a:t>their learning through the identification of targets that build on their strengths using </a:t>
            </a:r>
          </a:p>
          <a:p>
            <a:pPr eaLnBrk="1" hangingPunct="1"/>
            <a:r>
              <a:rPr lang="en-GB" altLang="en-US" dirty="0"/>
              <a:t>a person-centred approach rather than a service centred approach. It is the learner’s needs that are the starting</a:t>
            </a:r>
          </a:p>
          <a:p>
            <a:pPr eaLnBrk="1" hangingPunct="1"/>
            <a:r>
              <a:rPr lang="en-GB" altLang="en-US" dirty="0"/>
              <a:t>point when considering the support to be provided, rather than starting with what</a:t>
            </a:r>
          </a:p>
          <a:p>
            <a:pPr eaLnBrk="1" hangingPunct="1"/>
            <a:r>
              <a:rPr lang="en-GB" altLang="en-US" dirty="0"/>
              <a:t>support is available and then how the learner can be fitted into it.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9</a:t>
            </a:fld>
            <a:endParaRPr lang="en-GB"/>
          </a:p>
        </p:txBody>
      </p:sp>
    </p:spTree>
    <p:extLst>
      <p:ext uri="{BB962C8B-B14F-4D97-AF65-F5344CB8AC3E}">
        <p14:creationId xmlns:p14="http://schemas.microsoft.com/office/powerpoint/2010/main" val="229880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altLang="en-US" dirty="0"/>
              <a:t>PEP (personal education plan for LAC) should</a:t>
            </a:r>
            <a:r>
              <a:rPr lang="en-GB" altLang="en-US" baseline="0" dirty="0"/>
              <a:t> be reviewed at the same time as the IDP and the PEP be </a:t>
            </a:r>
            <a:r>
              <a:rPr lang="en-GB" altLang="en-US" dirty="0"/>
              <a:t>included within the IDP.</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For early years the LA prepares, maintains and reviews the IDP.</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eaLnBrk="1" hangingPunct="1"/>
            <a:r>
              <a:rPr lang="en-GB" altLang="en-US" sz="1200" dirty="0"/>
              <a:t>Collating information and developing working documents such as One Page Profiles and Individual Development Plans (IDPs).</a:t>
            </a:r>
            <a:endParaRPr lang="en-GB" altLang="en-US" sz="100" dirty="0"/>
          </a:p>
          <a:p>
            <a:pPr eaLnBrk="1" hangingPunct="1"/>
            <a:r>
              <a:rPr lang="en-GB" altLang="en-US" sz="1200" dirty="0"/>
              <a:t> Monitoring and reviewing the plan using a PCP approach.</a:t>
            </a:r>
          </a:p>
          <a:p>
            <a:pPr eaLnBrk="1" hangingPunct="1"/>
            <a:endParaRPr lang="en-GB"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All appropriate people can be involved in developing a holistic plan for each learner.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SEN system (Education Act 1996)</a:t>
            </a:r>
            <a:r>
              <a:rPr lang="en-GB" altLang="en-US" baseline="0" dirty="0"/>
              <a:t> operates</a:t>
            </a:r>
            <a:r>
              <a:rPr lang="en-GB" altLang="en-US" dirty="0"/>
              <a:t> in parallel</a:t>
            </a:r>
            <a:r>
              <a:rPr lang="en-GB" altLang="en-US" baseline="0" dirty="0"/>
              <a:t> with the ALN system until August 2024.  </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NHS DECLO</a:t>
            </a:r>
            <a:r>
              <a:rPr lang="en-GB" altLang="en-US" baseline="0" dirty="0"/>
              <a:t> has been appointed as a point of contact with the NHS. </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Two systems running side by side. SEN:</a:t>
            </a:r>
            <a:r>
              <a:rPr lang="en-GB" altLang="en-US" baseline="0" dirty="0"/>
              <a:t> Statements, ALN: IDPs. </a:t>
            </a:r>
            <a:endParaRPr lang="en-GB" altLang="en-US"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10</a:t>
            </a:fld>
            <a:endParaRPr lang="en-GB"/>
          </a:p>
        </p:txBody>
      </p:sp>
    </p:spTree>
    <p:extLst>
      <p:ext uri="{BB962C8B-B14F-4D97-AF65-F5344CB8AC3E}">
        <p14:creationId xmlns:p14="http://schemas.microsoft.com/office/powerpoint/2010/main" val="405913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n.b.</a:t>
            </a:r>
            <a:r>
              <a:rPr lang="en-GB" dirty="0"/>
              <a:t> Slide provided by</a:t>
            </a:r>
            <a:r>
              <a:rPr lang="en-GB" baseline="0" dirty="0"/>
              <a:t> Steve Campbell, Carmarthenshire, ALN transformation Group. </a:t>
            </a:r>
          </a:p>
          <a:p>
            <a:endParaRPr lang="en-GB" dirty="0"/>
          </a:p>
          <a:p>
            <a:r>
              <a:rPr lang="en-GB" dirty="0"/>
              <a:t>Our starting point is the evidence needed for all CYP based on the draft codes aims and principles.</a:t>
            </a:r>
          </a:p>
          <a:p>
            <a:endParaRPr lang="en-GB" dirty="0"/>
          </a:p>
          <a:p>
            <a:r>
              <a:rPr lang="en-GB" dirty="0"/>
              <a:t>Points to consider</a:t>
            </a:r>
          </a:p>
          <a:p>
            <a:r>
              <a:rPr lang="en-GB" dirty="0"/>
              <a:t>CYP not making progress. Parental concern.  Teacher referral. Assessments/screening.  Attendance.  Behaviour. </a:t>
            </a:r>
          </a:p>
          <a:p>
            <a:endParaRPr lang="en-GB" dirty="0"/>
          </a:p>
          <a:p>
            <a:r>
              <a:rPr lang="en-GB" dirty="0"/>
              <a:t>Evidence – Reflective tool.  </a:t>
            </a:r>
          </a:p>
          <a:p>
            <a:endParaRPr lang="en-GB" dirty="0"/>
          </a:p>
          <a:p>
            <a:r>
              <a:rPr lang="en-GB" dirty="0"/>
              <a:t>The process does not need to wait for a ‘graduated response’ as in</a:t>
            </a:r>
            <a:r>
              <a:rPr lang="en-GB" baseline="0" dirty="0"/>
              <a:t> reality it is more fluid than this. For example, there may be an immediate statutory requirement for an IDP (e.g. a CYP with significant ALN who has moved into county without an IDP, or the needs of a CYP has significantly changed, (e.g. a CYP experiencing a significant illness / a neurological condition or trauma where ALP is now required). </a:t>
            </a:r>
            <a:endParaRPr lang="en-GB" dirty="0"/>
          </a:p>
          <a:p>
            <a:endParaRPr lang="en-GB" dirty="0"/>
          </a:p>
          <a:p>
            <a:r>
              <a:rPr lang="en-GB" dirty="0"/>
              <a:t>Improved outcomes for all if we get this process right.  </a:t>
            </a:r>
          </a:p>
          <a:p>
            <a:endParaRPr lang="en-GB" dirty="0"/>
          </a:p>
          <a:p>
            <a:endParaRPr lang="en-GB" dirty="0"/>
          </a:p>
        </p:txBody>
      </p:sp>
      <p:sp>
        <p:nvSpPr>
          <p:cNvPr id="4" name="Slide Number Placeholder 3"/>
          <p:cNvSpPr>
            <a:spLocks noGrp="1"/>
          </p:cNvSpPr>
          <p:nvPr>
            <p:ph type="sldNum" sz="quarter" idx="5"/>
          </p:nvPr>
        </p:nvSpPr>
        <p:spPr/>
        <p:txBody>
          <a:bodyPr/>
          <a:lstStyle/>
          <a:p>
            <a:fld id="{29B06DFE-7921-43B5-B0B6-C2C25FDF3BDE}" type="slidenum">
              <a:rPr lang="en-GB" smtClean="0"/>
              <a:t>11</a:t>
            </a:fld>
            <a:endParaRPr lang="en-GB"/>
          </a:p>
        </p:txBody>
      </p:sp>
    </p:spTree>
    <p:extLst>
      <p:ext uri="{BB962C8B-B14F-4D97-AF65-F5344CB8AC3E}">
        <p14:creationId xmlns:p14="http://schemas.microsoft.com/office/powerpoint/2010/main" val="391063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considering whether a CYP has ALN a</a:t>
            </a:r>
            <a:r>
              <a:rPr lang="en-GB" baseline="0" dirty="0"/>
              <a:t> decision making process must be applied. </a:t>
            </a:r>
          </a:p>
          <a:p>
            <a:r>
              <a:rPr lang="en-GB" baseline="0" dirty="0"/>
              <a:t>Go through each one in turn. </a:t>
            </a:r>
          </a:p>
          <a:p>
            <a:r>
              <a:rPr lang="en-GB" baseline="0" dirty="0"/>
              <a:t>The Support Sequence (see 04) identifies how best to support the CYP and is explained further in the next slide. </a:t>
            </a:r>
          </a:p>
          <a:p>
            <a:endParaRPr lang="en-GB" dirty="0"/>
          </a:p>
        </p:txBody>
      </p:sp>
      <p:sp>
        <p:nvSpPr>
          <p:cNvPr id="4" name="Slide Number Placeholder 3"/>
          <p:cNvSpPr>
            <a:spLocks noGrp="1"/>
          </p:cNvSpPr>
          <p:nvPr>
            <p:ph type="sldNum" sz="quarter" idx="5"/>
          </p:nvPr>
        </p:nvSpPr>
        <p:spPr/>
        <p:txBody>
          <a:bodyPr/>
          <a:lstStyle/>
          <a:p>
            <a:fld id="{29B06DFE-7921-43B5-B0B6-C2C25FDF3BDE}" type="slidenum">
              <a:rPr lang="en-GB" smtClean="0"/>
              <a:t>12</a:t>
            </a:fld>
            <a:endParaRPr lang="en-GB"/>
          </a:p>
        </p:txBody>
      </p:sp>
    </p:spTree>
    <p:extLst>
      <p:ext uri="{BB962C8B-B14F-4D97-AF65-F5344CB8AC3E}">
        <p14:creationId xmlns:p14="http://schemas.microsoft.com/office/powerpoint/2010/main" val="88219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 Sequence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support sequence is a creative way to think about different ways to support the child or young person in achieving the agreed outcome/s.  </a:t>
            </a:r>
          </a:p>
          <a:p>
            <a:endParaRPr lang="en-GB" dirty="0"/>
          </a:p>
          <a:p>
            <a:endParaRPr lang="en-GB" dirty="0"/>
          </a:p>
          <a:p>
            <a:pPr lvl="0"/>
            <a:r>
              <a:rPr lang="en-GB" sz="1200" b="1" kern="1200" dirty="0">
                <a:solidFill>
                  <a:schemeClr val="tx1"/>
                </a:solidFill>
                <a:effectLst/>
                <a:latin typeface="+mn-lt"/>
                <a:ea typeface="+mn-ea"/>
                <a:cs typeface="+mn-cs"/>
              </a:rPr>
              <a:t>Support options 1 – 5</a:t>
            </a:r>
            <a:r>
              <a:rPr lang="en-GB" sz="1200" kern="1200" dirty="0">
                <a:solidFill>
                  <a:schemeClr val="tx1"/>
                </a:solidFill>
                <a:effectLst/>
                <a:latin typeface="+mn-lt"/>
                <a:ea typeface="+mn-ea"/>
                <a:cs typeface="+mn-cs"/>
              </a:rPr>
              <a:t> should be explored before agreeing if an ALP is required.  This solution focussed way of working may identify support strategies that have yet to be explored, which will form part of the </a:t>
            </a:r>
            <a:r>
              <a:rPr lang="en-GB" sz="1200" b="1" kern="1200" dirty="0">
                <a:solidFill>
                  <a:schemeClr val="tx1"/>
                </a:solidFill>
                <a:effectLst/>
                <a:latin typeface="+mn-lt"/>
                <a:ea typeface="+mn-ea"/>
                <a:cs typeface="+mn-cs"/>
              </a:rPr>
              <a:t>Universal Learning Provision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offer</a:t>
            </a:r>
            <a:r>
              <a:rPr lang="en-GB" sz="1200" kern="1200" dirty="0">
                <a:solidFill>
                  <a:schemeClr val="tx1"/>
                </a:solidFill>
                <a:effectLst/>
                <a:latin typeface="+mn-lt"/>
                <a:ea typeface="+mn-ea"/>
                <a:cs typeface="+mn-cs"/>
              </a:rPr>
              <a:t>. If these solutions do not enable the outcomes to be achieved within the timeframe specified, you would go back to the decision-making process and an ALP may result. </a:t>
            </a:r>
          </a:p>
          <a:p>
            <a:pPr lvl="0"/>
            <a:r>
              <a:rPr lang="en-GB" sz="1200" kern="1200" dirty="0">
                <a:solidFill>
                  <a:schemeClr val="tx1"/>
                </a:solidFill>
                <a:effectLst/>
                <a:latin typeface="+mn-lt"/>
                <a:ea typeface="+mn-ea"/>
                <a:cs typeface="+mn-cs"/>
              </a:rPr>
              <a:t>If a support sequence has previously been agreed, then it would </a:t>
            </a:r>
            <a:r>
              <a:rPr lang="en-GB" sz="1200" b="1" kern="1200" dirty="0">
                <a:solidFill>
                  <a:schemeClr val="tx1"/>
                </a:solidFill>
                <a:effectLst/>
                <a:latin typeface="+mn-lt"/>
                <a:ea typeface="+mn-ea"/>
                <a:cs typeface="+mn-cs"/>
              </a:rPr>
              <a:t>need to be reviewed</a:t>
            </a:r>
            <a:r>
              <a:rPr lang="en-GB" sz="1200" kern="1200" dirty="0">
                <a:solidFill>
                  <a:schemeClr val="tx1"/>
                </a:solidFill>
                <a:effectLst/>
                <a:latin typeface="+mn-lt"/>
                <a:ea typeface="+mn-ea"/>
                <a:cs typeface="+mn-cs"/>
              </a:rPr>
              <a:t> before changing any outcomes or developing any new ones.  </a:t>
            </a:r>
          </a:p>
          <a:p>
            <a:pPr lvl="0"/>
            <a:r>
              <a:rPr lang="en-GB" sz="1200" kern="1200" dirty="0">
                <a:solidFill>
                  <a:schemeClr val="tx1"/>
                </a:solidFill>
                <a:effectLst/>
                <a:latin typeface="+mn-lt"/>
                <a:ea typeface="+mn-ea"/>
                <a:cs typeface="+mn-cs"/>
              </a:rPr>
              <a:t>Only </a:t>
            </a:r>
            <a:r>
              <a:rPr lang="en-GB" sz="1200" b="1" kern="1200" dirty="0">
                <a:solidFill>
                  <a:schemeClr val="tx1"/>
                </a:solidFill>
                <a:effectLst/>
                <a:latin typeface="+mn-lt"/>
                <a:ea typeface="+mn-ea"/>
                <a:cs typeface="+mn-cs"/>
              </a:rPr>
              <a:t>complete the support sequence once</a:t>
            </a:r>
            <a:r>
              <a:rPr lang="en-GB" sz="1200" kern="1200" dirty="0">
                <a:solidFill>
                  <a:schemeClr val="tx1"/>
                </a:solidFill>
                <a:effectLst/>
                <a:latin typeface="+mn-lt"/>
                <a:ea typeface="+mn-ea"/>
                <a:cs typeface="+mn-cs"/>
              </a:rPr>
              <a:t>, for all the agreed outcomes.  You will find there maybe duplication of supporting actions and provisions that could support the achievement of the agreed outcome/s.  </a:t>
            </a:r>
          </a:p>
          <a:p>
            <a:pPr lvl="0"/>
            <a:r>
              <a:rPr lang="en-GB" sz="1200" kern="1200" dirty="0">
                <a:solidFill>
                  <a:schemeClr val="tx1"/>
                </a:solidFill>
                <a:effectLst/>
                <a:latin typeface="+mn-lt"/>
                <a:ea typeface="+mn-ea"/>
                <a:cs typeface="+mn-cs"/>
              </a:rPr>
              <a:t>You only develop an </a:t>
            </a:r>
            <a:r>
              <a:rPr lang="en-GB" sz="1200" b="1" kern="1200" dirty="0">
                <a:solidFill>
                  <a:schemeClr val="tx1"/>
                </a:solidFill>
                <a:effectLst/>
                <a:latin typeface="+mn-lt"/>
                <a:ea typeface="+mn-ea"/>
                <a:cs typeface="+mn-cs"/>
              </a:rPr>
              <a:t>Individual Development Plan (IDP)</a:t>
            </a:r>
            <a:r>
              <a:rPr lang="en-GB" sz="1200" kern="1200" dirty="0">
                <a:solidFill>
                  <a:schemeClr val="tx1"/>
                </a:solidFill>
                <a:effectLst/>
                <a:latin typeface="+mn-lt"/>
                <a:ea typeface="+mn-ea"/>
                <a:cs typeface="+mn-cs"/>
              </a:rPr>
              <a:t> if it has been agreed that the learner requires an ALP.  </a:t>
            </a:r>
          </a:p>
          <a:p>
            <a:pPr lvl="0"/>
            <a:r>
              <a:rPr lang="en-GB" sz="1200" kern="1200" dirty="0">
                <a:solidFill>
                  <a:schemeClr val="tx1"/>
                </a:solidFill>
                <a:effectLst/>
                <a:latin typeface="+mn-lt"/>
                <a:ea typeface="+mn-ea"/>
                <a:cs typeface="+mn-cs"/>
              </a:rPr>
              <a:t>Any agreed ALP should </a:t>
            </a:r>
            <a:r>
              <a:rPr lang="en-GB" sz="1200" b="1" kern="1200" dirty="0">
                <a:solidFill>
                  <a:schemeClr val="tx1"/>
                </a:solidFill>
                <a:effectLst/>
                <a:latin typeface="+mn-lt"/>
                <a:ea typeface="+mn-ea"/>
                <a:cs typeface="+mn-cs"/>
              </a:rPr>
              <a:t>commence as soon as possible</a:t>
            </a:r>
            <a:r>
              <a:rPr lang="en-GB" sz="1200" kern="1200" dirty="0">
                <a:solidFill>
                  <a:schemeClr val="tx1"/>
                </a:solidFill>
                <a:effectLst/>
                <a:latin typeface="+mn-lt"/>
                <a:ea typeface="+mn-ea"/>
                <a:cs typeface="+mn-cs"/>
              </a:rPr>
              <a:t> and not after the Individual Development Plan has been prepared.   </a:t>
            </a:r>
          </a:p>
          <a:p>
            <a:pPr lvl="0"/>
            <a:r>
              <a:rPr lang="en-GB" sz="1200" kern="1200" dirty="0">
                <a:solidFill>
                  <a:schemeClr val="tx1"/>
                </a:solidFill>
                <a:effectLst/>
                <a:latin typeface="+mn-lt"/>
                <a:ea typeface="+mn-ea"/>
                <a:cs typeface="+mn-cs"/>
              </a:rPr>
              <a:t>The support sequence could be </a:t>
            </a:r>
            <a:r>
              <a:rPr lang="en-GB" sz="1200" b="1" kern="1200" dirty="0">
                <a:solidFill>
                  <a:schemeClr val="tx1"/>
                </a:solidFill>
                <a:effectLst/>
                <a:latin typeface="+mn-lt"/>
                <a:ea typeface="+mn-ea"/>
                <a:cs typeface="+mn-cs"/>
              </a:rPr>
              <a:t>attached to the IDP</a:t>
            </a:r>
            <a:r>
              <a:rPr lang="en-GB" sz="1200" kern="1200" dirty="0">
                <a:solidFill>
                  <a:schemeClr val="tx1"/>
                </a:solidFill>
                <a:effectLst/>
                <a:latin typeface="+mn-lt"/>
                <a:ea typeface="+mn-ea"/>
                <a:cs typeface="+mn-cs"/>
              </a:rPr>
              <a:t> as supporting evidence.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Inclusive</a:t>
            </a:r>
            <a:r>
              <a:rPr lang="en-GB" sz="1200" kern="1200" baseline="0" dirty="0">
                <a:solidFill>
                  <a:schemeClr val="tx1"/>
                </a:solidFill>
                <a:effectLst/>
                <a:latin typeface="+mn-lt"/>
                <a:ea typeface="+mn-ea"/>
                <a:cs typeface="+mn-cs"/>
              </a:rPr>
              <a:t> education: </a:t>
            </a:r>
            <a:r>
              <a:rPr lang="en-GB" sz="1200" kern="1200" dirty="0">
                <a:solidFill>
                  <a:schemeClr val="tx1"/>
                </a:solidFill>
                <a:effectLst/>
                <a:latin typeface="+mn-lt"/>
                <a:ea typeface="+mn-ea"/>
                <a:cs typeface="+mn-cs"/>
              </a:rPr>
              <a:t>High</a:t>
            </a:r>
            <a:r>
              <a:rPr lang="en-GB" sz="1200" kern="1200" baseline="0" dirty="0">
                <a:solidFill>
                  <a:schemeClr val="tx1"/>
                </a:solidFill>
                <a:effectLst/>
                <a:latin typeface="+mn-lt"/>
                <a:ea typeface="+mn-ea"/>
                <a:cs typeface="+mn-cs"/>
              </a:rPr>
              <a:t> quality teaching and learning, targeted teaching strategies and standard targeted interventions should be provided by the setting. This forms the basis of the offer made by school of their Universal Learning Provision (ULP).  The ULP will be quality assured by the LA. </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13</a:t>
            </a:fld>
            <a:endParaRPr lang="en-GB"/>
          </a:p>
        </p:txBody>
      </p:sp>
    </p:spTree>
    <p:extLst>
      <p:ext uri="{BB962C8B-B14F-4D97-AF65-F5344CB8AC3E}">
        <p14:creationId xmlns:p14="http://schemas.microsoft.com/office/powerpoint/2010/main" val="244892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dirty="0"/>
              <a:t>Assuming that it is agreed that the CYP</a:t>
            </a:r>
            <a:r>
              <a:rPr lang="en-GB" baseline="0" dirty="0"/>
              <a:t> has an ALN that requires an ALP and IDP is created.</a:t>
            </a:r>
          </a:p>
          <a:p>
            <a:endParaRPr lang="en-GB" baseline="0" dirty="0"/>
          </a:p>
          <a:p>
            <a:r>
              <a:rPr lang="en-GB" dirty="0"/>
              <a:t> An IDP</a:t>
            </a:r>
            <a:r>
              <a:rPr lang="en-GB" baseline="0" dirty="0"/>
              <a:t> </a:t>
            </a:r>
            <a:r>
              <a:rPr lang="en-GB" dirty="0"/>
              <a:t>differs</a:t>
            </a:r>
            <a:r>
              <a:rPr lang="en-GB" baseline="0" dirty="0"/>
              <a:t> from a Statement because it is person centred vs service centred.</a:t>
            </a:r>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14</a:t>
            </a:fld>
            <a:endParaRPr lang="en-GB"/>
          </a:p>
        </p:txBody>
      </p:sp>
    </p:spTree>
    <p:extLst>
      <p:ext uri="{BB962C8B-B14F-4D97-AF65-F5344CB8AC3E}">
        <p14:creationId xmlns:p14="http://schemas.microsoft.com/office/powerpoint/2010/main" val="347604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dirty="0"/>
              <a:t>Mandatory content. </a:t>
            </a:r>
          </a:p>
        </p:txBody>
      </p:sp>
      <p:sp>
        <p:nvSpPr>
          <p:cNvPr id="4" name="Slide Number Placeholder 3"/>
          <p:cNvSpPr>
            <a:spLocks noGrp="1"/>
          </p:cNvSpPr>
          <p:nvPr>
            <p:ph type="sldNum" sz="quarter" idx="10"/>
          </p:nvPr>
        </p:nvSpPr>
        <p:spPr/>
        <p:txBody>
          <a:bodyPr/>
          <a:lstStyle/>
          <a:p>
            <a:fld id="{A43E27FA-8F03-46BC-9D00-3F9B7552FCB2}" type="slidenum">
              <a:rPr lang="en-GB" smtClean="0"/>
              <a:pPr/>
              <a:t>15</a:t>
            </a:fld>
            <a:endParaRPr lang="en-GB"/>
          </a:p>
        </p:txBody>
      </p:sp>
    </p:spTree>
    <p:extLst>
      <p:ext uri="{BB962C8B-B14F-4D97-AF65-F5344CB8AC3E}">
        <p14:creationId xmlns:p14="http://schemas.microsoft.com/office/powerpoint/2010/main" val="119050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Queries re implementation: </a:t>
            </a:r>
            <a:r>
              <a:rPr lang="en-GB" baseline="0" dirty="0" err="1"/>
              <a:t>ALNImplementation@gov.Wales</a:t>
            </a:r>
            <a:r>
              <a:rPr lang="en-GB" baseline="0" dirty="0"/>
              <a:t> </a:t>
            </a:r>
          </a:p>
          <a:p>
            <a:endParaRPr lang="en-GB" dirty="0"/>
          </a:p>
        </p:txBody>
      </p:sp>
      <p:sp>
        <p:nvSpPr>
          <p:cNvPr id="4" name="Slide Number Placeholder 3"/>
          <p:cNvSpPr>
            <a:spLocks noGrp="1"/>
          </p:cNvSpPr>
          <p:nvPr>
            <p:ph type="sldNum" sz="quarter" idx="10"/>
          </p:nvPr>
        </p:nvSpPr>
        <p:spPr/>
        <p:txBody>
          <a:bodyPr/>
          <a:lstStyle/>
          <a:p>
            <a:fld id="{A43E27FA-8F03-46BC-9D00-3F9B7552FCB2}" type="slidenum">
              <a:rPr lang="en-GB" smtClean="0"/>
              <a:pPr/>
              <a:t>16</a:t>
            </a:fld>
            <a:endParaRPr lang="en-GB"/>
          </a:p>
        </p:txBody>
      </p:sp>
    </p:spTree>
    <p:extLst>
      <p:ext uri="{BB962C8B-B14F-4D97-AF65-F5344CB8AC3E}">
        <p14:creationId xmlns:p14="http://schemas.microsoft.com/office/powerpoint/2010/main" val="153797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16414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106504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359595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253010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59529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372698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363704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418996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416581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261884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CFB48-4CC7-4151-A7C6-3CC3BEC4C4A8}" type="datetimeFigureOut">
              <a:rPr lang="en-GB" smtClean="0"/>
              <a:pPr/>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2F513-96A6-4676-B55D-E1C16BDEF298}" type="slidenum">
              <a:rPr lang="en-GB" smtClean="0"/>
              <a:pPr/>
              <a:t>‹#›</a:t>
            </a:fld>
            <a:endParaRPr lang="en-GB"/>
          </a:p>
        </p:txBody>
      </p:sp>
    </p:spTree>
    <p:extLst>
      <p:ext uri="{BB962C8B-B14F-4D97-AF65-F5344CB8AC3E}">
        <p14:creationId xmlns:p14="http://schemas.microsoft.com/office/powerpoint/2010/main" val="139958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CFB48-4CC7-4151-A7C6-3CC3BEC4C4A8}" type="datetimeFigureOut">
              <a:rPr lang="en-GB" smtClean="0"/>
              <a:pPr/>
              <a:t>08/11/2022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2F513-96A6-4676-B55D-E1C16BDEF298}" type="slidenum">
              <a:rPr lang="en-GB" smtClean="0"/>
              <a:pPr/>
              <a:t>‹#›</a:t>
            </a:fld>
            <a:endParaRPr lang="en-GB"/>
          </a:p>
        </p:txBody>
      </p:sp>
    </p:spTree>
    <p:extLst>
      <p:ext uri="{BB962C8B-B14F-4D97-AF65-F5344CB8AC3E}">
        <p14:creationId xmlns:p14="http://schemas.microsoft.com/office/powerpoint/2010/main" val="2759627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slide" Target="slide8.xml"/><Relationship Id="rId3" Type="http://schemas.openxmlformats.org/officeDocument/2006/relationships/image" Target="../media/image10.jpeg"/><Relationship Id="rId21" Type="http://schemas.openxmlformats.org/officeDocument/2006/relationships/image" Target="../media/image27.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hyperlink" Target="https://www.earlyyears.wales/en/foundation-phase"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gov.wales/framework-embedding-whole-school-approach-emotional-and-mental-wellbeing" TargetMode="External"/><Relationship Id="rId1" Type="http://schemas.openxmlformats.org/officeDocument/2006/relationships/slideLayout" Target="../slideLayouts/slideLayout4.xml"/><Relationship Id="rId4" Type="http://schemas.openxmlformats.org/officeDocument/2006/relationships/hyperlink" Target="https://twitter.com/WholeSchMHWales/status/15664513686170255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ceawarewales.com/about/" TargetMode="External"/><Relationship Id="rId1" Type="http://schemas.openxmlformats.org/officeDocument/2006/relationships/slideLayout" Target="../slideLayouts/slideLayout4.xml"/><Relationship Id="rId4" Type="http://schemas.openxmlformats.org/officeDocument/2006/relationships/hyperlink" Target="https://www.youtube.com/channel/UC6PhZY9RADlMjfkDRk2Eu8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alesonline.co.uk/news/education/subject-second-language-welsh-being-15693728"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gov.wales/code-practice-delivery-autism-services" TargetMode="External"/><Relationship Id="rId1" Type="http://schemas.openxmlformats.org/officeDocument/2006/relationships/slideLayout" Target="../slideLayouts/slideLayout4.xml"/><Relationship Id="rId4" Type="http://schemas.openxmlformats.org/officeDocument/2006/relationships/hyperlink" Target="https://www.wlga.wales/national-autism-te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haronpricejames.com/homunculus.html"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5219-C666-9A85-E213-CC37A3C3DEF1}"/>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b="1" dirty="0">
                <a:solidFill>
                  <a:schemeClr val="accent6">
                    <a:lumMod val="75000"/>
                  </a:schemeClr>
                </a:solidFill>
              </a:rPr>
              <a:t>NAPEP – Cymru</a:t>
            </a:r>
            <a:br>
              <a:rPr lang="en-GB" b="1" dirty="0">
                <a:solidFill>
                  <a:schemeClr val="accent6">
                    <a:lumMod val="75000"/>
                  </a:schemeClr>
                </a:solidFill>
              </a:rPr>
            </a:br>
            <a:r>
              <a:rPr lang="en-GB" b="1" dirty="0">
                <a:solidFill>
                  <a:schemeClr val="accent6">
                    <a:lumMod val="75000"/>
                  </a:schemeClr>
                </a:solidFill>
              </a:rPr>
              <a:t>AEP Conference November 11</a:t>
            </a:r>
            <a:r>
              <a:rPr lang="en-GB" b="1" baseline="30000" dirty="0">
                <a:solidFill>
                  <a:schemeClr val="accent6">
                    <a:lumMod val="75000"/>
                  </a:schemeClr>
                </a:solidFill>
              </a:rPr>
              <a:t>th</a:t>
            </a:r>
            <a:r>
              <a:rPr lang="en-GB" b="1" dirty="0">
                <a:solidFill>
                  <a:schemeClr val="accent6">
                    <a:lumMod val="75000"/>
                  </a:schemeClr>
                </a:solidFill>
              </a:rPr>
              <a:t> 2022</a:t>
            </a:r>
            <a:br>
              <a:rPr lang="en-GB" b="1" dirty="0">
                <a:solidFill>
                  <a:schemeClr val="accent6">
                    <a:lumMod val="75000"/>
                  </a:schemeClr>
                </a:solidFill>
              </a:rPr>
            </a:br>
            <a:br>
              <a:rPr lang="en-GB" b="1" dirty="0">
                <a:solidFill>
                  <a:schemeClr val="accent6">
                    <a:lumMod val="75000"/>
                  </a:schemeClr>
                </a:solidFill>
              </a:rPr>
            </a:br>
            <a:r>
              <a:rPr lang="en-GB" dirty="0"/>
              <a:t>Joy Mitchell,  PEP Wrexham</a:t>
            </a:r>
            <a:br>
              <a:rPr lang="en-GB" dirty="0"/>
            </a:br>
            <a:r>
              <a:rPr lang="en-GB" dirty="0"/>
              <a:t>Dr Alun Flynn, PEP Powys</a:t>
            </a: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294472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365125"/>
            <a:ext cx="10532706" cy="1325563"/>
          </a:xfrm>
        </p:spPr>
        <p:txBody>
          <a:bodyPr>
            <a:normAutofit/>
          </a:bodyPr>
          <a:lstStyle/>
          <a:p>
            <a:pPr algn="ctr"/>
            <a:r>
              <a:rPr lang="en-GB" sz="5400" b="1" dirty="0">
                <a:solidFill>
                  <a:schemeClr val="accent6">
                    <a:lumMod val="75000"/>
                  </a:schemeClr>
                </a:solidFill>
                <a:latin typeface="Bradley Hand ITC" panose="03070402050302030203" pitchFamily="66" charset="0"/>
              </a:rPr>
              <a:t>ALN Reform (</a:t>
            </a:r>
            <a:r>
              <a:rPr lang="en-GB" sz="5400" b="1" dirty="0" err="1">
                <a:solidFill>
                  <a:schemeClr val="accent6">
                    <a:lumMod val="75000"/>
                  </a:schemeClr>
                </a:solidFill>
                <a:latin typeface="Bradley Hand ITC" panose="03070402050302030203" pitchFamily="66" charset="0"/>
              </a:rPr>
              <a:t>cont</a:t>
            </a:r>
            <a:r>
              <a:rPr lang="en-GB" sz="5400" b="1" dirty="0">
                <a:solidFill>
                  <a:schemeClr val="accent6">
                    <a:lumMod val="75000"/>
                  </a:schemeClr>
                </a:solidFill>
                <a:latin typeface="Bradley Hand ITC" panose="03070402050302030203" pitchFamily="66" charset="0"/>
              </a:rPr>
              <a:t>)</a:t>
            </a:r>
          </a:p>
        </p:txBody>
      </p:sp>
      <p:sp>
        <p:nvSpPr>
          <p:cNvPr id="3" name="Content Placeholder 2"/>
          <p:cNvSpPr>
            <a:spLocks noGrp="1"/>
          </p:cNvSpPr>
          <p:nvPr>
            <p:ph idx="1"/>
          </p:nvPr>
        </p:nvSpPr>
        <p:spPr>
          <a:xfrm>
            <a:off x="637032" y="2081657"/>
            <a:ext cx="10515600" cy="4351338"/>
          </a:xfrm>
        </p:spPr>
        <p:txBody>
          <a:bodyPr>
            <a:normAutofit fontScale="92500" lnSpcReduction="20000"/>
          </a:bodyPr>
          <a:lstStyle/>
          <a:p>
            <a:r>
              <a:rPr lang="en-GB" altLang="en-US" dirty="0">
                <a:latin typeface="Arial" panose="020B0604020202020204" pitchFamily="34" charset="0"/>
                <a:cs typeface="Arial" panose="020B0604020202020204" pitchFamily="34" charset="0"/>
              </a:rPr>
              <a:t>The LA can prepare and check the IDP at the same time as other plans are being written or checked. </a:t>
            </a:r>
          </a:p>
          <a:p>
            <a:r>
              <a:rPr lang="en-GB" altLang="en-US" dirty="0">
                <a:latin typeface="Arial" panose="020B0604020202020204" pitchFamily="34" charset="0"/>
                <a:cs typeface="Arial" panose="020B0604020202020204" pitchFamily="34" charset="0"/>
              </a:rPr>
              <a:t>If the IDP states that the CYP must have health services to help them with their learning the NHS must make sure that they are provided to the CYP. An IDP is an ‘education’ plan and unlike an EHCP there are no statutory requirements on the NHS.  </a:t>
            </a:r>
          </a:p>
          <a:p>
            <a:r>
              <a:rPr lang="en-GB" altLang="en-US" dirty="0">
                <a:latin typeface="Arial" panose="020B0604020202020204" pitchFamily="34" charset="0"/>
                <a:cs typeface="Arial" panose="020B0604020202020204" pitchFamily="34" charset="0"/>
              </a:rPr>
              <a:t>If the child is too young to attend school and health staff feel that he/she has an ALN then they can bring this to the attention of the Early Years ALN Officer. </a:t>
            </a:r>
          </a:p>
          <a:p>
            <a:r>
              <a:rPr lang="en-GB" altLang="en-US" dirty="0">
                <a:latin typeface="Arial" panose="020B0604020202020204" pitchFamily="34" charset="0"/>
                <a:cs typeface="Arial" panose="020B0604020202020204" pitchFamily="34" charset="0"/>
              </a:rPr>
              <a:t>Final </a:t>
            </a:r>
            <a:r>
              <a:rPr lang="en-GB" altLang="en-US" dirty="0" err="1">
                <a:latin typeface="Arial" panose="020B0604020202020204" pitchFamily="34" charset="0"/>
                <a:cs typeface="Arial" panose="020B0604020202020204" pitchFamily="34" charset="0"/>
              </a:rPr>
              <a:t>CoP</a:t>
            </a:r>
            <a:r>
              <a:rPr lang="en-GB" altLang="en-US" dirty="0">
                <a:latin typeface="Arial" panose="020B0604020202020204" pitchFamily="34" charset="0"/>
                <a:cs typeface="Arial" panose="020B0604020202020204" pitchFamily="34" charset="0"/>
              </a:rPr>
              <a:t> was produced in 2021 and went live in Sept 21. Implementation period of the ALN system is phased over 3 years. Currently it operates in parallel with the SEN system. FE will be included in September 2023. </a:t>
            </a:r>
          </a:p>
          <a:p>
            <a:endParaRPr lang="en-GB" dirty="0"/>
          </a:p>
        </p:txBody>
      </p:sp>
    </p:spTree>
    <p:extLst>
      <p:ext uri="{BB962C8B-B14F-4D97-AF65-F5344CB8AC3E}">
        <p14:creationId xmlns:p14="http://schemas.microsoft.com/office/powerpoint/2010/main" val="48764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8B3E8-E224-43F0-8583-5AFA98D1838C}"/>
              </a:ext>
            </a:extLst>
          </p:cNvPr>
          <p:cNvPicPr>
            <a:picLocks noChangeAspect="1"/>
          </p:cNvPicPr>
          <p:nvPr/>
        </p:nvPicPr>
        <p:blipFill>
          <a:blip r:embed="rId3"/>
          <a:stretch>
            <a:fillRect/>
          </a:stretch>
        </p:blipFill>
        <p:spPr>
          <a:xfrm>
            <a:off x="168314" y="-159765"/>
            <a:ext cx="3368040" cy="18550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Box 4">
            <a:extLst>
              <a:ext uri="{FF2B5EF4-FFF2-40B4-BE49-F238E27FC236}">
                <a16:creationId xmlns:a16="http://schemas.microsoft.com/office/drawing/2014/main" id="{E28CD4DD-D9F3-4636-B8E3-AFFC94237823}"/>
              </a:ext>
            </a:extLst>
          </p:cNvPr>
          <p:cNvSpPr txBox="1"/>
          <p:nvPr/>
        </p:nvSpPr>
        <p:spPr>
          <a:xfrm>
            <a:off x="438261" y="338092"/>
            <a:ext cx="2800575" cy="646331"/>
          </a:xfrm>
          <a:prstGeom prst="rect">
            <a:avLst/>
          </a:prstGeom>
          <a:noFill/>
        </p:spPr>
        <p:txBody>
          <a:bodyPr wrap="none" rtlCol="0">
            <a:spAutoFit/>
          </a:bodyPr>
          <a:lstStyle/>
          <a:p>
            <a:r>
              <a:rPr lang="en-GB" sz="3600" b="1" dirty="0"/>
              <a:t>Starting Point</a:t>
            </a:r>
          </a:p>
        </p:txBody>
      </p:sp>
      <p:sp>
        <p:nvSpPr>
          <p:cNvPr id="16" name="Rectangle 15">
            <a:extLst>
              <a:ext uri="{FF2B5EF4-FFF2-40B4-BE49-F238E27FC236}">
                <a16:creationId xmlns:a16="http://schemas.microsoft.com/office/drawing/2014/main" id="{ED89EC7F-8C12-40B6-97B2-66C10FB8E3C7}"/>
              </a:ext>
            </a:extLst>
          </p:cNvPr>
          <p:cNvSpPr/>
          <p:nvPr/>
        </p:nvSpPr>
        <p:spPr>
          <a:xfrm>
            <a:off x="5943622" y="466623"/>
            <a:ext cx="3005565" cy="986797"/>
          </a:xfrm>
          <a:prstGeom prst="rect">
            <a:avLst/>
          </a:prstGeom>
          <a:solidFill>
            <a:schemeClr val="accent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dirty="0"/>
              <a:t>Gather Evidence  </a:t>
            </a:r>
          </a:p>
          <a:p>
            <a:pPr algn="ctr"/>
            <a:r>
              <a:rPr lang="en-GB" sz="1400" b="1" u="sng" dirty="0"/>
              <a:t>On-going process - everyone’s responsibility.</a:t>
            </a:r>
            <a:endParaRPr lang="en-GB" sz="2000" b="1" u="sng" dirty="0"/>
          </a:p>
        </p:txBody>
      </p:sp>
      <p:sp>
        <p:nvSpPr>
          <p:cNvPr id="18" name="Rectangle 17">
            <a:extLst>
              <a:ext uri="{FF2B5EF4-FFF2-40B4-BE49-F238E27FC236}">
                <a16:creationId xmlns:a16="http://schemas.microsoft.com/office/drawing/2014/main" id="{EDFEAED4-AB81-4CD7-B49E-0BD0F58F3800}"/>
              </a:ext>
            </a:extLst>
          </p:cNvPr>
          <p:cNvSpPr/>
          <p:nvPr/>
        </p:nvSpPr>
        <p:spPr>
          <a:xfrm>
            <a:off x="3786842" y="458970"/>
            <a:ext cx="1759154" cy="986797"/>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schemeClr val="bg1"/>
                </a:solidFill>
              </a:rPr>
              <a:t>Concern Raised</a:t>
            </a:r>
          </a:p>
        </p:txBody>
      </p:sp>
      <p:sp>
        <p:nvSpPr>
          <p:cNvPr id="20" name="Rectangle 19">
            <a:extLst>
              <a:ext uri="{FF2B5EF4-FFF2-40B4-BE49-F238E27FC236}">
                <a16:creationId xmlns:a16="http://schemas.microsoft.com/office/drawing/2014/main" id="{B314148A-EE41-48A6-B6F4-120140AA626D}"/>
              </a:ext>
            </a:extLst>
          </p:cNvPr>
          <p:cNvSpPr/>
          <p:nvPr/>
        </p:nvSpPr>
        <p:spPr>
          <a:xfrm>
            <a:off x="9417853" y="463626"/>
            <a:ext cx="2268000" cy="986797"/>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Person-centred Review</a:t>
            </a:r>
          </a:p>
          <a:p>
            <a:pPr algn="ctr"/>
            <a:r>
              <a:rPr lang="en-GB" sz="1400" b="1" u="sng" dirty="0"/>
              <a:t>Identify Needs/Barriers</a:t>
            </a:r>
          </a:p>
        </p:txBody>
      </p:sp>
      <p:sp>
        <p:nvSpPr>
          <p:cNvPr id="24" name="Rectangle 23">
            <a:extLst>
              <a:ext uri="{FF2B5EF4-FFF2-40B4-BE49-F238E27FC236}">
                <a16:creationId xmlns:a16="http://schemas.microsoft.com/office/drawing/2014/main" id="{88C62D71-1628-4BC9-BE99-CAB518E4D949}"/>
              </a:ext>
            </a:extLst>
          </p:cNvPr>
          <p:cNvSpPr/>
          <p:nvPr/>
        </p:nvSpPr>
        <p:spPr>
          <a:xfrm>
            <a:off x="9417853" y="1964460"/>
            <a:ext cx="2268000" cy="1072800"/>
          </a:xfrm>
          <a:prstGeom prst="rect">
            <a:avLst/>
          </a:prstGeom>
          <a:ln>
            <a:solidFill>
              <a:srgbClr val="C4E7FF"/>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Does CYP have a Learning Difficulty  and/or Disability?</a:t>
            </a:r>
          </a:p>
        </p:txBody>
      </p:sp>
      <p:sp>
        <p:nvSpPr>
          <p:cNvPr id="26" name="Rectangle 25">
            <a:extLst>
              <a:ext uri="{FF2B5EF4-FFF2-40B4-BE49-F238E27FC236}">
                <a16:creationId xmlns:a16="http://schemas.microsoft.com/office/drawing/2014/main" id="{248D78D5-1597-4E49-815F-AE0F37BE72D3}"/>
              </a:ext>
            </a:extLst>
          </p:cNvPr>
          <p:cNvSpPr/>
          <p:nvPr/>
        </p:nvSpPr>
        <p:spPr>
          <a:xfrm>
            <a:off x="9417853" y="3741685"/>
            <a:ext cx="2268000" cy="1072800"/>
          </a:xfrm>
          <a:prstGeom prst="rect">
            <a:avLst/>
          </a:prstGeom>
          <a:ln>
            <a:solidFill>
              <a:schemeClr val="accent2"/>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Does the CYP Require ALP?</a:t>
            </a:r>
          </a:p>
        </p:txBody>
      </p:sp>
      <p:sp>
        <p:nvSpPr>
          <p:cNvPr id="27" name="TextBox 26">
            <a:extLst>
              <a:ext uri="{FF2B5EF4-FFF2-40B4-BE49-F238E27FC236}">
                <a16:creationId xmlns:a16="http://schemas.microsoft.com/office/drawing/2014/main" id="{1CC56960-6865-4828-97D1-F6E2A07A658C}"/>
              </a:ext>
            </a:extLst>
          </p:cNvPr>
          <p:cNvSpPr txBox="1"/>
          <p:nvPr/>
        </p:nvSpPr>
        <p:spPr>
          <a:xfrm>
            <a:off x="8744635" y="1917949"/>
            <a:ext cx="595035" cy="461665"/>
          </a:xfrm>
          <a:prstGeom prst="rect">
            <a:avLst/>
          </a:prstGeom>
          <a:noFill/>
        </p:spPr>
        <p:txBody>
          <a:bodyPr wrap="none" rtlCol="0">
            <a:spAutoFit/>
          </a:bodyPr>
          <a:lstStyle/>
          <a:p>
            <a:r>
              <a:rPr lang="en-GB" sz="2400" b="1" dirty="0"/>
              <a:t>NO</a:t>
            </a:r>
          </a:p>
        </p:txBody>
      </p:sp>
      <p:sp>
        <p:nvSpPr>
          <p:cNvPr id="29" name="TextBox 28">
            <a:extLst>
              <a:ext uri="{FF2B5EF4-FFF2-40B4-BE49-F238E27FC236}">
                <a16:creationId xmlns:a16="http://schemas.microsoft.com/office/drawing/2014/main" id="{D46D3958-1301-442B-87D4-0FA7ECD7397A}"/>
              </a:ext>
            </a:extLst>
          </p:cNvPr>
          <p:cNvSpPr txBox="1"/>
          <p:nvPr/>
        </p:nvSpPr>
        <p:spPr>
          <a:xfrm>
            <a:off x="11114823" y="3121166"/>
            <a:ext cx="638508" cy="461665"/>
          </a:xfrm>
          <a:prstGeom prst="rect">
            <a:avLst/>
          </a:prstGeom>
          <a:noFill/>
        </p:spPr>
        <p:txBody>
          <a:bodyPr wrap="none" rtlCol="0">
            <a:spAutoFit/>
          </a:bodyPr>
          <a:lstStyle/>
          <a:p>
            <a:r>
              <a:rPr lang="en-GB" sz="2400" b="1" dirty="0"/>
              <a:t>YES</a:t>
            </a:r>
          </a:p>
        </p:txBody>
      </p:sp>
      <p:sp>
        <p:nvSpPr>
          <p:cNvPr id="31" name="Rectangle 30">
            <a:extLst>
              <a:ext uri="{FF2B5EF4-FFF2-40B4-BE49-F238E27FC236}">
                <a16:creationId xmlns:a16="http://schemas.microsoft.com/office/drawing/2014/main" id="{EC2C1CF2-67C2-4D4F-B158-7A1C1FB2B104}"/>
              </a:ext>
            </a:extLst>
          </p:cNvPr>
          <p:cNvSpPr/>
          <p:nvPr/>
        </p:nvSpPr>
        <p:spPr>
          <a:xfrm>
            <a:off x="6353360" y="1750210"/>
            <a:ext cx="2268000" cy="1553840"/>
          </a:xfrm>
          <a:prstGeom prst="rect">
            <a:avLst/>
          </a:prstGeom>
          <a:ln>
            <a:solidFill>
              <a:srgbClr val="C4E7FF"/>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b="1" dirty="0"/>
              <a:t>CYP Does </a:t>
            </a:r>
            <a:r>
              <a:rPr lang="en-GB" b="1" u="sng" dirty="0"/>
              <a:t>NOT</a:t>
            </a:r>
            <a:r>
              <a:rPr lang="en-GB" b="1" dirty="0"/>
              <a:t>  Have ALN</a:t>
            </a:r>
          </a:p>
          <a:p>
            <a:pPr algn="ctr"/>
            <a:r>
              <a:rPr lang="en-GB" sz="1400" b="1" dirty="0"/>
              <a:t>Emerging needs?</a:t>
            </a:r>
          </a:p>
          <a:p>
            <a:pPr algn="ctr"/>
            <a:r>
              <a:rPr lang="en-GB" sz="1400" b="1" dirty="0"/>
              <a:t>Short term provision?</a:t>
            </a:r>
          </a:p>
        </p:txBody>
      </p:sp>
      <p:sp>
        <p:nvSpPr>
          <p:cNvPr id="33" name="Arrow: Down 32">
            <a:extLst>
              <a:ext uri="{FF2B5EF4-FFF2-40B4-BE49-F238E27FC236}">
                <a16:creationId xmlns:a16="http://schemas.microsoft.com/office/drawing/2014/main" id="{9B2A1043-E5FD-48FD-8D01-5C2B6BA34DA9}"/>
              </a:ext>
            </a:extLst>
          </p:cNvPr>
          <p:cNvSpPr/>
          <p:nvPr/>
        </p:nvSpPr>
        <p:spPr>
          <a:xfrm rot="16200000">
            <a:off x="7634070" y="-3838398"/>
            <a:ext cx="239931" cy="82124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1741B6D4-D062-42E2-8928-0541D8DDD99E}"/>
              </a:ext>
            </a:extLst>
          </p:cNvPr>
          <p:cNvSpPr/>
          <p:nvPr/>
        </p:nvSpPr>
        <p:spPr>
          <a:xfrm rot="5400000">
            <a:off x="8866346" y="2309162"/>
            <a:ext cx="292690" cy="3571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0FFB443B-C7C8-48BA-85FD-7DF3293B84CF}"/>
              </a:ext>
            </a:extLst>
          </p:cNvPr>
          <p:cNvSpPr/>
          <p:nvPr/>
        </p:nvSpPr>
        <p:spPr>
          <a:xfrm rot="5400000">
            <a:off x="7171057" y="4118975"/>
            <a:ext cx="655564" cy="3476427"/>
          </a:xfrm>
          <a:prstGeom prst="downArrow">
            <a:avLst/>
          </a:prstGeom>
          <a:solidFill>
            <a:srgbClr val="FFFF00"/>
          </a:solidFill>
          <a:ln w="57150"/>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dirty="0">
                <a:solidFill>
                  <a:schemeClr val="tx1"/>
                </a:solidFill>
              </a:rPr>
              <a:t>ALP Required</a:t>
            </a:r>
          </a:p>
        </p:txBody>
      </p:sp>
      <p:sp>
        <p:nvSpPr>
          <p:cNvPr id="40" name="Arrow: Down 39">
            <a:extLst>
              <a:ext uri="{FF2B5EF4-FFF2-40B4-BE49-F238E27FC236}">
                <a16:creationId xmlns:a16="http://schemas.microsoft.com/office/drawing/2014/main" id="{44B60798-46CD-4115-B32F-3DD0F32629CF}"/>
              </a:ext>
            </a:extLst>
          </p:cNvPr>
          <p:cNvSpPr/>
          <p:nvPr/>
        </p:nvSpPr>
        <p:spPr>
          <a:xfrm>
            <a:off x="11910830" y="205889"/>
            <a:ext cx="228718" cy="640851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BCEF9ABF-6634-4E8F-9D02-B64DE00FB6BC}"/>
              </a:ext>
            </a:extLst>
          </p:cNvPr>
          <p:cNvSpPr txBox="1"/>
          <p:nvPr/>
        </p:nvSpPr>
        <p:spPr>
          <a:xfrm>
            <a:off x="8744635" y="3888206"/>
            <a:ext cx="595035" cy="461665"/>
          </a:xfrm>
          <a:prstGeom prst="rect">
            <a:avLst/>
          </a:prstGeom>
          <a:noFill/>
        </p:spPr>
        <p:txBody>
          <a:bodyPr wrap="none" rtlCol="0">
            <a:spAutoFit/>
          </a:bodyPr>
          <a:lstStyle/>
          <a:p>
            <a:r>
              <a:rPr lang="en-GB" sz="2400" b="1" dirty="0"/>
              <a:t>NO</a:t>
            </a:r>
          </a:p>
        </p:txBody>
      </p:sp>
      <p:sp>
        <p:nvSpPr>
          <p:cNvPr id="42" name="Arrow: Down 41">
            <a:extLst>
              <a:ext uri="{FF2B5EF4-FFF2-40B4-BE49-F238E27FC236}">
                <a16:creationId xmlns:a16="http://schemas.microsoft.com/office/drawing/2014/main" id="{171E9A30-3549-4FC4-83FA-D7E073B00BD0}"/>
              </a:ext>
            </a:extLst>
          </p:cNvPr>
          <p:cNvSpPr/>
          <p:nvPr/>
        </p:nvSpPr>
        <p:spPr>
          <a:xfrm rot="5400000">
            <a:off x="8866346" y="4279419"/>
            <a:ext cx="292690" cy="3571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0EA7AD7-E8DA-4BDC-AC9E-762AF1627FBC}"/>
              </a:ext>
            </a:extLst>
          </p:cNvPr>
          <p:cNvSpPr/>
          <p:nvPr/>
        </p:nvSpPr>
        <p:spPr>
          <a:xfrm>
            <a:off x="6279716" y="3685413"/>
            <a:ext cx="2413661" cy="1553840"/>
          </a:xfrm>
          <a:prstGeom prst="rect">
            <a:avLst/>
          </a:prstGeom>
          <a:ln>
            <a:solidFill>
              <a:schemeClr val="accent2"/>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CYP Does </a:t>
            </a:r>
            <a:r>
              <a:rPr lang="en-GB" sz="2000" b="1" u="sng" dirty="0"/>
              <a:t>NOT</a:t>
            </a:r>
            <a:r>
              <a:rPr lang="en-GB" sz="2000" b="1" dirty="0"/>
              <a:t>  Have ALN </a:t>
            </a:r>
          </a:p>
          <a:p>
            <a:pPr algn="ctr"/>
            <a:r>
              <a:rPr lang="en-GB" sz="1600" b="1" dirty="0"/>
              <a:t>Needs can be met with good inclusive provision.</a:t>
            </a:r>
          </a:p>
          <a:p>
            <a:pPr algn="ctr"/>
            <a:r>
              <a:rPr lang="en-GB" sz="1600" b="1" dirty="0"/>
              <a:t>Short term provision?</a:t>
            </a:r>
          </a:p>
          <a:p>
            <a:pPr algn="ctr"/>
            <a:endParaRPr lang="en-GB" sz="1600" b="1" dirty="0"/>
          </a:p>
        </p:txBody>
      </p:sp>
      <p:sp>
        <p:nvSpPr>
          <p:cNvPr id="44" name="Arrow: Pentagon 43">
            <a:extLst>
              <a:ext uri="{FF2B5EF4-FFF2-40B4-BE49-F238E27FC236}">
                <a16:creationId xmlns:a16="http://schemas.microsoft.com/office/drawing/2014/main" id="{4DBBE4C1-320B-4DA4-9AD9-E8C1F5DE54A1}"/>
              </a:ext>
            </a:extLst>
          </p:cNvPr>
          <p:cNvSpPr/>
          <p:nvPr/>
        </p:nvSpPr>
        <p:spPr>
          <a:xfrm flipH="1">
            <a:off x="4037580" y="3429000"/>
            <a:ext cx="1521630" cy="3185404"/>
          </a:xfrm>
          <a:prstGeom prst="homePlate">
            <a:avLst>
              <a:gd name="adj" fmla="val 27679"/>
            </a:avLst>
          </a:prstGeom>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2400" b="1" dirty="0"/>
              <a:t>PLAN</a:t>
            </a:r>
          </a:p>
          <a:p>
            <a:pPr algn="ctr"/>
            <a:r>
              <a:rPr lang="en-GB" sz="2000" b="1" dirty="0">
                <a:solidFill>
                  <a:schemeClr val="tx1"/>
                </a:solidFill>
              </a:rPr>
              <a:t>ALNCo/Teacher parent and CYP agree provision/support and expected outcomes.</a:t>
            </a:r>
          </a:p>
        </p:txBody>
      </p:sp>
      <p:sp>
        <p:nvSpPr>
          <p:cNvPr id="47" name="TextBox 46">
            <a:extLst>
              <a:ext uri="{FF2B5EF4-FFF2-40B4-BE49-F238E27FC236}">
                <a16:creationId xmlns:a16="http://schemas.microsoft.com/office/drawing/2014/main" id="{47C097D3-BE5E-4129-8956-DFAC44F24756}"/>
              </a:ext>
            </a:extLst>
          </p:cNvPr>
          <p:cNvSpPr txBox="1"/>
          <p:nvPr/>
        </p:nvSpPr>
        <p:spPr>
          <a:xfrm>
            <a:off x="11114823" y="5011995"/>
            <a:ext cx="638508" cy="461665"/>
          </a:xfrm>
          <a:prstGeom prst="rect">
            <a:avLst/>
          </a:prstGeom>
          <a:noFill/>
        </p:spPr>
        <p:txBody>
          <a:bodyPr wrap="none" rtlCol="0">
            <a:spAutoFit/>
          </a:bodyPr>
          <a:lstStyle/>
          <a:p>
            <a:r>
              <a:rPr lang="en-GB" sz="2400" b="1" dirty="0"/>
              <a:t>YES</a:t>
            </a:r>
          </a:p>
        </p:txBody>
      </p:sp>
      <p:sp>
        <p:nvSpPr>
          <p:cNvPr id="48" name="Rectangle 47">
            <a:extLst>
              <a:ext uri="{FF2B5EF4-FFF2-40B4-BE49-F238E27FC236}">
                <a16:creationId xmlns:a16="http://schemas.microsoft.com/office/drawing/2014/main" id="{D7772316-AFBC-45DB-BC50-477122B26AAF}"/>
              </a:ext>
            </a:extLst>
          </p:cNvPr>
          <p:cNvSpPr/>
          <p:nvPr/>
        </p:nvSpPr>
        <p:spPr>
          <a:xfrm>
            <a:off x="9417853" y="5518908"/>
            <a:ext cx="2268000" cy="1072800"/>
          </a:xfrm>
          <a:prstGeom prst="rect">
            <a:avLst/>
          </a:prstGeom>
          <a:solidFill>
            <a:srgbClr val="FFFF00"/>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CYP </a:t>
            </a:r>
            <a:r>
              <a:rPr lang="en-GB" sz="2000" b="1" u="sng" dirty="0"/>
              <a:t>has</a:t>
            </a:r>
            <a:r>
              <a:rPr lang="en-GB" sz="2000" b="1" dirty="0"/>
              <a:t> ALN</a:t>
            </a:r>
          </a:p>
          <a:p>
            <a:pPr algn="ctr"/>
            <a:r>
              <a:rPr lang="en-GB" sz="1400" b="1" u="sng" dirty="0"/>
              <a:t>Statutory Requirements</a:t>
            </a:r>
            <a:endParaRPr lang="en-GB" b="1" u="sng" dirty="0"/>
          </a:p>
        </p:txBody>
      </p:sp>
      <p:sp>
        <p:nvSpPr>
          <p:cNvPr id="49" name="Arrow: Down 48">
            <a:extLst>
              <a:ext uri="{FF2B5EF4-FFF2-40B4-BE49-F238E27FC236}">
                <a16:creationId xmlns:a16="http://schemas.microsoft.com/office/drawing/2014/main" id="{EED86770-D519-48DE-9219-1A1A781EE4B8}"/>
              </a:ext>
            </a:extLst>
          </p:cNvPr>
          <p:cNvSpPr/>
          <p:nvPr/>
        </p:nvSpPr>
        <p:spPr>
          <a:xfrm rot="5400000">
            <a:off x="5797277" y="4139545"/>
            <a:ext cx="292690" cy="3571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Arrow: Pentagon 50">
            <a:extLst>
              <a:ext uri="{FF2B5EF4-FFF2-40B4-BE49-F238E27FC236}">
                <a16:creationId xmlns:a16="http://schemas.microsoft.com/office/drawing/2014/main" id="{BB12204E-8DF7-40C7-B142-15152D4C0D7F}"/>
              </a:ext>
            </a:extLst>
          </p:cNvPr>
          <p:cNvSpPr/>
          <p:nvPr/>
        </p:nvSpPr>
        <p:spPr>
          <a:xfrm flipH="1">
            <a:off x="1982666" y="3429000"/>
            <a:ext cx="1906529" cy="3231914"/>
          </a:xfrm>
          <a:prstGeom prst="homePlate">
            <a:avLst>
              <a:gd name="adj" fmla="val 27679"/>
            </a:avLst>
          </a:prstGeom>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GB" sz="2400" b="1" dirty="0"/>
              <a:t>DO</a:t>
            </a:r>
          </a:p>
          <a:p>
            <a:pPr algn="ctr"/>
            <a:r>
              <a:rPr lang="en-GB" sz="2000" b="1" dirty="0">
                <a:solidFill>
                  <a:schemeClr val="tx1"/>
                </a:solidFill>
              </a:rPr>
              <a:t>Implement plan. Teacher/s remain responsible for working with CYP and evidencing impact of plan. </a:t>
            </a:r>
          </a:p>
        </p:txBody>
      </p:sp>
      <p:sp>
        <p:nvSpPr>
          <p:cNvPr id="52" name="Arrow: Pentagon 51">
            <a:extLst>
              <a:ext uri="{FF2B5EF4-FFF2-40B4-BE49-F238E27FC236}">
                <a16:creationId xmlns:a16="http://schemas.microsoft.com/office/drawing/2014/main" id="{C8E355C7-08C9-4838-996E-41A9B2B4EE82}"/>
              </a:ext>
            </a:extLst>
          </p:cNvPr>
          <p:cNvSpPr/>
          <p:nvPr/>
        </p:nvSpPr>
        <p:spPr>
          <a:xfrm rot="5400000" flipH="1">
            <a:off x="-1476618" y="3340258"/>
            <a:ext cx="4965588" cy="1675726"/>
          </a:xfrm>
          <a:prstGeom prst="homePlate">
            <a:avLst>
              <a:gd name="adj" fmla="val 27679"/>
            </a:avLst>
          </a:prstGeom>
          <a:solidFill>
            <a:srgbClr val="00B050"/>
          </a:solidFill>
          <a:ln/>
          <a:effectLst>
            <a:outerShdw blurRad="50800" dist="38100" algn="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GB" sz="2400" b="1" dirty="0"/>
              <a:t>Person-centred Review</a:t>
            </a:r>
          </a:p>
          <a:p>
            <a:pPr algn="ctr"/>
            <a:r>
              <a:rPr lang="en-GB" sz="2000" b="1" dirty="0">
                <a:solidFill>
                  <a:schemeClr val="tx1"/>
                </a:solidFill>
              </a:rPr>
              <a:t>Impact assessment to review effectiveness of provision on CYP progress.  Revise plan in light of progress/</a:t>
            </a:r>
          </a:p>
          <a:p>
            <a:pPr algn="ctr"/>
            <a:r>
              <a:rPr lang="en-GB" sz="2000" b="1" dirty="0">
                <a:solidFill>
                  <a:schemeClr val="tx1"/>
                </a:solidFill>
              </a:rPr>
              <a:t>outcomes.</a:t>
            </a:r>
          </a:p>
        </p:txBody>
      </p:sp>
      <p:sp>
        <p:nvSpPr>
          <p:cNvPr id="54" name="Arrow: Down 53">
            <a:extLst>
              <a:ext uri="{FF2B5EF4-FFF2-40B4-BE49-F238E27FC236}">
                <a16:creationId xmlns:a16="http://schemas.microsoft.com/office/drawing/2014/main" id="{79B8999F-2AD8-4F24-B04D-E8A1865902FB}"/>
              </a:ext>
            </a:extLst>
          </p:cNvPr>
          <p:cNvSpPr/>
          <p:nvPr/>
        </p:nvSpPr>
        <p:spPr>
          <a:xfrm rot="5400000">
            <a:off x="5866905" y="2283834"/>
            <a:ext cx="214726" cy="42728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78B68D0A-84BE-48F2-B61E-DC27A0B9D145}"/>
              </a:ext>
            </a:extLst>
          </p:cNvPr>
          <p:cNvSpPr/>
          <p:nvPr/>
        </p:nvSpPr>
        <p:spPr>
          <a:xfrm>
            <a:off x="3217326" y="1964460"/>
            <a:ext cx="2357461" cy="1072800"/>
          </a:xfrm>
          <a:prstGeom prst="rect">
            <a:avLst/>
          </a:prstGeom>
          <a:ln>
            <a:solidFill>
              <a:srgbClr val="C4E7FF"/>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Identified key Adult - PLAN/DO/REVIEW</a:t>
            </a:r>
          </a:p>
          <a:p>
            <a:pPr algn="ctr"/>
            <a:r>
              <a:rPr lang="en-GB" sz="1600" b="1" u="sng" dirty="0"/>
              <a:t>Evidenced</a:t>
            </a:r>
          </a:p>
        </p:txBody>
      </p:sp>
      <p:sp>
        <p:nvSpPr>
          <p:cNvPr id="53" name="Arrow: Bent-Up 52">
            <a:extLst>
              <a:ext uri="{FF2B5EF4-FFF2-40B4-BE49-F238E27FC236}">
                <a16:creationId xmlns:a16="http://schemas.microsoft.com/office/drawing/2014/main" id="{54934B0E-D369-478A-8CF1-B9D67BFF07C8}"/>
              </a:ext>
            </a:extLst>
          </p:cNvPr>
          <p:cNvSpPr/>
          <p:nvPr/>
        </p:nvSpPr>
        <p:spPr>
          <a:xfrm flipH="1">
            <a:off x="2069016" y="1760014"/>
            <a:ext cx="1025035" cy="802149"/>
          </a:xfrm>
          <a:prstGeom prst="bentUpArrow">
            <a:avLst>
              <a:gd name="adj1" fmla="val 15500"/>
              <a:gd name="adj2" fmla="val 2595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BF92423-05F2-4F45-A7D7-AB50060AEBCA}"/>
              </a:ext>
            </a:extLst>
          </p:cNvPr>
          <p:cNvSpPr/>
          <p:nvPr/>
        </p:nvSpPr>
        <p:spPr>
          <a:xfrm>
            <a:off x="9403434" y="1949611"/>
            <a:ext cx="2268000" cy="1072800"/>
          </a:xfrm>
          <a:prstGeom prst="rect">
            <a:avLst/>
          </a:prstGeom>
          <a:solidFill>
            <a:schemeClr val="accent1"/>
          </a:solidFill>
          <a:ln>
            <a:solidFill>
              <a:schemeClr val="accent1"/>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bg1"/>
                </a:solidFill>
              </a:rPr>
              <a:t>Does CYP have a Learning Difficulty  and/or Disability?</a:t>
            </a:r>
          </a:p>
        </p:txBody>
      </p:sp>
      <p:sp>
        <p:nvSpPr>
          <p:cNvPr id="58" name="Rectangle 57">
            <a:extLst>
              <a:ext uri="{FF2B5EF4-FFF2-40B4-BE49-F238E27FC236}">
                <a16:creationId xmlns:a16="http://schemas.microsoft.com/office/drawing/2014/main" id="{2A9D4F54-3FD9-410F-8B3F-BA4AFCE970BD}"/>
              </a:ext>
            </a:extLst>
          </p:cNvPr>
          <p:cNvSpPr/>
          <p:nvPr/>
        </p:nvSpPr>
        <p:spPr>
          <a:xfrm>
            <a:off x="9417225" y="1949611"/>
            <a:ext cx="2268000" cy="1072800"/>
          </a:xfrm>
          <a:prstGeom prst="rect">
            <a:avLst/>
          </a:prstGeom>
          <a:ln>
            <a:solidFill>
              <a:srgbClr val="C4E7FF"/>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b="1" dirty="0"/>
              <a:t>Does CYP have a Learning Difficulty  and/or Disability?</a:t>
            </a:r>
          </a:p>
        </p:txBody>
      </p:sp>
      <p:sp>
        <p:nvSpPr>
          <p:cNvPr id="59" name="Rectangle 58">
            <a:extLst>
              <a:ext uri="{FF2B5EF4-FFF2-40B4-BE49-F238E27FC236}">
                <a16:creationId xmlns:a16="http://schemas.microsoft.com/office/drawing/2014/main" id="{09057B89-BF08-4CC1-B61B-11B6F3974788}"/>
              </a:ext>
            </a:extLst>
          </p:cNvPr>
          <p:cNvSpPr/>
          <p:nvPr/>
        </p:nvSpPr>
        <p:spPr>
          <a:xfrm>
            <a:off x="9417225" y="3740813"/>
            <a:ext cx="2268000" cy="1072800"/>
          </a:xfrm>
          <a:prstGeom prst="rect">
            <a:avLst/>
          </a:prstGeom>
          <a:solidFill>
            <a:schemeClr val="accent2">
              <a:lumMod val="40000"/>
              <a:lumOff val="60000"/>
            </a:schemeClr>
          </a:solidFill>
          <a:ln>
            <a:solidFill>
              <a:schemeClr val="accent2"/>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Does the CYP Require ALP?</a:t>
            </a:r>
          </a:p>
        </p:txBody>
      </p:sp>
      <p:sp>
        <p:nvSpPr>
          <p:cNvPr id="60" name="Rectangle 59">
            <a:extLst>
              <a:ext uri="{FF2B5EF4-FFF2-40B4-BE49-F238E27FC236}">
                <a16:creationId xmlns:a16="http://schemas.microsoft.com/office/drawing/2014/main" id="{7A2B140C-1DB1-47FE-9B0A-B2685A233E4A}"/>
              </a:ext>
            </a:extLst>
          </p:cNvPr>
          <p:cNvSpPr/>
          <p:nvPr/>
        </p:nvSpPr>
        <p:spPr>
          <a:xfrm>
            <a:off x="9417225" y="3755662"/>
            <a:ext cx="2268000" cy="1072800"/>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Does the CYP Require ALP?</a:t>
            </a:r>
          </a:p>
        </p:txBody>
      </p:sp>
      <p:sp>
        <p:nvSpPr>
          <p:cNvPr id="61" name="TextBox 60">
            <a:extLst>
              <a:ext uri="{FF2B5EF4-FFF2-40B4-BE49-F238E27FC236}">
                <a16:creationId xmlns:a16="http://schemas.microsoft.com/office/drawing/2014/main" id="{936CB607-2202-4707-B9AE-CAACEEC4E644}"/>
              </a:ext>
            </a:extLst>
          </p:cNvPr>
          <p:cNvSpPr txBox="1"/>
          <p:nvPr/>
        </p:nvSpPr>
        <p:spPr>
          <a:xfrm>
            <a:off x="6721848" y="6130043"/>
            <a:ext cx="1744837" cy="461665"/>
          </a:xfrm>
          <a:prstGeom prst="rect">
            <a:avLst/>
          </a:prstGeom>
          <a:noFill/>
        </p:spPr>
        <p:txBody>
          <a:bodyPr wrap="none" rtlCol="0">
            <a:spAutoFit/>
          </a:bodyPr>
          <a:lstStyle/>
          <a:p>
            <a:r>
              <a:rPr lang="en-GB" sz="2400" b="1" dirty="0"/>
              <a:t>Develop IDP</a:t>
            </a:r>
          </a:p>
        </p:txBody>
      </p:sp>
      <p:sp>
        <p:nvSpPr>
          <p:cNvPr id="3" name="Star: 12 Points 2">
            <a:extLst>
              <a:ext uri="{FF2B5EF4-FFF2-40B4-BE49-F238E27FC236}">
                <a16:creationId xmlns:a16="http://schemas.microsoft.com/office/drawing/2014/main" id="{399AFD78-F115-4FAC-A6D2-231363958C98}"/>
              </a:ext>
            </a:extLst>
          </p:cNvPr>
          <p:cNvSpPr/>
          <p:nvPr/>
        </p:nvSpPr>
        <p:spPr>
          <a:xfrm>
            <a:off x="40635" y="984423"/>
            <a:ext cx="1310645" cy="710904"/>
          </a:xfrm>
          <a:prstGeom prst="star12">
            <a:avLst>
              <a:gd name="adj" fmla="val 40871"/>
            </a:avLst>
          </a:prstGeom>
          <a:ln w="38100">
            <a:noFill/>
          </a:ln>
          <a:effectLst>
            <a:glow rad="139700">
              <a:schemeClr val="accent6">
                <a:satMod val="175000"/>
                <a:alpha val="40000"/>
              </a:schemeClr>
            </a:glow>
          </a:effectLst>
          <a:scene3d>
            <a:camera prst="perspectiveRelaxedModerately"/>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t>OPP for ALL</a:t>
            </a:r>
          </a:p>
        </p:txBody>
      </p:sp>
    </p:spTree>
    <p:extLst>
      <p:ext uri="{BB962C8B-B14F-4D97-AF65-F5344CB8AC3E}">
        <p14:creationId xmlns:p14="http://schemas.microsoft.com/office/powerpoint/2010/main" val="522639186"/>
      </p:ext>
    </p:extLst>
  </p:cSld>
  <p:clrMapOvr>
    <a:masterClrMapping/>
  </p:clrMapOvr>
  <mc:AlternateContent xmlns:mc="http://schemas.openxmlformats.org/markup-compatibility/2006" xmlns:p14="http://schemas.microsoft.com/office/powerpoint/2010/main">
    <mc:Choice Requires="p14">
      <p:transition spd="slow" p14:dur="300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1+#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1+#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1+#ppt_w/2"/>
                                          </p:val>
                                        </p:tav>
                                        <p:tav tm="100000">
                                          <p:val>
                                            <p:strVal val="#ppt_x"/>
                                          </p:val>
                                        </p:tav>
                                      </p:tavLst>
                                    </p:anim>
                                    <p:anim calcmode="lin" valueType="num">
                                      <p:cBhvr additive="base">
                                        <p:cTn id="57"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1+#ppt_w/2"/>
                                          </p:val>
                                        </p:tav>
                                        <p:tav tm="100000">
                                          <p:val>
                                            <p:strVal val="#ppt_x"/>
                                          </p:val>
                                        </p:tav>
                                      </p:tavLst>
                                    </p:anim>
                                    <p:anim calcmode="lin" valueType="num">
                                      <p:cBhvr additive="base">
                                        <p:cTn id="63" dur="500" fill="hold"/>
                                        <p:tgtEl>
                                          <p:spTgt spid="55"/>
                                        </p:tgtEl>
                                        <p:attrNameLst>
                                          <p:attrName>ppt_y</p:attrName>
                                        </p:attrNameLst>
                                      </p:cBhvr>
                                      <p:tavLst>
                                        <p:tav tm="0">
                                          <p:val>
                                            <p:strVal val="#ppt_y"/>
                                          </p:val>
                                        </p:tav>
                                        <p:tav tm="100000">
                                          <p:val>
                                            <p:strVal val="#ppt_y"/>
                                          </p:val>
                                        </p:tav>
                                      </p:tavLst>
                                    </p:anim>
                                  </p:childTnLst>
                                </p:cTn>
                              </p:par>
                              <p:par>
                                <p:cTn id="64" presetID="2" presetClass="entr" presetSubtype="6"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500" fill="hold"/>
                                        <p:tgtEl>
                                          <p:spTgt spid="53"/>
                                        </p:tgtEl>
                                        <p:attrNameLst>
                                          <p:attrName>ppt_x</p:attrName>
                                        </p:attrNameLst>
                                      </p:cBhvr>
                                      <p:tavLst>
                                        <p:tav tm="0">
                                          <p:val>
                                            <p:strVal val="1+#ppt_w/2"/>
                                          </p:val>
                                        </p:tav>
                                        <p:tav tm="100000">
                                          <p:val>
                                            <p:strVal val="#ppt_x"/>
                                          </p:val>
                                        </p:tav>
                                      </p:tavLst>
                                    </p:anim>
                                    <p:anim calcmode="lin" valueType="num">
                                      <p:cBhvr additive="base">
                                        <p:cTn id="6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1000" fill="hold"/>
                                        <p:tgtEl>
                                          <p:spTgt spid="57"/>
                                        </p:tgtEl>
                                        <p:attrNameLst>
                                          <p:attrName>ppt_w</p:attrName>
                                        </p:attrNameLst>
                                      </p:cBhvr>
                                      <p:tavLst>
                                        <p:tav tm="0">
                                          <p:val>
                                            <p:fltVal val="0"/>
                                          </p:val>
                                        </p:tav>
                                        <p:tav tm="100000">
                                          <p:val>
                                            <p:strVal val="#ppt_w"/>
                                          </p:val>
                                        </p:tav>
                                      </p:tavLst>
                                    </p:anim>
                                    <p:anim calcmode="lin" valueType="num">
                                      <p:cBhvr>
                                        <p:cTn id="73" dur="1000" fill="hold"/>
                                        <p:tgtEl>
                                          <p:spTgt spid="57"/>
                                        </p:tgtEl>
                                        <p:attrNameLst>
                                          <p:attrName>ppt_h</p:attrName>
                                        </p:attrNameLst>
                                      </p:cBhvr>
                                      <p:tavLst>
                                        <p:tav tm="0">
                                          <p:val>
                                            <p:fltVal val="0"/>
                                          </p:val>
                                        </p:tav>
                                        <p:tav tm="100000">
                                          <p:val>
                                            <p:strVal val="#ppt_h"/>
                                          </p:val>
                                        </p:tav>
                                      </p:tavLst>
                                    </p:anim>
                                    <p:anim calcmode="lin" valueType="num">
                                      <p:cBhvr>
                                        <p:cTn id="74" dur="1000" fill="hold"/>
                                        <p:tgtEl>
                                          <p:spTgt spid="57"/>
                                        </p:tgtEl>
                                        <p:attrNameLst>
                                          <p:attrName>style.rotation</p:attrName>
                                        </p:attrNameLst>
                                      </p:cBhvr>
                                      <p:tavLst>
                                        <p:tav tm="0">
                                          <p:val>
                                            <p:fltVal val="90"/>
                                          </p:val>
                                        </p:tav>
                                        <p:tav tm="100000">
                                          <p:val>
                                            <p:fltVal val="0"/>
                                          </p:val>
                                        </p:tav>
                                      </p:tavLst>
                                    </p:anim>
                                    <p:animEffect transition="in" filter="fade">
                                      <p:cBhvr>
                                        <p:cTn id="75" dur="10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 fill="hold"/>
                                        <p:tgtEl>
                                          <p:spTgt spid="26"/>
                                        </p:tgtEl>
                                        <p:attrNameLst>
                                          <p:attrName>ppt_x</p:attrName>
                                        </p:attrNameLst>
                                      </p:cBhvr>
                                      <p:tavLst>
                                        <p:tav tm="0">
                                          <p:val>
                                            <p:strVal val="#ppt_x"/>
                                          </p:val>
                                        </p:tav>
                                        <p:tav tm="100000">
                                          <p:val>
                                            <p:strVal val="#ppt_x"/>
                                          </p:val>
                                        </p:tav>
                                      </p:tavLst>
                                    </p:anim>
                                    <p:anim calcmode="lin" valueType="num">
                                      <p:cBhvr additive="base">
                                        <p:cTn id="87" dur="500" fill="hold"/>
                                        <p:tgtEl>
                                          <p:spTgt spid="26"/>
                                        </p:tgtEl>
                                        <p:attrNameLst>
                                          <p:attrName>ppt_y</p:attrName>
                                        </p:attrNameLst>
                                      </p:cBhvr>
                                      <p:tavLst>
                                        <p:tav tm="0">
                                          <p:val>
                                            <p:strVal val="0-#ppt_h/2"/>
                                          </p:val>
                                        </p:tav>
                                        <p:tav tm="100000">
                                          <p:val>
                                            <p:strVal val="#ppt_y"/>
                                          </p:val>
                                        </p:tav>
                                      </p:tavLst>
                                    </p:anim>
                                  </p:childTnLst>
                                </p:cTn>
                              </p:par>
                              <p:par>
                                <p:cTn id="88" presetID="1"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1+#ppt_w/2"/>
                                          </p:val>
                                        </p:tav>
                                        <p:tav tm="100000">
                                          <p:val>
                                            <p:strVal val="#ppt_x"/>
                                          </p:val>
                                        </p:tav>
                                      </p:tavLst>
                                    </p:anim>
                                    <p:anim calcmode="lin" valueType="num">
                                      <p:cBhvr additive="base">
                                        <p:cTn id="95" dur="500" fill="hold"/>
                                        <p:tgtEl>
                                          <p:spTgt spid="42"/>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fill="hold"/>
                                        <p:tgtEl>
                                          <p:spTgt spid="41"/>
                                        </p:tgtEl>
                                        <p:attrNameLst>
                                          <p:attrName>ppt_x</p:attrName>
                                        </p:attrNameLst>
                                      </p:cBhvr>
                                      <p:tavLst>
                                        <p:tav tm="0">
                                          <p:val>
                                            <p:strVal val="1+#ppt_w/2"/>
                                          </p:val>
                                        </p:tav>
                                        <p:tav tm="100000">
                                          <p:val>
                                            <p:strVal val="#ppt_x"/>
                                          </p:val>
                                        </p:tav>
                                      </p:tavLst>
                                    </p:anim>
                                    <p:anim calcmode="lin" valueType="num">
                                      <p:cBhvr additive="base">
                                        <p:cTn id="9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500" fill="hold"/>
                                        <p:tgtEl>
                                          <p:spTgt spid="43"/>
                                        </p:tgtEl>
                                        <p:attrNameLst>
                                          <p:attrName>ppt_x</p:attrName>
                                        </p:attrNameLst>
                                      </p:cBhvr>
                                      <p:tavLst>
                                        <p:tav tm="0">
                                          <p:val>
                                            <p:strVal val="1+#ppt_w/2"/>
                                          </p:val>
                                        </p:tav>
                                        <p:tav tm="100000">
                                          <p:val>
                                            <p:strVal val="#ppt_x"/>
                                          </p:val>
                                        </p:tav>
                                      </p:tavLst>
                                    </p:anim>
                                    <p:anim calcmode="lin" valueType="num">
                                      <p:cBhvr additive="base">
                                        <p:cTn id="105" dur="500" fill="hold"/>
                                        <p:tgtEl>
                                          <p:spTgt spid="43"/>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additive="base">
                                        <p:cTn id="108" dur="500" fill="hold"/>
                                        <p:tgtEl>
                                          <p:spTgt spid="49"/>
                                        </p:tgtEl>
                                        <p:attrNameLst>
                                          <p:attrName>ppt_x</p:attrName>
                                        </p:attrNameLst>
                                      </p:cBhvr>
                                      <p:tavLst>
                                        <p:tav tm="0">
                                          <p:val>
                                            <p:strVal val="1+#ppt_w/2"/>
                                          </p:val>
                                        </p:tav>
                                        <p:tav tm="100000">
                                          <p:val>
                                            <p:strVal val="#ppt_x"/>
                                          </p:val>
                                        </p:tav>
                                      </p:tavLst>
                                    </p:anim>
                                    <p:anim calcmode="lin" valueType="num">
                                      <p:cBhvr additive="base">
                                        <p:cTn id="109"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additive="base">
                                        <p:cTn id="114" dur="500" fill="hold"/>
                                        <p:tgtEl>
                                          <p:spTgt spid="44"/>
                                        </p:tgtEl>
                                        <p:attrNameLst>
                                          <p:attrName>ppt_x</p:attrName>
                                        </p:attrNameLst>
                                      </p:cBhvr>
                                      <p:tavLst>
                                        <p:tav tm="0">
                                          <p:val>
                                            <p:strVal val="1+#ppt_w/2"/>
                                          </p:val>
                                        </p:tav>
                                        <p:tav tm="100000">
                                          <p:val>
                                            <p:strVal val="#ppt_x"/>
                                          </p:val>
                                        </p:tav>
                                      </p:tavLst>
                                    </p:anim>
                                    <p:anim calcmode="lin" valueType="num">
                                      <p:cBhvr additive="base">
                                        <p:cTn id="115"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1+#ppt_w/2"/>
                                          </p:val>
                                        </p:tav>
                                        <p:tav tm="100000">
                                          <p:val>
                                            <p:strVal val="#ppt_x"/>
                                          </p:val>
                                        </p:tav>
                                      </p:tavLst>
                                    </p:anim>
                                    <p:anim calcmode="lin" valueType="num">
                                      <p:cBhvr additive="base">
                                        <p:cTn id="121"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52"/>
                                        </p:tgtEl>
                                        <p:attrNameLst>
                                          <p:attrName>style.visibility</p:attrName>
                                        </p:attrNameLst>
                                      </p:cBhvr>
                                      <p:to>
                                        <p:strVal val="visible"/>
                                      </p:to>
                                    </p:set>
                                    <p:anim calcmode="lin" valueType="num">
                                      <p:cBhvr additive="base">
                                        <p:cTn id="126" dur="500" fill="hold"/>
                                        <p:tgtEl>
                                          <p:spTgt spid="52"/>
                                        </p:tgtEl>
                                        <p:attrNameLst>
                                          <p:attrName>ppt_x</p:attrName>
                                        </p:attrNameLst>
                                      </p:cBhvr>
                                      <p:tavLst>
                                        <p:tav tm="0">
                                          <p:val>
                                            <p:strVal val="#ppt_x"/>
                                          </p:val>
                                        </p:tav>
                                        <p:tav tm="100000">
                                          <p:val>
                                            <p:strVal val="#ppt_x"/>
                                          </p:val>
                                        </p:tav>
                                      </p:tavLst>
                                    </p:anim>
                                    <p:anim calcmode="lin" valueType="num">
                                      <p:cBhvr additive="base">
                                        <p:cTn id="12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31" presetClass="entr" presetSubtype="0" fill="hold" grpId="0" nodeType="clickEffect">
                                  <p:stCondLst>
                                    <p:cond delay="0"/>
                                  </p:stCondLst>
                                  <p:childTnLst>
                                    <p:set>
                                      <p:cBhvr>
                                        <p:cTn id="131" dur="1" fill="hold">
                                          <p:stCondLst>
                                            <p:cond delay="0"/>
                                          </p:stCondLst>
                                        </p:cTn>
                                        <p:tgtEl>
                                          <p:spTgt spid="59"/>
                                        </p:tgtEl>
                                        <p:attrNameLst>
                                          <p:attrName>style.visibility</p:attrName>
                                        </p:attrNameLst>
                                      </p:cBhvr>
                                      <p:to>
                                        <p:strVal val="visible"/>
                                      </p:to>
                                    </p:set>
                                    <p:anim calcmode="lin" valueType="num">
                                      <p:cBhvr>
                                        <p:cTn id="132" dur="1000" fill="hold"/>
                                        <p:tgtEl>
                                          <p:spTgt spid="59"/>
                                        </p:tgtEl>
                                        <p:attrNameLst>
                                          <p:attrName>ppt_w</p:attrName>
                                        </p:attrNameLst>
                                      </p:cBhvr>
                                      <p:tavLst>
                                        <p:tav tm="0">
                                          <p:val>
                                            <p:fltVal val="0"/>
                                          </p:val>
                                        </p:tav>
                                        <p:tav tm="100000">
                                          <p:val>
                                            <p:strVal val="#ppt_w"/>
                                          </p:val>
                                        </p:tav>
                                      </p:tavLst>
                                    </p:anim>
                                    <p:anim calcmode="lin" valueType="num">
                                      <p:cBhvr>
                                        <p:cTn id="133" dur="1000" fill="hold"/>
                                        <p:tgtEl>
                                          <p:spTgt spid="59"/>
                                        </p:tgtEl>
                                        <p:attrNameLst>
                                          <p:attrName>ppt_h</p:attrName>
                                        </p:attrNameLst>
                                      </p:cBhvr>
                                      <p:tavLst>
                                        <p:tav tm="0">
                                          <p:val>
                                            <p:fltVal val="0"/>
                                          </p:val>
                                        </p:tav>
                                        <p:tav tm="100000">
                                          <p:val>
                                            <p:strVal val="#ppt_h"/>
                                          </p:val>
                                        </p:tav>
                                      </p:tavLst>
                                    </p:anim>
                                    <p:anim calcmode="lin" valueType="num">
                                      <p:cBhvr>
                                        <p:cTn id="134" dur="1000" fill="hold"/>
                                        <p:tgtEl>
                                          <p:spTgt spid="59"/>
                                        </p:tgtEl>
                                        <p:attrNameLst>
                                          <p:attrName>style.rotation</p:attrName>
                                        </p:attrNameLst>
                                      </p:cBhvr>
                                      <p:tavLst>
                                        <p:tav tm="0">
                                          <p:val>
                                            <p:fltVal val="90"/>
                                          </p:val>
                                        </p:tav>
                                        <p:tav tm="100000">
                                          <p:val>
                                            <p:fltVal val="0"/>
                                          </p:val>
                                        </p:tav>
                                      </p:tavLst>
                                    </p:anim>
                                    <p:animEffect transition="in" filter="fade">
                                      <p:cBhvr>
                                        <p:cTn id="135" dur="1000"/>
                                        <p:tgtEl>
                                          <p:spTgt spid="59"/>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1"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ppt_x"/>
                                          </p:val>
                                        </p:tav>
                                        <p:tav tm="100000">
                                          <p:val>
                                            <p:strVal val="#ppt_x"/>
                                          </p:val>
                                        </p:tav>
                                      </p:tavLst>
                                    </p:anim>
                                    <p:anim calcmode="lin" valueType="num">
                                      <p:cBhvr additive="base">
                                        <p:cTn id="141"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1"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additive="base">
                                        <p:cTn id="146" dur="500" fill="hold"/>
                                        <p:tgtEl>
                                          <p:spTgt spid="48"/>
                                        </p:tgtEl>
                                        <p:attrNameLst>
                                          <p:attrName>ppt_x</p:attrName>
                                        </p:attrNameLst>
                                      </p:cBhvr>
                                      <p:tavLst>
                                        <p:tav tm="0">
                                          <p:val>
                                            <p:strVal val="#ppt_x"/>
                                          </p:val>
                                        </p:tav>
                                        <p:tav tm="100000">
                                          <p:val>
                                            <p:strVal val="#ppt_x"/>
                                          </p:val>
                                        </p:tav>
                                      </p:tavLst>
                                    </p:anim>
                                    <p:anim calcmode="lin" valueType="num">
                                      <p:cBhvr additive="base">
                                        <p:cTn id="147" dur="500" fill="hold"/>
                                        <p:tgtEl>
                                          <p:spTgt spid="48"/>
                                        </p:tgtEl>
                                        <p:attrNameLst>
                                          <p:attrName>ppt_y</p:attrName>
                                        </p:attrNameLst>
                                      </p:cBhvr>
                                      <p:tavLst>
                                        <p:tav tm="0">
                                          <p:val>
                                            <p:strVal val="0-#ppt_h/2"/>
                                          </p:val>
                                        </p:tav>
                                        <p:tav tm="100000">
                                          <p:val>
                                            <p:strVal val="#ppt_y"/>
                                          </p:val>
                                        </p:tav>
                                      </p:tavLst>
                                    </p:anim>
                                  </p:childTnLst>
                                </p:cTn>
                              </p:par>
                              <p:par>
                                <p:cTn id="148" presetID="1" presetClass="entr" presetSubtype="0"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2" presetClass="entr" presetSubtype="2" fill="hold" grpId="0" nodeType="clickEffect">
                                  <p:stCondLst>
                                    <p:cond delay="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fill="hold"/>
                                        <p:tgtEl>
                                          <p:spTgt spid="36"/>
                                        </p:tgtEl>
                                        <p:attrNameLst>
                                          <p:attrName>ppt_x</p:attrName>
                                        </p:attrNameLst>
                                      </p:cBhvr>
                                      <p:tavLst>
                                        <p:tav tm="0">
                                          <p:val>
                                            <p:strVal val="1+#ppt_w/2"/>
                                          </p:val>
                                        </p:tav>
                                        <p:tav tm="100000">
                                          <p:val>
                                            <p:strVal val="#ppt_x"/>
                                          </p:val>
                                        </p:tav>
                                      </p:tavLst>
                                    </p:anim>
                                    <p:anim calcmode="lin" valueType="num">
                                      <p:cBhvr additive="base">
                                        <p:cTn id="155" dur="500" fill="hold"/>
                                        <p:tgtEl>
                                          <p:spTgt spid="36"/>
                                        </p:tgtEl>
                                        <p:attrNameLst>
                                          <p:attrName>ppt_y</p:attrName>
                                        </p:attrNameLst>
                                      </p:cBhvr>
                                      <p:tavLst>
                                        <p:tav tm="0">
                                          <p:val>
                                            <p:strVal val="#ppt_y"/>
                                          </p:val>
                                        </p:tav>
                                        <p:tav tm="100000">
                                          <p:val>
                                            <p:strVal val="#ppt_y"/>
                                          </p:val>
                                        </p:tav>
                                      </p:tavLst>
                                    </p:anim>
                                  </p:childTnLst>
                                </p:cTn>
                              </p:par>
                              <p:par>
                                <p:cTn id="156" presetID="2" presetClass="entr" presetSubtype="2" fill="hold" grpId="0" nodeType="withEffect">
                                  <p:stCondLst>
                                    <p:cond delay="0"/>
                                  </p:stCondLst>
                                  <p:childTnLst>
                                    <p:set>
                                      <p:cBhvr>
                                        <p:cTn id="157" dur="1" fill="hold">
                                          <p:stCondLst>
                                            <p:cond delay="0"/>
                                          </p:stCondLst>
                                        </p:cTn>
                                        <p:tgtEl>
                                          <p:spTgt spid="61"/>
                                        </p:tgtEl>
                                        <p:attrNameLst>
                                          <p:attrName>style.visibility</p:attrName>
                                        </p:attrNameLst>
                                      </p:cBhvr>
                                      <p:to>
                                        <p:strVal val="visible"/>
                                      </p:to>
                                    </p:set>
                                    <p:anim calcmode="lin" valueType="num">
                                      <p:cBhvr additive="base">
                                        <p:cTn id="158" dur="500" fill="hold"/>
                                        <p:tgtEl>
                                          <p:spTgt spid="61"/>
                                        </p:tgtEl>
                                        <p:attrNameLst>
                                          <p:attrName>ppt_x</p:attrName>
                                        </p:attrNameLst>
                                      </p:cBhvr>
                                      <p:tavLst>
                                        <p:tav tm="0">
                                          <p:val>
                                            <p:strVal val="1+#ppt_w/2"/>
                                          </p:val>
                                        </p:tav>
                                        <p:tav tm="100000">
                                          <p:val>
                                            <p:strVal val="#ppt_x"/>
                                          </p:val>
                                        </p:tav>
                                      </p:tavLst>
                                    </p:anim>
                                    <p:anim calcmode="lin" valueType="num">
                                      <p:cBhvr additive="base">
                                        <p:cTn id="15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4" grpId="0" animBg="1"/>
      <p:bldP spid="26" grpId="0" animBg="1"/>
      <p:bldP spid="27" grpId="0"/>
      <p:bldP spid="29" grpId="0"/>
      <p:bldP spid="31" grpId="0" animBg="1"/>
      <p:bldP spid="33" grpId="0" animBg="1"/>
      <p:bldP spid="35" grpId="0" animBg="1"/>
      <p:bldP spid="36" grpId="0" animBg="1"/>
      <p:bldP spid="40" grpId="0" animBg="1"/>
      <p:bldP spid="41" grpId="0"/>
      <p:bldP spid="42" grpId="0" animBg="1"/>
      <p:bldP spid="43" grpId="0" animBg="1"/>
      <p:bldP spid="44" grpId="0" animBg="1"/>
      <p:bldP spid="47" grpId="0"/>
      <p:bldP spid="48" grpId="0" animBg="1"/>
      <p:bldP spid="49" grpId="0" animBg="1"/>
      <p:bldP spid="51" grpId="0" animBg="1"/>
      <p:bldP spid="52" grpId="0" animBg="1"/>
      <p:bldP spid="54" grpId="0" animBg="1"/>
      <p:bldP spid="55" grpId="0" animBg="1"/>
      <p:bldP spid="53" grpId="0" animBg="1"/>
      <p:bldP spid="57" grpId="0" animBg="1"/>
      <p:bldP spid="58" grpId="0" animBg="1"/>
      <p:bldP spid="59" grpId="0" animBg="1"/>
      <p:bldP spid="60" grpId="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D822154-D5A0-4D14-8CB1-4A85D72C2A6A}"/>
              </a:ext>
            </a:extLst>
          </p:cNvPr>
          <p:cNvSpPr/>
          <p:nvPr/>
        </p:nvSpPr>
        <p:spPr>
          <a:xfrm>
            <a:off x="4233797" y="1566797"/>
            <a:ext cx="3724406" cy="3724406"/>
          </a:xfrm>
          <a:prstGeom prst="ellipse">
            <a:avLst/>
          </a:prstGeom>
          <a:solidFill>
            <a:srgbClr val="4472C4"/>
          </a:solidFill>
          <a:ln>
            <a:noFill/>
          </a:ln>
          <a:effectLst>
            <a:outerShdw blurRad="190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A24C8A8-E2B2-4428-9833-B4EE2B908534}"/>
              </a:ext>
            </a:extLst>
          </p:cNvPr>
          <p:cNvSpPr/>
          <p:nvPr/>
        </p:nvSpPr>
        <p:spPr>
          <a:xfrm>
            <a:off x="5028156" y="2361156"/>
            <a:ext cx="2135688" cy="2135688"/>
          </a:xfrm>
          <a:prstGeom prst="ellipse">
            <a:avLst/>
          </a:prstGeom>
          <a:solidFill>
            <a:srgbClr val="404040"/>
          </a:solidFill>
          <a:ln>
            <a:noFill/>
          </a:ln>
          <a:effectLst>
            <a:outerShdw blurRad="190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106323CB-E2DD-4078-A35A-7D49116CC9AD}"/>
              </a:ext>
            </a:extLst>
          </p:cNvPr>
          <p:cNvGrpSpPr/>
          <p:nvPr/>
        </p:nvGrpSpPr>
        <p:grpSpPr>
          <a:xfrm>
            <a:off x="5495760" y="2223996"/>
            <a:ext cx="1200478" cy="2410913"/>
            <a:chOff x="5495760" y="2223996"/>
            <a:chExt cx="1200478" cy="2410913"/>
          </a:xfrm>
          <a:effectLst>
            <a:outerShdw blurRad="190500" sx="102000" sy="102000" algn="ctr" rotWithShape="0">
              <a:prstClr val="black">
                <a:alpha val="80000"/>
              </a:prstClr>
            </a:outerShdw>
          </a:effectLst>
        </p:grpSpPr>
        <p:sp>
          <p:nvSpPr>
            <p:cNvPr id="27" name="Freeform: Shape 26">
              <a:extLst>
                <a:ext uri="{FF2B5EF4-FFF2-40B4-BE49-F238E27FC236}">
                  <a16:creationId xmlns:a16="http://schemas.microsoft.com/office/drawing/2014/main" id="{36128C1E-95EC-4DA0-B73E-0E1587CCD0DF}"/>
                </a:ext>
              </a:extLst>
            </p:cNvPr>
            <p:cNvSpPr/>
            <p:nvPr/>
          </p:nvSpPr>
          <p:spPr>
            <a:xfrm>
              <a:off x="5495760" y="2223996"/>
              <a:ext cx="1200476" cy="1805239"/>
            </a:xfrm>
            <a:custGeom>
              <a:avLst/>
              <a:gdLst>
                <a:gd name="connsiteX0" fmla="*/ 600240 w 1200476"/>
                <a:gd name="connsiteY0" fmla="*/ 0 h 1805239"/>
                <a:gd name="connsiteX1" fmla="*/ 862388 w 1200476"/>
                <a:gd name="connsiteY1" fmla="*/ 262149 h 1805239"/>
                <a:gd name="connsiteX2" fmla="*/ 731314 w 1200476"/>
                <a:gd name="connsiteY2" fmla="*/ 262149 h 1805239"/>
                <a:gd name="connsiteX3" fmla="*/ 731314 w 1200476"/>
                <a:gd name="connsiteY3" fmla="*/ 620095 h 1805239"/>
                <a:gd name="connsiteX4" fmla="*/ 833878 w 1200476"/>
                <a:gd name="connsiteY4" fmla="*/ 651933 h 1805239"/>
                <a:gd name="connsiteX5" fmla="*/ 1200476 w 1200476"/>
                <a:gd name="connsiteY5" fmla="*/ 1205001 h 1805239"/>
                <a:gd name="connsiteX6" fmla="*/ 600238 w 1200476"/>
                <a:gd name="connsiteY6" fmla="*/ 1805239 h 1805239"/>
                <a:gd name="connsiteX7" fmla="*/ 0 w 1200476"/>
                <a:gd name="connsiteY7" fmla="*/ 1205001 h 1805239"/>
                <a:gd name="connsiteX8" fmla="*/ 366599 w 1200476"/>
                <a:gd name="connsiteY8" fmla="*/ 651933 h 1805239"/>
                <a:gd name="connsiteX9" fmla="*/ 469165 w 1200476"/>
                <a:gd name="connsiteY9" fmla="*/ 620094 h 1805239"/>
                <a:gd name="connsiteX10" fmla="*/ 469165 w 1200476"/>
                <a:gd name="connsiteY10" fmla="*/ 262149 h 1805239"/>
                <a:gd name="connsiteX11" fmla="*/ 338091 w 1200476"/>
                <a:gd name="connsiteY11" fmla="*/ 262149 h 18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476" h="1805239">
                  <a:moveTo>
                    <a:pt x="600240" y="0"/>
                  </a:moveTo>
                  <a:lnTo>
                    <a:pt x="862388" y="262149"/>
                  </a:lnTo>
                  <a:lnTo>
                    <a:pt x="731314" y="262149"/>
                  </a:lnTo>
                  <a:lnTo>
                    <a:pt x="731314" y="620095"/>
                  </a:lnTo>
                  <a:lnTo>
                    <a:pt x="833878" y="651933"/>
                  </a:lnTo>
                  <a:cubicBezTo>
                    <a:pt x="1049312" y="743054"/>
                    <a:pt x="1200476" y="956375"/>
                    <a:pt x="1200476" y="1205001"/>
                  </a:cubicBezTo>
                  <a:cubicBezTo>
                    <a:pt x="1200476" y="1536503"/>
                    <a:pt x="931740" y="1805239"/>
                    <a:pt x="600238" y="1805239"/>
                  </a:cubicBezTo>
                  <a:cubicBezTo>
                    <a:pt x="268736" y="1805239"/>
                    <a:pt x="0" y="1536503"/>
                    <a:pt x="0" y="1205001"/>
                  </a:cubicBezTo>
                  <a:cubicBezTo>
                    <a:pt x="0" y="956375"/>
                    <a:pt x="151164" y="743054"/>
                    <a:pt x="366599" y="651933"/>
                  </a:cubicBezTo>
                  <a:lnTo>
                    <a:pt x="469165" y="620094"/>
                  </a:lnTo>
                  <a:lnTo>
                    <a:pt x="469165" y="262149"/>
                  </a:lnTo>
                  <a:lnTo>
                    <a:pt x="338091" y="2621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0C788F5-E7DD-4F42-B3A9-35A86F4542BF}"/>
                </a:ext>
              </a:extLst>
            </p:cNvPr>
            <p:cNvSpPr/>
            <p:nvPr/>
          </p:nvSpPr>
          <p:spPr>
            <a:xfrm rot="10800000">
              <a:off x="5495762" y="2829670"/>
              <a:ext cx="1200476" cy="1805239"/>
            </a:xfrm>
            <a:custGeom>
              <a:avLst/>
              <a:gdLst>
                <a:gd name="connsiteX0" fmla="*/ 600240 w 1200476"/>
                <a:gd name="connsiteY0" fmla="*/ 0 h 1805239"/>
                <a:gd name="connsiteX1" fmla="*/ 862388 w 1200476"/>
                <a:gd name="connsiteY1" fmla="*/ 262149 h 1805239"/>
                <a:gd name="connsiteX2" fmla="*/ 731314 w 1200476"/>
                <a:gd name="connsiteY2" fmla="*/ 262149 h 1805239"/>
                <a:gd name="connsiteX3" fmla="*/ 731314 w 1200476"/>
                <a:gd name="connsiteY3" fmla="*/ 620095 h 1805239"/>
                <a:gd name="connsiteX4" fmla="*/ 833878 w 1200476"/>
                <a:gd name="connsiteY4" fmla="*/ 651933 h 1805239"/>
                <a:gd name="connsiteX5" fmla="*/ 1200476 w 1200476"/>
                <a:gd name="connsiteY5" fmla="*/ 1205001 h 1805239"/>
                <a:gd name="connsiteX6" fmla="*/ 600238 w 1200476"/>
                <a:gd name="connsiteY6" fmla="*/ 1805239 h 1805239"/>
                <a:gd name="connsiteX7" fmla="*/ 0 w 1200476"/>
                <a:gd name="connsiteY7" fmla="*/ 1205001 h 1805239"/>
                <a:gd name="connsiteX8" fmla="*/ 366599 w 1200476"/>
                <a:gd name="connsiteY8" fmla="*/ 651933 h 1805239"/>
                <a:gd name="connsiteX9" fmla="*/ 469165 w 1200476"/>
                <a:gd name="connsiteY9" fmla="*/ 620094 h 1805239"/>
                <a:gd name="connsiteX10" fmla="*/ 469165 w 1200476"/>
                <a:gd name="connsiteY10" fmla="*/ 262149 h 1805239"/>
                <a:gd name="connsiteX11" fmla="*/ 338091 w 1200476"/>
                <a:gd name="connsiteY11" fmla="*/ 262149 h 18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476" h="1805239">
                  <a:moveTo>
                    <a:pt x="600240" y="0"/>
                  </a:moveTo>
                  <a:lnTo>
                    <a:pt x="862388" y="262149"/>
                  </a:lnTo>
                  <a:lnTo>
                    <a:pt x="731314" y="262149"/>
                  </a:lnTo>
                  <a:lnTo>
                    <a:pt x="731314" y="620095"/>
                  </a:lnTo>
                  <a:lnTo>
                    <a:pt x="833878" y="651933"/>
                  </a:lnTo>
                  <a:cubicBezTo>
                    <a:pt x="1049312" y="743054"/>
                    <a:pt x="1200476" y="956375"/>
                    <a:pt x="1200476" y="1205001"/>
                  </a:cubicBezTo>
                  <a:cubicBezTo>
                    <a:pt x="1200476" y="1536503"/>
                    <a:pt x="931740" y="1805239"/>
                    <a:pt x="600238" y="1805239"/>
                  </a:cubicBezTo>
                  <a:cubicBezTo>
                    <a:pt x="268736" y="1805239"/>
                    <a:pt x="0" y="1536503"/>
                    <a:pt x="0" y="1205001"/>
                  </a:cubicBezTo>
                  <a:cubicBezTo>
                    <a:pt x="0" y="956375"/>
                    <a:pt x="151164" y="743054"/>
                    <a:pt x="366599" y="651933"/>
                  </a:cubicBezTo>
                  <a:lnTo>
                    <a:pt x="469165" y="620094"/>
                  </a:lnTo>
                  <a:lnTo>
                    <a:pt x="469165" y="262149"/>
                  </a:lnTo>
                  <a:lnTo>
                    <a:pt x="338091" y="26214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Freeform: Shape 9">
            <a:extLst>
              <a:ext uri="{FF2B5EF4-FFF2-40B4-BE49-F238E27FC236}">
                <a16:creationId xmlns:a16="http://schemas.microsoft.com/office/drawing/2014/main" id="{FC5D56A2-544C-4973-821E-22AD3EF96395}"/>
              </a:ext>
            </a:extLst>
          </p:cNvPr>
          <p:cNvSpPr/>
          <p:nvPr/>
        </p:nvSpPr>
        <p:spPr>
          <a:xfrm>
            <a:off x="5562263" y="926399"/>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chemeClr val="bg1"/>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lvl="0" indent="0" algn="ctr" defTabSz="1200150">
              <a:lnSpc>
                <a:spcPct val="90000"/>
              </a:lnSpc>
              <a:spcBef>
                <a:spcPct val="0"/>
              </a:spcBef>
              <a:spcAft>
                <a:spcPct val="35000"/>
              </a:spcAft>
              <a:buNone/>
            </a:pPr>
            <a:endParaRPr lang="en-GB" sz="2700" kern="1200"/>
          </a:p>
        </p:txBody>
      </p:sp>
      <p:sp>
        <p:nvSpPr>
          <p:cNvPr id="12" name="Freeform: Shape 11">
            <a:extLst>
              <a:ext uri="{FF2B5EF4-FFF2-40B4-BE49-F238E27FC236}">
                <a16:creationId xmlns:a16="http://schemas.microsoft.com/office/drawing/2014/main" id="{9F2F4283-5DE2-4264-A385-8F64D028154F}"/>
              </a:ext>
            </a:extLst>
          </p:cNvPr>
          <p:cNvSpPr/>
          <p:nvPr/>
        </p:nvSpPr>
        <p:spPr>
          <a:xfrm>
            <a:off x="7123307" y="1828741"/>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rgbClr val="FFFFFF"/>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575" tIns="240575" rIns="240575" bIns="240575" numCol="1" spcCol="1270" anchor="ctr" anchorCtr="0">
            <a:noAutofit/>
          </a:bodyPr>
          <a:lstStyle/>
          <a:p>
            <a:pPr marL="0" lvl="0" indent="0" algn="ctr" defTabSz="2266950">
              <a:lnSpc>
                <a:spcPct val="90000"/>
              </a:lnSpc>
              <a:spcBef>
                <a:spcPct val="0"/>
              </a:spcBef>
              <a:spcAft>
                <a:spcPct val="35000"/>
              </a:spcAft>
              <a:buNone/>
            </a:pPr>
            <a:endParaRPr lang="en-GB" sz="5100" kern="1200"/>
          </a:p>
        </p:txBody>
      </p:sp>
      <p:sp>
        <p:nvSpPr>
          <p:cNvPr id="18" name="Freeform: Shape 17">
            <a:extLst>
              <a:ext uri="{FF2B5EF4-FFF2-40B4-BE49-F238E27FC236}">
                <a16:creationId xmlns:a16="http://schemas.microsoft.com/office/drawing/2014/main" id="{8758A096-2C5C-45FF-A1C4-1250B62EB4AB}"/>
              </a:ext>
            </a:extLst>
          </p:cNvPr>
          <p:cNvSpPr/>
          <p:nvPr/>
        </p:nvSpPr>
        <p:spPr>
          <a:xfrm>
            <a:off x="3694920" y="3280572"/>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rgbClr val="FFFFFF"/>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lvl="0" indent="0" algn="ctr" defTabSz="1200150">
              <a:lnSpc>
                <a:spcPct val="90000"/>
              </a:lnSpc>
              <a:spcBef>
                <a:spcPct val="0"/>
              </a:spcBef>
              <a:spcAft>
                <a:spcPct val="35000"/>
              </a:spcAft>
              <a:buNone/>
            </a:pPr>
            <a:endParaRPr lang="en-GB" sz="2700" kern="1200"/>
          </a:p>
        </p:txBody>
      </p:sp>
      <p:sp>
        <p:nvSpPr>
          <p:cNvPr id="14" name="Freeform: Shape 13">
            <a:extLst>
              <a:ext uri="{FF2B5EF4-FFF2-40B4-BE49-F238E27FC236}">
                <a16:creationId xmlns:a16="http://schemas.microsoft.com/office/drawing/2014/main" id="{22D82F93-9C14-4AC6-81AD-5A45B5F52829}"/>
              </a:ext>
            </a:extLst>
          </p:cNvPr>
          <p:cNvSpPr/>
          <p:nvPr/>
        </p:nvSpPr>
        <p:spPr>
          <a:xfrm>
            <a:off x="7377492" y="3280572"/>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rgbClr val="FFFFFF"/>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lvl="0" indent="0" algn="ctr" defTabSz="1200150">
              <a:lnSpc>
                <a:spcPct val="90000"/>
              </a:lnSpc>
              <a:spcBef>
                <a:spcPct val="0"/>
              </a:spcBef>
              <a:spcAft>
                <a:spcPct val="35000"/>
              </a:spcAft>
              <a:buNone/>
            </a:pPr>
            <a:endParaRPr lang="en-GB" sz="2700" kern="1200"/>
          </a:p>
        </p:txBody>
      </p:sp>
      <p:sp>
        <p:nvSpPr>
          <p:cNvPr id="16" name="Freeform: Shape 15">
            <a:extLst>
              <a:ext uri="{FF2B5EF4-FFF2-40B4-BE49-F238E27FC236}">
                <a16:creationId xmlns:a16="http://schemas.microsoft.com/office/drawing/2014/main" id="{8B89A8FA-33DE-40A7-8406-3AE2286BB362}"/>
              </a:ext>
            </a:extLst>
          </p:cNvPr>
          <p:cNvSpPr/>
          <p:nvPr/>
        </p:nvSpPr>
        <p:spPr>
          <a:xfrm>
            <a:off x="6525336" y="4606885"/>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rgbClr val="FFFFFF"/>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lvl="0" indent="0" algn="ctr" defTabSz="1200150">
              <a:lnSpc>
                <a:spcPct val="90000"/>
              </a:lnSpc>
              <a:spcBef>
                <a:spcPct val="0"/>
              </a:spcBef>
              <a:spcAft>
                <a:spcPct val="35000"/>
              </a:spcAft>
              <a:buNone/>
            </a:pPr>
            <a:endParaRPr lang="en-GB" sz="2700" kern="1200"/>
          </a:p>
        </p:txBody>
      </p:sp>
      <p:sp>
        <p:nvSpPr>
          <p:cNvPr id="20" name="Freeform: Shape 19">
            <a:extLst>
              <a:ext uri="{FF2B5EF4-FFF2-40B4-BE49-F238E27FC236}">
                <a16:creationId xmlns:a16="http://schemas.microsoft.com/office/drawing/2014/main" id="{395BCE2B-EC90-40C8-8D53-213FEB439CD8}"/>
              </a:ext>
            </a:extLst>
          </p:cNvPr>
          <p:cNvSpPr/>
          <p:nvPr/>
        </p:nvSpPr>
        <p:spPr>
          <a:xfrm>
            <a:off x="4039662" y="1821453"/>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rgbClr val="FFFFFF"/>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lvl="0" indent="0" algn="ctr" defTabSz="1200150">
              <a:lnSpc>
                <a:spcPct val="90000"/>
              </a:lnSpc>
              <a:spcBef>
                <a:spcPct val="0"/>
              </a:spcBef>
              <a:spcAft>
                <a:spcPct val="35000"/>
              </a:spcAft>
              <a:buNone/>
            </a:pPr>
            <a:endParaRPr lang="en-GB" sz="2700" kern="1200"/>
          </a:p>
        </p:txBody>
      </p:sp>
      <p:sp>
        <p:nvSpPr>
          <p:cNvPr id="36" name="Freeform: Shape 35">
            <a:extLst>
              <a:ext uri="{FF2B5EF4-FFF2-40B4-BE49-F238E27FC236}">
                <a16:creationId xmlns:a16="http://schemas.microsoft.com/office/drawing/2014/main" id="{3522DFFA-21A1-45B2-830A-0F626A757E63}"/>
              </a:ext>
            </a:extLst>
          </p:cNvPr>
          <p:cNvSpPr/>
          <p:nvPr/>
        </p:nvSpPr>
        <p:spPr>
          <a:xfrm>
            <a:off x="4602681" y="4606885"/>
            <a:ext cx="1064828" cy="1064829"/>
          </a:xfrm>
          <a:custGeom>
            <a:avLst/>
            <a:gdLst>
              <a:gd name="connsiteX0" fmla="*/ 0 w 1200475"/>
              <a:gd name="connsiteY0" fmla="*/ 600238 h 1200475"/>
              <a:gd name="connsiteX1" fmla="*/ 600238 w 1200475"/>
              <a:gd name="connsiteY1" fmla="*/ 0 h 1200475"/>
              <a:gd name="connsiteX2" fmla="*/ 1200476 w 1200475"/>
              <a:gd name="connsiteY2" fmla="*/ 600238 h 1200475"/>
              <a:gd name="connsiteX3" fmla="*/ 600238 w 1200475"/>
              <a:gd name="connsiteY3" fmla="*/ 1200476 h 1200475"/>
              <a:gd name="connsiteX4" fmla="*/ 0 w 1200475"/>
              <a:gd name="connsiteY4" fmla="*/ 600238 h 12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475" h="1200475">
                <a:moveTo>
                  <a:pt x="0" y="600238"/>
                </a:moveTo>
                <a:cubicBezTo>
                  <a:pt x="0" y="268736"/>
                  <a:pt x="268736" y="0"/>
                  <a:pt x="600238" y="0"/>
                </a:cubicBezTo>
                <a:cubicBezTo>
                  <a:pt x="931740" y="0"/>
                  <a:pt x="1200476" y="268736"/>
                  <a:pt x="1200476" y="600238"/>
                </a:cubicBezTo>
                <a:cubicBezTo>
                  <a:pt x="1200476" y="931740"/>
                  <a:pt x="931740" y="1200476"/>
                  <a:pt x="600238" y="1200476"/>
                </a:cubicBezTo>
                <a:cubicBezTo>
                  <a:pt x="268736" y="1200476"/>
                  <a:pt x="0" y="931740"/>
                  <a:pt x="0" y="600238"/>
                </a:cubicBezTo>
                <a:close/>
              </a:path>
            </a:pathLst>
          </a:custGeom>
          <a:solidFill>
            <a:srgbClr val="FFFFFF"/>
          </a:solidFill>
          <a:ln>
            <a:noFill/>
          </a:ln>
          <a:effectLst>
            <a:outerShdw blurRad="190500" sx="102000" sy="102000" algn="ctr" rotWithShape="0">
              <a:prstClr val="black">
                <a:alpha val="8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lvl="0" indent="0" algn="ctr" defTabSz="1200150">
              <a:lnSpc>
                <a:spcPct val="90000"/>
              </a:lnSpc>
              <a:spcBef>
                <a:spcPct val="0"/>
              </a:spcBef>
              <a:spcAft>
                <a:spcPct val="35000"/>
              </a:spcAft>
              <a:buNone/>
            </a:pPr>
            <a:endParaRPr lang="en-GB" sz="2700" kern="1200"/>
          </a:p>
        </p:txBody>
      </p:sp>
      <p:sp>
        <p:nvSpPr>
          <p:cNvPr id="34" name="TextBox 33">
            <a:extLst>
              <a:ext uri="{FF2B5EF4-FFF2-40B4-BE49-F238E27FC236}">
                <a16:creationId xmlns:a16="http://schemas.microsoft.com/office/drawing/2014/main" id="{F3A43E80-6931-459B-9112-8541DF5AA168}"/>
              </a:ext>
            </a:extLst>
          </p:cNvPr>
          <p:cNvSpPr txBox="1"/>
          <p:nvPr/>
        </p:nvSpPr>
        <p:spPr>
          <a:xfrm>
            <a:off x="4526463" y="4828890"/>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05</a:t>
            </a:r>
            <a:endParaRPr lang="en-GB" sz="1600" b="1">
              <a:solidFill>
                <a:schemeClr val="tx1">
                  <a:lumMod val="75000"/>
                  <a:lumOff val="25000"/>
                </a:schemeClr>
              </a:solidFill>
              <a:latin typeface="Eras Demi ITC" panose="020B0805030504020804" pitchFamily="34" charset="0"/>
              <a:cs typeface="Biome" panose="020B0502040204020203" pitchFamily="34" charset="0"/>
            </a:endParaRPr>
          </a:p>
        </p:txBody>
      </p:sp>
      <p:sp>
        <p:nvSpPr>
          <p:cNvPr id="37" name="TextBox 36">
            <a:extLst>
              <a:ext uri="{FF2B5EF4-FFF2-40B4-BE49-F238E27FC236}">
                <a16:creationId xmlns:a16="http://schemas.microsoft.com/office/drawing/2014/main" id="{707838C2-A79E-43A9-811F-42ED96E4C461}"/>
              </a:ext>
            </a:extLst>
          </p:cNvPr>
          <p:cNvSpPr txBox="1"/>
          <p:nvPr/>
        </p:nvSpPr>
        <p:spPr>
          <a:xfrm>
            <a:off x="4013360" y="2016492"/>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07</a:t>
            </a:r>
            <a:endParaRPr lang="en-GB" sz="1600" b="1">
              <a:solidFill>
                <a:schemeClr val="tx1">
                  <a:lumMod val="75000"/>
                  <a:lumOff val="25000"/>
                </a:schemeClr>
              </a:solidFill>
              <a:latin typeface="Eras Demi ITC" panose="020B0805030504020804" pitchFamily="34" charset="0"/>
              <a:cs typeface="Biome" panose="020B0502040204020203" pitchFamily="34" charset="0"/>
            </a:endParaRPr>
          </a:p>
        </p:txBody>
      </p:sp>
      <p:sp>
        <p:nvSpPr>
          <p:cNvPr id="35" name="TextBox 34">
            <a:extLst>
              <a:ext uri="{FF2B5EF4-FFF2-40B4-BE49-F238E27FC236}">
                <a16:creationId xmlns:a16="http://schemas.microsoft.com/office/drawing/2014/main" id="{A60FB5F3-C666-4C50-AABB-21F5D95D1687}"/>
              </a:ext>
            </a:extLst>
          </p:cNvPr>
          <p:cNvSpPr txBox="1"/>
          <p:nvPr/>
        </p:nvSpPr>
        <p:spPr>
          <a:xfrm>
            <a:off x="3655231" y="3488421"/>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06</a:t>
            </a:r>
            <a:endParaRPr lang="en-GB" sz="1600" b="1">
              <a:solidFill>
                <a:schemeClr val="tx1">
                  <a:lumMod val="75000"/>
                  <a:lumOff val="25000"/>
                </a:schemeClr>
              </a:solidFill>
              <a:latin typeface="Eras Demi ITC" panose="020B0805030504020804" pitchFamily="34" charset="0"/>
              <a:cs typeface="Biome" panose="020B0502040204020203" pitchFamily="34" charset="0"/>
            </a:endParaRPr>
          </a:p>
        </p:txBody>
      </p:sp>
      <p:sp>
        <p:nvSpPr>
          <p:cNvPr id="30" name="TextBox 29">
            <a:extLst>
              <a:ext uri="{FF2B5EF4-FFF2-40B4-BE49-F238E27FC236}">
                <a16:creationId xmlns:a16="http://schemas.microsoft.com/office/drawing/2014/main" id="{C7772BC3-D050-4CB8-AF4F-2440FAF2F13D}"/>
              </a:ext>
            </a:extLst>
          </p:cNvPr>
          <p:cNvSpPr txBox="1"/>
          <p:nvPr/>
        </p:nvSpPr>
        <p:spPr>
          <a:xfrm>
            <a:off x="5548410" y="1190143"/>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01</a:t>
            </a:r>
            <a:endParaRPr lang="en-GB" sz="3600" b="1">
              <a:latin typeface="Eras Demi ITC" panose="020B0805030504020804" pitchFamily="34" charset="0"/>
              <a:cs typeface="Biome" panose="020B0502040204020203" pitchFamily="34" charset="0"/>
            </a:endParaRPr>
          </a:p>
        </p:txBody>
      </p:sp>
      <p:sp>
        <p:nvSpPr>
          <p:cNvPr id="33" name="TextBox 32">
            <a:extLst>
              <a:ext uri="{FF2B5EF4-FFF2-40B4-BE49-F238E27FC236}">
                <a16:creationId xmlns:a16="http://schemas.microsoft.com/office/drawing/2014/main" id="{0212F405-F063-4F9B-A8D7-227EA543E9A7}"/>
              </a:ext>
            </a:extLst>
          </p:cNvPr>
          <p:cNvSpPr txBox="1"/>
          <p:nvPr/>
        </p:nvSpPr>
        <p:spPr>
          <a:xfrm>
            <a:off x="6500401" y="4828890"/>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04</a:t>
            </a:r>
            <a:endParaRPr lang="en-GB" sz="1600" b="1">
              <a:solidFill>
                <a:schemeClr val="tx1">
                  <a:lumMod val="75000"/>
                  <a:lumOff val="25000"/>
                </a:schemeClr>
              </a:solidFill>
              <a:latin typeface="Eras Demi ITC" panose="020B0805030504020804" pitchFamily="34" charset="0"/>
              <a:cs typeface="Biome" panose="020B0502040204020203" pitchFamily="34" charset="0"/>
            </a:endParaRPr>
          </a:p>
        </p:txBody>
      </p:sp>
      <p:sp>
        <p:nvSpPr>
          <p:cNvPr id="32" name="TextBox 31">
            <a:extLst>
              <a:ext uri="{FF2B5EF4-FFF2-40B4-BE49-F238E27FC236}">
                <a16:creationId xmlns:a16="http://schemas.microsoft.com/office/drawing/2014/main" id="{DCDE42E6-99C7-4E80-80C3-AF217D783E5B}"/>
              </a:ext>
            </a:extLst>
          </p:cNvPr>
          <p:cNvSpPr txBox="1"/>
          <p:nvPr/>
        </p:nvSpPr>
        <p:spPr>
          <a:xfrm>
            <a:off x="7341901" y="3488421"/>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03</a:t>
            </a:r>
            <a:endParaRPr lang="en-GB" sz="2800" b="1">
              <a:solidFill>
                <a:schemeClr val="tx1">
                  <a:lumMod val="75000"/>
                  <a:lumOff val="25000"/>
                </a:schemeClr>
              </a:solidFill>
              <a:latin typeface="Eras Demi ITC" panose="020B0805030504020804" pitchFamily="34" charset="0"/>
              <a:cs typeface="Biome" panose="020B0502040204020203" pitchFamily="34" charset="0"/>
            </a:endParaRPr>
          </a:p>
        </p:txBody>
      </p:sp>
      <p:sp>
        <p:nvSpPr>
          <p:cNvPr id="31" name="TextBox 30">
            <a:extLst>
              <a:ext uri="{FF2B5EF4-FFF2-40B4-BE49-F238E27FC236}">
                <a16:creationId xmlns:a16="http://schemas.microsoft.com/office/drawing/2014/main" id="{025AA5AC-7407-43C4-A20D-192780C01B70}"/>
              </a:ext>
            </a:extLst>
          </p:cNvPr>
          <p:cNvSpPr txBox="1"/>
          <p:nvPr/>
        </p:nvSpPr>
        <p:spPr>
          <a:xfrm>
            <a:off x="7102985" y="2016492"/>
            <a:ext cx="1114697" cy="646331"/>
          </a:xfrm>
          <a:prstGeom prst="rect">
            <a:avLst/>
          </a:prstGeom>
          <a:noFill/>
        </p:spPr>
        <p:txBody>
          <a:bodyPr wrap="square" rtlCol="0">
            <a:spAutoFit/>
          </a:bodyPr>
          <a:lstStyle/>
          <a:p>
            <a:pPr algn="ctr"/>
            <a:r>
              <a:rPr lang="en-GB" sz="3600" b="1">
                <a:solidFill>
                  <a:schemeClr val="tx1">
                    <a:lumMod val="75000"/>
                    <a:lumOff val="25000"/>
                  </a:schemeClr>
                </a:solidFill>
                <a:latin typeface="Arial Black" panose="020B0A04020102020204" pitchFamily="34" charset="0"/>
                <a:cs typeface="Bold Italic Art" panose="02010400000000000000" pitchFamily="2" charset="-78"/>
              </a:rPr>
              <a:t>02</a:t>
            </a:r>
          </a:p>
        </p:txBody>
      </p:sp>
      <p:sp>
        <p:nvSpPr>
          <p:cNvPr id="41" name="TextBox 40">
            <a:extLst>
              <a:ext uri="{FF2B5EF4-FFF2-40B4-BE49-F238E27FC236}">
                <a16:creationId xmlns:a16="http://schemas.microsoft.com/office/drawing/2014/main" id="{7FA13397-346F-4204-AEA7-6DE8C27884EA}"/>
              </a:ext>
            </a:extLst>
          </p:cNvPr>
          <p:cNvSpPr txBox="1"/>
          <p:nvPr/>
        </p:nvSpPr>
        <p:spPr>
          <a:xfrm>
            <a:off x="4372046" y="-36477"/>
            <a:ext cx="3489594" cy="954107"/>
          </a:xfrm>
          <a:prstGeom prst="rect">
            <a:avLst/>
          </a:prstGeom>
          <a:noFill/>
        </p:spPr>
        <p:txBody>
          <a:bodyPr wrap="square" rtlCol="0">
            <a:spAutoFit/>
          </a:bodyPr>
          <a:lstStyle/>
          <a:p>
            <a:pPr algn="ctr"/>
            <a:r>
              <a:rPr lang="en-GB" sz="1400" b="1" spc="300" dirty="0">
                <a:solidFill>
                  <a:schemeClr val="accent1"/>
                </a:solidFill>
                <a:latin typeface="Arial Black" panose="020B0A04020102020204" pitchFamily="34" charset="0"/>
              </a:rPr>
              <a:t>Gather Evidence</a:t>
            </a:r>
          </a:p>
          <a:p>
            <a:pPr algn="ctr"/>
            <a:r>
              <a:rPr lang="en-GB" sz="1400" dirty="0"/>
              <a:t>Person-centred Information, learner assessment and additional information, depending upon the line of enquiry.</a:t>
            </a:r>
          </a:p>
        </p:txBody>
      </p:sp>
      <p:sp>
        <p:nvSpPr>
          <p:cNvPr id="42" name="TextBox 41">
            <a:extLst>
              <a:ext uri="{FF2B5EF4-FFF2-40B4-BE49-F238E27FC236}">
                <a16:creationId xmlns:a16="http://schemas.microsoft.com/office/drawing/2014/main" id="{7395B0CE-CC37-4164-838E-F7422B738D8B}"/>
              </a:ext>
            </a:extLst>
          </p:cNvPr>
          <p:cNvSpPr txBox="1"/>
          <p:nvPr/>
        </p:nvSpPr>
        <p:spPr>
          <a:xfrm>
            <a:off x="8497080" y="1328268"/>
            <a:ext cx="3498977" cy="1169551"/>
          </a:xfrm>
          <a:prstGeom prst="rect">
            <a:avLst/>
          </a:prstGeom>
          <a:noFill/>
        </p:spPr>
        <p:txBody>
          <a:bodyPr wrap="square" rtlCol="0">
            <a:spAutoFit/>
          </a:bodyPr>
          <a:lstStyle/>
          <a:p>
            <a:pPr algn="ctr"/>
            <a:r>
              <a:rPr lang="en-GB" sz="1400" b="1" spc="300">
                <a:solidFill>
                  <a:schemeClr val="accent1"/>
                </a:solidFill>
                <a:latin typeface="Arial Black" panose="020B0A04020102020204" pitchFamily="34" charset="0"/>
              </a:rPr>
              <a:t>Person Centred Meeting/Review</a:t>
            </a:r>
          </a:p>
          <a:p>
            <a:pPr algn="ctr"/>
            <a:r>
              <a:rPr lang="en-GB" sz="1400"/>
              <a:t>Identified member of staff calls meeting.</a:t>
            </a:r>
          </a:p>
          <a:p>
            <a:pPr algn="ctr"/>
            <a:r>
              <a:rPr lang="en-GB" sz="1400"/>
              <a:t>Person centred principles adhered to.  </a:t>
            </a:r>
          </a:p>
          <a:p>
            <a:pPr algn="ctr"/>
            <a:r>
              <a:rPr lang="en-GB" sz="1400"/>
              <a:t>CYP and family </a:t>
            </a:r>
            <a:r>
              <a:rPr lang="en-GB" sz="1400" b="1" u="sng"/>
              <a:t>included</a:t>
            </a:r>
            <a:r>
              <a:rPr lang="en-GB" sz="1400"/>
              <a:t>.</a:t>
            </a:r>
          </a:p>
        </p:txBody>
      </p:sp>
      <p:sp>
        <p:nvSpPr>
          <p:cNvPr id="43" name="TextBox 42">
            <a:extLst>
              <a:ext uri="{FF2B5EF4-FFF2-40B4-BE49-F238E27FC236}">
                <a16:creationId xmlns:a16="http://schemas.microsoft.com/office/drawing/2014/main" id="{A4BBBDBA-BDA7-419C-824D-567F205D12F7}"/>
              </a:ext>
            </a:extLst>
          </p:cNvPr>
          <p:cNvSpPr txBox="1"/>
          <p:nvPr/>
        </p:nvSpPr>
        <p:spPr>
          <a:xfrm>
            <a:off x="8355900" y="3430035"/>
            <a:ext cx="3930072" cy="738664"/>
          </a:xfrm>
          <a:prstGeom prst="rect">
            <a:avLst/>
          </a:prstGeom>
          <a:noFill/>
        </p:spPr>
        <p:txBody>
          <a:bodyPr wrap="square" rtlCol="0">
            <a:spAutoFit/>
          </a:bodyPr>
          <a:lstStyle/>
          <a:p>
            <a:pPr algn="ctr"/>
            <a:r>
              <a:rPr lang="en-GB" sz="1400" b="1" spc="300">
                <a:solidFill>
                  <a:schemeClr val="accent1"/>
                </a:solidFill>
                <a:latin typeface="Arial Black" panose="020B0A04020102020204" pitchFamily="34" charset="0"/>
              </a:rPr>
              <a:t>Decision Making</a:t>
            </a:r>
          </a:p>
          <a:p>
            <a:pPr algn="ctr"/>
            <a:r>
              <a:rPr lang="en-GB" sz="1400"/>
              <a:t>Collaborative decisions to be made to remove barriers to support the CYP.</a:t>
            </a:r>
          </a:p>
        </p:txBody>
      </p:sp>
      <p:sp>
        <p:nvSpPr>
          <p:cNvPr id="44" name="TextBox 43">
            <a:extLst>
              <a:ext uri="{FF2B5EF4-FFF2-40B4-BE49-F238E27FC236}">
                <a16:creationId xmlns:a16="http://schemas.microsoft.com/office/drawing/2014/main" id="{571269CC-7706-497D-8554-DAE50B3E8ACB}"/>
              </a:ext>
            </a:extLst>
          </p:cNvPr>
          <p:cNvSpPr txBox="1"/>
          <p:nvPr/>
        </p:nvSpPr>
        <p:spPr>
          <a:xfrm>
            <a:off x="169369" y="3323417"/>
            <a:ext cx="3125382" cy="1815882"/>
          </a:xfrm>
          <a:prstGeom prst="rect">
            <a:avLst/>
          </a:prstGeom>
          <a:noFill/>
        </p:spPr>
        <p:txBody>
          <a:bodyPr wrap="square" rtlCol="0">
            <a:spAutoFit/>
          </a:bodyPr>
          <a:lstStyle/>
          <a:p>
            <a:pPr algn="ctr"/>
            <a:r>
              <a:rPr lang="en-GB" sz="1400" b="1" spc="300" dirty="0">
                <a:solidFill>
                  <a:schemeClr val="accent1"/>
                </a:solidFill>
                <a:latin typeface="Arial Black" panose="020B0A04020102020204" pitchFamily="34" charset="0"/>
              </a:rPr>
              <a:t>Person Centred Review</a:t>
            </a:r>
          </a:p>
          <a:p>
            <a:pPr algn="ctr"/>
            <a:r>
              <a:rPr lang="en-GB" sz="1400" dirty="0"/>
              <a:t>Facilitated by the identified member of staff on set date. </a:t>
            </a:r>
          </a:p>
          <a:p>
            <a:pPr algn="ctr"/>
            <a:r>
              <a:rPr lang="en-GB" sz="1400" dirty="0"/>
              <a:t>Person centred principles adhered to.  CYP and family </a:t>
            </a:r>
            <a:r>
              <a:rPr lang="en-GB" sz="1400" b="1" u="sng" dirty="0"/>
              <a:t>included</a:t>
            </a:r>
            <a:r>
              <a:rPr lang="en-GB" sz="1400" dirty="0"/>
              <a:t>. The Support Sequence or IDP (for CYP with ALN) will be reviewed.</a:t>
            </a:r>
          </a:p>
        </p:txBody>
      </p:sp>
      <p:sp>
        <p:nvSpPr>
          <p:cNvPr id="45" name="TextBox 44">
            <a:extLst>
              <a:ext uri="{FF2B5EF4-FFF2-40B4-BE49-F238E27FC236}">
                <a16:creationId xmlns:a16="http://schemas.microsoft.com/office/drawing/2014/main" id="{9514B750-9FD7-49C2-86B3-7368C920ED3A}"/>
              </a:ext>
            </a:extLst>
          </p:cNvPr>
          <p:cNvSpPr txBox="1"/>
          <p:nvPr/>
        </p:nvSpPr>
        <p:spPr>
          <a:xfrm>
            <a:off x="988494" y="5578098"/>
            <a:ext cx="4039662" cy="1169551"/>
          </a:xfrm>
          <a:prstGeom prst="rect">
            <a:avLst/>
          </a:prstGeom>
          <a:noFill/>
        </p:spPr>
        <p:txBody>
          <a:bodyPr wrap="square" rtlCol="0">
            <a:spAutoFit/>
          </a:bodyPr>
          <a:lstStyle/>
          <a:p>
            <a:pPr algn="ctr"/>
            <a:r>
              <a:rPr lang="en-GB" sz="1400" b="1" spc="300" dirty="0">
                <a:solidFill>
                  <a:schemeClr val="accent1"/>
                </a:solidFill>
                <a:latin typeface="Arial Black" panose="020B0A04020102020204" pitchFamily="34" charset="0"/>
              </a:rPr>
              <a:t>Do</a:t>
            </a:r>
          </a:p>
          <a:p>
            <a:pPr algn="ctr"/>
            <a:r>
              <a:rPr lang="en-GB" sz="1400" dirty="0"/>
              <a:t>The Support Sequence or IDP (for CYP with ALN) will be implemented by teacher/tutor and monitored by the identified member of staff.</a:t>
            </a:r>
          </a:p>
          <a:p>
            <a:pPr algn="ctr"/>
            <a:r>
              <a:rPr lang="en-GB" sz="1400" dirty="0"/>
              <a:t>Evidence impact for review.</a:t>
            </a:r>
          </a:p>
        </p:txBody>
      </p:sp>
      <p:sp>
        <p:nvSpPr>
          <p:cNvPr id="46" name="TextBox 45">
            <a:extLst>
              <a:ext uri="{FF2B5EF4-FFF2-40B4-BE49-F238E27FC236}">
                <a16:creationId xmlns:a16="http://schemas.microsoft.com/office/drawing/2014/main" id="{F5C32063-7160-4158-B529-B292C331434D}"/>
              </a:ext>
            </a:extLst>
          </p:cNvPr>
          <p:cNvSpPr txBox="1"/>
          <p:nvPr/>
        </p:nvSpPr>
        <p:spPr>
          <a:xfrm>
            <a:off x="6235337" y="5492515"/>
            <a:ext cx="5956663" cy="1384995"/>
          </a:xfrm>
          <a:prstGeom prst="rect">
            <a:avLst/>
          </a:prstGeom>
          <a:noFill/>
        </p:spPr>
        <p:txBody>
          <a:bodyPr wrap="square" rtlCol="0">
            <a:spAutoFit/>
          </a:bodyPr>
          <a:lstStyle/>
          <a:p>
            <a:pPr algn="ctr"/>
            <a:r>
              <a:rPr lang="en-GB" sz="1400" b="1" spc="300" dirty="0">
                <a:solidFill>
                  <a:schemeClr val="accent1"/>
                </a:solidFill>
                <a:latin typeface="Arial Black" panose="020B0A04020102020204" pitchFamily="34" charset="0"/>
              </a:rPr>
              <a:t>Planning</a:t>
            </a:r>
          </a:p>
          <a:p>
            <a:pPr algn="ctr"/>
            <a:r>
              <a:rPr lang="en-GB" sz="1400" b="1" dirty="0"/>
              <a:t>‘The Support Sequence’</a:t>
            </a:r>
            <a:r>
              <a:rPr lang="en-GB" sz="1400" dirty="0"/>
              <a:t> is used to identify how best to support the CYP and records the agreed decisions, actions and provisions (ULP or ALP).  If it is agreed the CYP has ALN then an IDP would be prepared.  The Support Sequence or IDP (for CYP with ALN) will be shared with key stakeholders, family and the CYP.  Review date set.</a:t>
            </a:r>
          </a:p>
        </p:txBody>
      </p:sp>
      <p:sp>
        <p:nvSpPr>
          <p:cNvPr id="47" name="TextBox 46">
            <a:hlinkClick r:id="rId3" action="ppaction://hlinksldjump"/>
            <a:extLst>
              <a:ext uri="{FF2B5EF4-FFF2-40B4-BE49-F238E27FC236}">
                <a16:creationId xmlns:a16="http://schemas.microsoft.com/office/drawing/2014/main" id="{ACE4C74C-8802-469D-BC32-D0A639ED7136}"/>
              </a:ext>
            </a:extLst>
          </p:cNvPr>
          <p:cNvSpPr txBox="1"/>
          <p:nvPr/>
        </p:nvSpPr>
        <p:spPr>
          <a:xfrm>
            <a:off x="0" y="-4035"/>
            <a:ext cx="4010115" cy="369332"/>
          </a:xfrm>
          <a:prstGeom prst="rect">
            <a:avLst/>
          </a:prstGeom>
          <a:solidFill>
            <a:schemeClr val="accent1"/>
          </a:solidFill>
          <a:ln w="38100">
            <a:solidFill>
              <a:schemeClr val="tx1"/>
            </a:solidFill>
          </a:ln>
        </p:spPr>
        <p:txBody>
          <a:bodyPr wrap="square" rtlCol="0">
            <a:spAutoFit/>
          </a:bodyPr>
          <a:lstStyle/>
          <a:p>
            <a:pPr algn="ctr"/>
            <a:r>
              <a:rPr lang="en-GB" b="1" dirty="0">
                <a:solidFill>
                  <a:schemeClr val="bg1"/>
                </a:solidFill>
                <a:latin typeface="Arial Black" panose="020B0A04020102020204" pitchFamily="34" charset="0"/>
              </a:rPr>
              <a:t>DECISION MAKING PROCESS</a:t>
            </a:r>
          </a:p>
        </p:txBody>
      </p:sp>
      <p:sp>
        <p:nvSpPr>
          <p:cNvPr id="51" name="Oval 50">
            <a:extLst>
              <a:ext uri="{FF2B5EF4-FFF2-40B4-BE49-F238E27FC236}">
                <a16:creationId xmlns:a16="http://schemas.microsoft.com/office/drawing/2014/main" id="{C1833CA1-D709-4BB4-AC88-1ADB4F5482EF}"/>
              </a:ext>
            </a:extLst>
          </p:cNvPr>
          <p:cNvSpPr/>
          <p:nvPr/>
        </p:nvSpPr>
        <p:spPr>
          <a:xfrm>
            <a:off x="5353385" y="2690361"/>
            <a:ext cx="1485230" cy="1485230"/>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rinciples!!">
            <a:extLst>
              <a:ext uri="{FF2B5EF4-FFF2-40B4-BE49-F238E27FC236}">
                <a16:creationId xmlns:a16="http://schemas.microsoft.com/office/drawing/2014/main" id="{A150838E-26B1-467B-82E2-4C0F4DA740C6}"/>
              </a:ext>
            </a:extLst>
          </p:cNvPr>
          <p:cNvPicPr>
            <a:picLocks noChangeAspect="1"/>
          </p:cNvPicPr>
          <p:nvPr/>
        </p:nvPicPr>
        <p:blipFill>
          <a:blip r:embed="rId4"/>
          <a:stretch>
            <a:fillRect/>
          </a:stretch>
        </p:blipFill>
        <p:spPr>
          <a:xfrm>
            <a:off x="5498118" y="2851873"/>
            <a:ext cx="1214182" cy="1177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TextBox 37">
            <a:extLst>
              <a:ext uri="{FF2B5EF4-FFF2-40B4-BE49-F238E27FC236}">
                <a16:creationId xmlns:a16="http://schemas.microsoft.com/office/drawing/2014/main" id="{935E4416-4AC5-4ED3-8FC7-448A40786C83}"/>
              </a:ext>
            </a:extLst>
          </p:cNvPr>
          <p:cNvSpPr txBox="1"/>
          <p:nvPr/>
        </p:nvSpPr>
        <p:spPr>
          <a:xfrm>
            <a:off x="0" y="1248722"/>
            <a:ext cx="3795912" cy="1600438"/>
          </a:xfrm>
          <a:prstGeom prst="rect">
            <a:avLst/>
          </a:prstGeom>
          <a:noFill/>
        </p:spPr>
        <p:txBody>
          <a:bodyPr wrap="square" rtlCol="0">
            <a:spAutoFit/>
          </a:bodyPr>
          <a:lstStyle/>
          <a:p>
            <a:pPr algn="ctr"/>
            <a:r>
              <a:rPr lang="en-GB" sz="1400" b="1" spc="300" dirty="0">
                <a:solidFill>
                  <a:schemeClr val="accent1"/>
                </a:solidFill>
                <a:latin typeface="Arial Black" panose="020B0A04020102020204" pitchFamily="34" charset="0"/>
              </a:rPr>
              <a:t>Decision Making</a:t>
            </a:r>
          </a:p>
          <a:p>
            <a:pPr algn="ctr"/>
            <a:r>
              <a:rPr lang="en-GB" sz="1400" dirty="0"/>
              <a:t>Collaborative decisions to be made regarding actions and next steps. If continued support is required, then The Support Sequence or IDP (for CYP with ALN) will be updated and shared with key stakeholders, family and the CYP and a review date set.</a:t>
            </a:r>
          </a:p>
        </p:txBody>
      </p:sp>
      <p:sp>
        <p:nvSpPr>
          <p:cNvPr id="39" name="TextBox 38">
            <a:extLst>
              <a:ext uri="{FF2B5EF4-FFF2-40B4-BE49-F238E27FC236}">
                <a16:creationId xmlns:a16="http://schemas.microsoft.com/office/drawing/2014/main" id="{B7A90CF7-91F2-42D4-A447-6D2B0805A3D5}"/>
              </a:ext>
            </a:extLst>
          </p:cNvPr>
          <p:cNvSpPr txBox="1"/>
          <p:nvPr/>
        </p:nvSpPr>
        <p:spPr>
          <a:xfrm>
            <a:off x="5461983" y="3217646"/>
            <a:ext cx="1309720" cy="461665"/>
          </a:xfrm>
          <a:prstGeom prst="rect">
            <a:avLst/>
          </a:prstGeom>
          <a:noFill/>
        </p:spPr>
        <p:txBody>
          <a:bodyPr wrap="square" rtlCol="0">
            <a:spAutoFit/>
          </a:bodyPr>
          <a:lstStyle/>
          <a:p>
            <a:pPr algn="ctr"/>
            <a:r>
              <a:rPr lang="en-GB" sz="1200" b="1" dirty="0">
                <a:latin typeface="Arial Black" panose="020B0A04020102020204" pitchFamily="34" charset="0"/>
              </a:rPr>
              <a:t>Universal</a:t>
            </a:r>
          </a:p>
          <a:p>
            <a:pPr algn="ctr"/>
            <a:r>
              <a:rPr lang="en-GB" sz="1200" b="1" dirty="0">
                <a:latin typeface="Arial Black" panose="020B0A04020102020204" pitchFamily="34" charset="0"/>
              </a:rPr>
              <a:t>Elements</a:t>
            </a:r>
          </a:p>
        </p:txBody>
      </p:sp>
    </p:spTree>
    <p:extLst>
      <p:ext uri="{BB962C8B-B14F-4D97-AF65-F5344CB8AC3E}">
        <p14:creationId xmlns:p14="http://schemas.microsoft.com/office/powerpoint/2010/main" val="225397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D822154-D5A0-4D14-8CB1-4A85D72C2A6A}"/>
              </a:ext>
            </a:extLst>
          </p:cNvPr>
          <p:cNvSpPr/>
          <p:nvPr/>
        </p:nvSpPr>
        <p:spPr>
          <a:xfrm>
            <a:off x="4233797" y="1610342"/>
            <a:ext cx="3724406" cy="372440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artial Circle 2">
            <a:extLst>
              <a:ext uri="{FF2B5EF4-FFF2-40B4-BE49-F238E27FC236}">
                <a16:creationId xmlns:a16="http://schemas.microsoft.com/office/drawing/2014/main" id="{A9E4B49D-5967-40DB-A30D-1C7DC732447E}"/>
              </a:ext>
            </a:extLst>
          </p:cNvPr>
          <p:cNvSpPr/>
          <p:nvPr/>
        </p:nvSpPr>
        <p:spPr>
          <a:xfrm rot="14003625">
            <a:off x="4271553" y="1665253"/>
            <a:ext cx="3616031" cy="3610178"/>
          </a:xfrm>
          <a:prstGeom prst="pie">
            <a:avLst>
              <a:gd name="adj1" fmla="val 562701"/>
              <a:gd name="adj2" fmla="val 16226001"/>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A24C8A8-E2B2-4428-9833-B4EE2B908534}"/>
              </a:ext>
            </a:extLst>
          </p:cNvPr>
          <p:cNvSpPr/>
          <p:nvPr/>
        </p:nvSpPr>
        <p:spPr>
          <a:xfrm>
            <a:off x="5028156" y="2404701"/>
            <a:ext cx="2135688" cy="2135688"/>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ctagon 9">
            <a:extLst>
              <a:ext uri="{FF2B5EF4-FFF2-40B4-BE49-F238E27FC236}">
                <a16:creationId xmlns:a16="http://schemas.microsoft.com/office/drawing/2014/main" id="{FC5D56A2-544C-4973-821E-22AD3EF96395}"/>
              </a:ext>
            </a:extLst>
          </p:cNvPr>
          <p:cNvSpPr/>
          <p:nvPr/>
        </p:nvSpPr>
        <p:spPr>
          <a:xfrm>
            <a:off x="5562263" y="969944"/>
            <a:ext cx="1064828" cy="970153"/>
          </a:xfrm>
          <a:prstGeom prst="octagon">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owchart: Display 11">
            <a:extLst>
              <a:ext uri="{FF2B5EF4-FFF2-40B4-BE49-F238E27FC236}">
                <a16:creationId xmlns:a16="http://schemas.microsoft.com/office/drawing/2014/main" id="{9F2F4283-5DE2-4264-A385-8F64D028154F}"/>
              </a:ext>
            </a:extLst>
          </p:cNvPr>
          <p:cNvSpPr/>
          <p:nvPr/>
        </p:nvSpPr>
        <p:spPr>
          <a:xfrm rot="19944126">
            <a:off x="7123307" y="1872286"/>
            <a:ext cx="1064828" cy="1064829"/>
          </a:xfrm>
          <a:prstGeom prst="flowChartDisplay">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575" tIns="240575" rIns="240575" bIns="240575"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tabLst/>
              <a:defRPr/>
            </a:pPr>
            <a:endParaRPr kumimoji="0" lang="en-GB" sz="5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Stored Data 17">
            <a:extLst>
              <a:ext uri="{FF2B5EF4-FFF2-40B4-BE49-F238E27FC236}">
                <a16:creationId xmlns:a16="http://schemas.microsoft.com/office/drawing/2014/main" id="{8758A096-2C5C-45FF-A1C4-1250B62EB4AB}"/>
              </a:ext>
            </a:extLst>
          </p:cNvPr>
          <p:cNvSpPr/>
          <p:nvPr/>
        </p:nvSpPr>
        <p:spPr>
          <a:xfrm rot="20764850">
            <a:off x="3694920" y="3324117"/>
            <a:ext cx="1064828" cy="1064829"/>
          </a:xfrm>
          <a:prstGeom prst="flowChartOnlineStorag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owchart: Stored Data 13">
            <a:extLst>
              <a:ext uri="{FF2B5EF4-FFF2-40B4-BE49-F238E27FC236}">
                <a16:creationId xmlns:a16="http://schemas.microsoft.com/office/drawing/2014/main" id="{22D82F93-9C14-4AC6-81AD-5A45B5F52829}"/>
              </a:ext>
            </a:extLst>
          </p:cNvPr>
          <p:cNvSpPr/>
          <p:nvPr/>
        </p:nvSpPr>
        <p:spPr>
          <a:xfrm rot="11331481">
            <a:off x="7377492" y="3324117"/>
            <a:ext cx="1064828" cy="1064829"/>
          </a:xfrm>
          <a:prstGeom prst="flowChartOnlineStorag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ardrop 15">
            <a:extLst>
              <a:ext uri="{FF2B5EF4-FFF2-40B4-BE49-F238E27FC236}">
                <a16:creationId xmlns:a16="http://schemas.microsoft.com/office/drawing/2014/main" id="{8B89A8FA-33DE-40A7-8406-3AE2286BB362}"/>
              </a:ext>
            </a:extLst>
          </p:cNvPr>
          <p:cNvSpPr/>
          <p:nvPr/>
        </p:nvSpPr>
        <p:spPr>
          <a:xfrm rot="17278288">
            <a:off x="6525336" y="4650430"/>
            <a:ext cx="1064828" cy="1064829"/>
          </a:xfrm>
          <a:prstGeom prst="teardrop">
            <a:avLst>
              <a:gd name="adj" fmla="val 44496"/>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Display 19">
            <a:extLst>
              <a:ext uri="{FF2B5EF4-FFF2-40B4-BE49-F238E27FC236}">
                <a16:creationId xmlns:a16="http://schemas.microsoft.com/office/drawing/2014/main" id="{395BCE2B-EC90-40C8-8D53-213FEB439CD8}"/>
              </a:ext>
            </a:extLst>
          </p:cNvPr>
          <p:cNvSpPr/>
          <p:nvPr/>
        </p:nvSpPr>
        <p:spPr>
          <a:xfrm rot="12436619">
            <a:off x="4039662" y="1864998"/>
            <a:ext cx="1064828" cy="1064829"/>
          </a:xfrm>
          <a:prstGeom prst="flowChartDisplay">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ardrop 35">
            <a:extLst>
              <a:ext uri="{FF2B5EF4-FFF2-40B4-BE49-F238E27FC236}">
                <a16:creationId xmlns:a16="http://schemas.microsoft.com/office/drawing/2014/main" id="{3522DFFA-21A1-45B2-830A-0F626A757E63}"/>
              </a:ext>
            </a:extLst>
          </p:cNvPr>
          <p:cNvSpPr/>
          <p:nvPr/>
        </p:nvSpPr>
        <p:spPr>
          <a:xfrm rot="20925462">
            <a:off x="4602681" y="4650430"/>
            <a:ext cx="1064828" cy="1064829"/>
          </a:xfrm>
          <a:prstGeom prst="teardrop">
            <a:avLst>
              <a:gd name="adj" fmla="val 40092"/>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095" tIns="210095" rIns="210095" bIns="21009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7FA13397-346F-4204-AEA7-6DE8C27884EA}"/>
              </a:ext>
            </a:extLst>
          </p:cNvPr>
          <p:cNvSpPr txBox="1"/>
          <p:nvPr/>
        </p:nvSpPr>
        <p:spPr>
          <a:xfrm>
            <a:off x="8344184" y="1444334"/>
            <a:ext cx="364496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5B9BD5"/>
                </a:solidFill>
                <a:effectLst/>
                <a:uLnTx/>
                <a:uFillTx/>
                <a:latin typeface="Arial Black" panose="020B0A04020102020204" pitchFamily="34" charset="0"/>
                <a:ea typeface="+mn-ea"/>
                <a:cs typeface="+mn-cs"/>
              </a:rPr>
              <a:t>2. Inclusive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Consider if any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equipment, technology, adaptations, training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targeted teaching strategies </a:t>
            </a:r>
            <a:r>
              <a:rPr kumimoji="0" lang="en-GB" sz="1200" i="0" u="none"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standard targeted interventions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could remove the identified barriers and move the learner towards their outcome/s.  </a:t>
            </a:r>
          </a:p>
        </p:txBody>
      </p:sp>
      <p:sp>
        <p:nvSpPr>
          <p:cNvPr id="42" name="TextBox 41">
            <a:extLst>
              <a:ext uri="{FF2B5EF4-FFF2-40B4-BE49-F238E27FC236}">
                <a16:creationId xmlns:a16="http://schemas.microsoft.com/office/drawing/2014/main" id="{7395B0CE-CC37-4164-838E-F7422B738D8B}"/>
              </a:ext>
            </a:extLst>
          </p:cNvPr>
          <p:cNvSpPr txBox="1"/>
          <p:nvPr/>
        </p:nvSpPr>
        <p:spPr>
          <a:xfrm>
            <a:off x="8555323" y="3498981"/>
            <a:ext cx="34716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4472C4"/>
                </a:solidFill>
                <a:effectLst/>
                <a:uLnTx/>
                <a:uFillTx/>
                <a:latin typeface="Arial Black" panose="020B0A04020102020204" pitchFamily="34" charset="0"/>
                <a:ea typeface="+mn-ea"/>
                <a:cs typeface="+mn-cs"/>
              </a:rPr>
              <a:t>3. Family and Friends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Consider what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family or friends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can do to support the learner moving towards their outcome/s.  </a:t>
            </a:r>
            <a:endParaRPr kumimoji="0" lang="en-GB" sz="1200" b="1" i="0" u="none" strike="noStrike" kern="1200" cap="none" spc="300" normalizeH="0" baseline="0" noProof="0" dirty="0">
              <a:ln>
                <a:noFill/>
              </a:ln>
              <a:solidFill>
                <a:srgbClr val="FF00FF"/>
              </a:solidFill>
              <a:effectLst/>
              <a:uLnTx/>
              <a:uFillTx/>
              <a:latin typeface="Arial Black" panose="020B0A04020102020204" pitchFamily="34" charset="0"/>
              <a:ea typeface="+mn-ea"/>
              <a:cs typeface="+mn-cs"/>
            </a:endParaRPr>
          </a:p>
        </p:txBody>
      </p:sp>
      <p:sp>
        <p:nvSpPr>
          <p:cNvPr id="43" name="TextBox 42">
            <a:extLst>
              <a:ext uri="{FF2B5EF4-FFF2-40B4-BE49-F238E27FC236}">
                <a16:creationId xmlns:a16="http://schemas.microsoft.com/office/drawing/2014/main" id="{A4BBBDBA-BDA7-419C-824D-567F205D12F7}"/>
              </a:ext>
            </a:extLst>
          </p:cNvPr>
          <p:cNvSpPr txBox="1"/>
          <p:nvPr/>
        </p:nvSpPr>
        <p:spPr>
          <a:xfrm>
            <a:off x="7606016" y="5512599"/>
            <a:ext cx="424639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2F5597"/>
                </a:solidFill>
                <a:effectLst/>
                <a:uLnTx/>
                <a:uFillTx/>
                <a:latin typeface="Arial Black" panose="020B0A04020102020204" pitchFamily="34" charset="0"/>
                <a:ea typeface="+mn-ea"/>
                <a:cs typeface="+mn-cs"/>
              </a:rPr>
              <a:t>4. The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Community inclusion is important for the wellbeing of all learners.  What’s available in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community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that can support the delivery of the agreed outcome/s?</a:t>
            </a:r>
            <a:endParaRPr kumimoji="0" lang="en-GB" sz="1100" b="0" i="0" u="none" strike="noStrike" kern="1200" cap="none" spc="300" normalizeH="0" baseline="0" noProof="0" dirty="0">
              <a:ln>
                <a:noFill/>
              </a:ln>
              <a:solidFill>
                <a:srgbClr val="FF00FF"/>
              </a:solidFill>
              <a:effectLst/>
              <a:uLnTx/>
              <a:uFillTx/>
              <a:latin typeface="Arial Black" panose="020B0A04020102020204" pitchFamily="34" charset="0"/>
              <a:ea typeface="+mn-ea"/>
              <a:cs typeface="+mn-cs"/>
            </a:endParaRPr>
          </a:p>
        </p:txBody>
      </p:sp>
      <p:sp>
        <p:nvSpPr>
          <p:cNvPr id="44" name="TextBox 43">
            <a:extLst>
              <a:ext uri="{FF2B5EF4-FFF2-40B4-BE49-F238E27FC236}">
                <a16:creationId xmlns:a16="http://schemas.microsoft.com/office/drawing/2014/main" id="{571269CC-7706-497D-8554-DAE50B3E8ACB}"/>
              </a:ext>
            </a:extLst>
          </p:cNvPr>
          <p:cNvSpPr txBox="1"/>
          <p:nvPr/>
        </p:nvSpPr>
        <p:spPr>
          <a:xfrm>
            <a:off x="330926" y="1475112"/>
            <a:ext cx="350569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00B050"/>
                </a:solidFill>
                <a:effectLst/>
                <a:uLnTx/>
                <a:uFillTx/>
                <a:latin typeface="Arial Black" panose="020B0A04020102020204" pitchFamily="34" charset="0"/>
                <a:ea typeface="+mn-ea"/>
                <a:cs typeface="+mn-cs"/>
              </a:rPr>
              <a:t>7. NHS Body ALP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Description and delivery of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ALP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required to be provided by an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NHS Body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supplement the settings Universal Learning Provision.</a:t>
            </a:r>
          </a:p>
        </p:txBody>
      </p:sp>
      <p:sp>
        <p:nvSpPr>
          <p:cNvPr id="45" name="TextBox 44">
            <a:extLst>
              <a:ext uri="{FF2B5EF4-FFF2-40B4-BE49-F238E27FC236}">
                <a16:creationId xmlns:a16="http://schemas.microsoft.com/office/drawing/2014/main" id="{9514B750-9FD7-49C2-86B3-7368C920ED3A}"/>
              </a:ext>
            </a:extLst>
          </p:cNvPr>
          <p:cNvSpPr txBox="1"/>
          <p:nvPr/>
        </p:nvSpPr>
        <p:spPr>
          <a:xfrm>
            <a:off x="61636" y="3591314"/>
            <a:ext cx="331479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ED7D31"/>
                </a:solidFill>
                <a:effectLst/>
                <a:uLnTx/>
                <a:uFillTx/>
                <a:latin typeface="Arial Black" panose="020B0A04020102020204" pitchFamily="34" charset="0"/>
                <a:ea typeface="+mn-ea"/>
                <a:cs typeface="+mn-cs"/>
              </a:rPr>
              <a:t>6. Settings ALP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Description and delivery of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ALP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required to be provided by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setting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to supplement the settings Universal Learning Provision.</a:t>
            </a:r>
          </a:p>
        </p:txBody>
      </p:sp>
      <p:sp>
        <p:nvSpPr>
          <p:cNvPr id="46" name="TextBox 45">
            <a:extLst>
              <a:ext uri="{FF2B5EF4-FFF2-40B4-BE49-F238E27FC236}">
                <a16:creationId xmlns:a16="http://schemas.microsoft.com/office/drawing/2014/main" id="{F5C32063-7160-4158-B529-B292C331434D}"/>
              </a:ext>
            </a:extLst>
          </p:cNvPr>
          <p:cNvSpPr txBox="1"/>
          <p:nvPr/>
        </p:nvSpPr>
        <p:spPr>
          <a:xfrm>
            <a:off x="348558" y="5423944"/>
            <a:ext cx="42463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203864"/>
                </a:solidFill>
                <a:effectLst/>
                <a:uLnTx/>
                <a:uFillTx/>
                <a:latin typeface="Arial Black" panose="020B0A04020102020204" pitchFamily="34" charset="0"/>
                <a:ea typeface="+mn-ea"/>
                <a:cs typeface="+mn-cs"/>
              </a:rPr>
              <a:t>5. Settings and/or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actions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are needed to be carried out by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setting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engage other services and what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actions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do other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services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need to do to remove the identified barriers and support the learner in achieving the outcome/s?</a:t>
            </a:r>
            <a:endParaRPr kumimoji="0" lang="en-GB" sz="1100" b="1" i="0" u="none" strike="noStrike" kern="1200" cap="none" spc="300" normalizeH="0" baseline="0" noProof="0" dirty="0">
              <a:ln>
                <a:noFill/>
              </a:ln>
              <a:solidFill>
                <a:srgbClr val="FF00FF"/>
              </a:solidFill>
              <a:effectLst/>
              <a:uLnTx/>
              <a:uFillTx/>
              <a:latin typeface="Arial Black" panose="020B0A04020102020204" pitchFamily="34" charset="0"/>
              <a:ea typeface="+mn-ea"/>
              <a:cs typeface="+mn-cs"/>
            </a:endParaRPr>
          </a:p>
        </p:txBody>
      </p:sp>
      <p:pic>
        <p:nvPicPr>
          <p:cNvPr id="48" name="!!Principles!!" descr="White 3D rendering of a honeycomb">
            <a:extLst>
              <a:ext uri="{FF2B5EF4-FFF2-40B4-BE49-F238E27FC236}">
                <a16:creationId xmlns:a16="http://schemas.microsoft.com/office/drawing/2014/main" id="{A150838E-26B1-467B-82E2-4C0F4DA740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12401" y="2596391"/>
            <a:ext cx="1791225" cy="1743993"/>
          </a:xfrm>
          <a:prstGeom prst="ellipse">
            <a:avLst/>
          </a:prstGeom>
          <a:solidFill>
            <a:schemeClr val="accent1"/>
          </a:solidFill>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TextBox 37">
            <a:extLst>
              <a:ext uri="{FF2B5EF4-FFF2-40B4-BE49-F238E27FC236}">
                <a16:creationId xmlns:a16="http://schemas.microsoft.com/office/drawing/2014/main" id="{0CBEA119-E50C-44AC-BFF5-9EA15508229C}"/>
              </a:ext>
            </a:extLst>
          </p:cNvPr>
          <p:cNvSpPr txBox="1"/>
          <p:nvPr/>
        </p:nvSpPr>
        <p:spPr>
          <a:xfrm>
            <a:off x="5381835" y="2927918"/>
            <a:ext cx="14344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Eras Demi ITC" panose="020B0805030504020804" pitchFamily="34" charset="0"/>
                <a:ea typeface="+mn-ea"/>
                <a:cs typeface="Biome" panose="020B0502040204020203" pitchFamily="34" charset="0"/>
              </a:rPr>
              <a:t>The</a:t>
            </a:r>
            <a:r>
              <a:rPr kumimoji="0" lang="en-GB" sz="1800" b="1" i="0" u="none" strike="noStrike" kern="1200" cap="none" spc="0" normalizeH="0" baseline="0" noProof="0" dirty="0">
                <a:ln>
                  <a:noFill/>
                </a:ln>
                <a:solidFill>
                  <a:srgbClr val="ED7D31"/>
                </a:solidFill>
                <a:effectLst/>
                <a:uLnTx/>
                <a:uFillTx/>
                <a:latin typeface="Eras Demi ITC" panose="020B0805030504020804" pitchFamily="34" charset="0"/>
                <a:ea typeface="+mn-ea"/>
                <a:cs typeface="Biome" panose="020B0502040204020203" pitchFamily="34" charset="0"/>
              </a:rPr>
              <a:t> </a:t>
            </a:r>
            <a:r>
              <a:rPr kumimoji="0" lang="en-GB" sz="1800" b="1" i="0" u="none" strike="noStrike" kern="1200" cap="none" spc="0" normalizeH="0" baseline="0" noProof="0" dirty="0">
                <a:ln>
                  <a:noFill/>
                </a:ln>
                <a:solidFill>
                  <a:srgbClr val="4472C4"/>
                </a:solidFill>
                <a:effectLst/>
                <a:uLnTx/>
                <a:uFillTx/>
                <a:latin typeface="Eras Demi ITC" panose="020B0805030504020804" pitchFamily="34" charset="0"/>
                <a:ea typeface="+mn-ea"/>
                <a:cs typeface="Biome" panose="020B0502040204020203" pitchFamily="34" charset="0"/>
              </a:rPr>
              <a:t>SUPPORT SEQUENCE</a:t>
            </a:r>
            <a:endParaRPr kumimoji="0" lang="en-GB" sz="1800" b="1" i="0" u="sng" strike="noStrike" kern="1200" cap="none" spc="0" normalizeH="0" baseline="0" noProof="0" dirty="0">
              <a:ln>
                <a:noFill/>
              </a:ln>
              <a:solidFill>
                <a:srgbClr val="4472C4"/>
              </a:solidFill>
              <a:effectLst/>
              <a:uLnTx/>
              <a:uFillTx/>
              <a:latin typeface="Eras Demi ITC" panose="020B0805030504020804" pitchFamily="34" charset="0"/>
              <a:ea typeface="+mn-ea"/>
              <a:cs typeface="Biome" panose="020B0502040204020203" pitchFamily="34" charset="0"/>
            </a:endParaRPr>
          </a:p>
        </p:txBody>
      </p:sp>
      <p:sp>
        <p:nvSpPr>
          <p:cNvPr id="39" name="TextBox 38">
            <a:extLst>
              <a:ext uri="{FF2B5EF4-FFF2-40B4-BE49-F238E27FC236}">
                <a16:creationId xmlns:a16="http://schemas.microsoft.com/office/drawing/2014/main" id="{78DAECC9-8C18-4EA2-8DB2-240A013DFBF2}"/>
              </a:ext>
            </a:extLst>
          </p:cNvPr>
          <p:cNvSpPr txBox="1"/>
          <p:nvPr/>
        </p:nvSpPr>
        <p:spPr>
          <a:xfrm>
            <a:off x="3276984" y="-22414"/>
            <a:ext cx="565801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rgbClr val="5B9BD5">
                    <a:lumMod val="60000"/>
                    <a:lumOff val="40000"/>
                  </a:srgbClr>
                </a:solidFill>
                <a:effectLst/>
                <a:uLnTx/>
                <a:uFillTx/>
                <a:latin typeface="Arial Black" panose="020B0A04020102020204" pitchFamily="34" charset="0"/>
                <a:ea typeface="+mn-ea"/>
                <a:cs typeface="+mn-cs"/>
              </a:rPr>
              <a:t>1. Child or Young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promote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independence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resilience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support the learner to think about their capabilities and what they can do to support the achievement of the agreed outcome/s.  Insure the principles of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Decision Making Process’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are adhered to at all times.</a:t>
            </a:r>
            <a:endParaRPr kumimoji="0" lang="en-GB" sz="1200" b="1" i="0" u="none" strike="noStrike" kern="1200" cap="none" spc="300" normalizeH="0" baseline="0" noProof="0" dirty="0">
              <a:ln>
                <a:noFill/>
              </a:ln>
              <a:solidFill>
                <a:srgbClr val="ED7D31"/>
              </a:solidFill>
              <a:effectLst/>
              <a:uLnTx/>
              <a:uFillTx/>
              <a:latin typeface="Arial Black" panose="020B0A04020102020204" pitchFamily="34" charset="0"/>
              <a:ea typeface="+mn-ea"/>
              <a:cs typeface="+mn-cs"/>
            </a:endParaRPr>
          </a:p>
        </p:txBody>
      </p:sp>
      <p:pic>
        <p:nvPicPr>
          <p:cNvPr id="5" name="Graphic 4" descr="User with solid fill">
            <a:extLst>
              <a:ext uri="{FF2B5EF4-FFF2-40B4-BE49-F238E27FC236}">
                <a16:creationId xmlns:a16="http://schemas.microsoft.com/office/drawing/2014/main" id="{A578FAFD-9B31-41BA-A674-17DB0751B4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5450" y="1050800"/>
            <a:ext cx="725016" cy="725016"/>
          </a:xfrm>
          <a:prstGeom prst="rect">
            <a:avLst/>
          </a:prstGeom>
        </p:spPr>
      </p:pic>
      <p:pic>
        <p:nvPicPr>
          <p:cNvPr id="7" name="Graphic 6" descr="Children with solid fill">
            <a:extLst>
              <a:ext uri="{FF2B5EF4-FFF2-40B4-BE49-F238E27FC236}">
                <a16:creationId xmlns:a16="http://schemas.microsoft.com/office/drawing/2014/main" id="{4309E356-06E6-4E43-9430-06ABC213835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5492" y="3467323"/>
            <a:ext cx="818714" cy="818714"/>
          </a:xfrm>
          <a:prstGeom prst="rect">
            <a:avLst/>
          </a:prstGeom>
        </p:spPr>
      </p:pic>
      <p:pic>
        <p:nvPicPr>
          <p:cNvPr id="9" name="Graphic 8" descr="Cheers with solid fill">
            <a:extLst>
              <a:ext uri="{FF2B5EF4-FFF2-40B4-BE49-F238E27FC236}">
                <a16:creationId xmlns:a16="http://schemas.microsoft.com/office/drawing/2014/main" id="{35A1927C-DE8C-4381-B3BD-8AB71C6AB9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368" y="2059063"/>
            <a:ext cx="711903" cy="711903"/>
          </a:xfrm>
          <a:prstGeom prst="rect">
            <a:avLst/>
          </a:prstGeom>
        </p:spPr>
      </p:pic>
      <p:pic>
        <p:nvPicPr>
          <p:cNvPr id="13" name="Graphic 12" descr="Clipboard Checked with solid fill">
            <a:extLst>
              <a:ext uri="{FF2B5EF4-FFF2-40B4-BE49-F238E27FC236}">
                <a16:creationId xmlns:a16="http://schemas.microsoft.com/office/drawing/2014/main" id="{77BF493C-C013-4FCA-BE0C-C986A147748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763094" y="4910816"/>
            <a:ext cx="673683" cy="673683"/>
          </a:xfrm>
          <a:prstGeom prst="rect">
            <a:avLst/>
          </a:prstGeom>
        </p:spPr>
      </p:pic>
      <p:pic>
        <p:nvPicPr>
          <p:cNvPr id="17" name="Graphic 16" descr="Neighborhood with solid fill">
            <a:extLst>
              <a:ext uri="{FF2B5EF4-FFF2-40B4-BE49-F238E27FC236}">
                <a16:creationId xmlns:a16="http://schemas.microsoft.com/office/drawing/2014/main" id="{0AB86982-69E8-4C86-AE48-51154FAC69F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747790" y="4915457"/>
            <a:ext cx="619920" cy="619920"/>
          </a:xfrm>
          <a:prstGeom prst="rect">
            <a:avLst/>
          </a:prstGeom>
        </p:spPr>
      </p:pic>
      <p:pic>
        <p:nvPicPr>
          <p:cNvPr id="21" name="Graphic 20" descr="Schoolhouse outline">
            <a:extLst>
              <a:ext uri="{FF2B5EF4-FFF2-40B4-BE49-F238E27FC236}">
                <a16:creationId xmlns:a16="http://schemas.microsoft.com/office/drawing/2014/main" id="{3F4B1B3D-F1F8-4DC3-8AD0-BD2BA899745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781579" y="3433293"/>
            <a:ext cx="745807" cy="745807"/>
          </a:xfrm>
          <a:prstGeom prst="rect">
            <a:avLst/>
          </a:prstGeom>
        </p:spPr>
      </p:pic>
      <p:pic>
        <p:nvPicPr>
          <p:cNvPr id="25" name="Graphic 24" descr="Medical with solid fill">
            <a:extLst>
              <a:ext uri="{FF2B5EF4-FFF2-40B4-BE49-F238E27FC236}">
                <a16:creationId xmlns:a16="http://schemas.microsoft.com/office/drawing/2014/main" id="{AAD6749A-D871-4F1B-ADBE-5D97BEED7F3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210453" y="2055948"/>
            <a:ext cx="670849" cy="670849"/>
          </a:xfrm>
          <a:prstGeom prst="rect">
            <a:avLst/>
          </a:prstGeom>
        </p:spPr>
      </p:pic>
      <p:pic>
        <p:nvPicPr>
          <p:cNvPr id="28" name="Graphic 27" descr="Beginning with solid fill">
            <a:hlinkClick r:id="rId18" action="ppaction://hlinksldjump"/>
            <a:extLst>
              <a:ext uri="{FF2B5EF4-FFF2-40B4-BE49-F238E27FC236}">
                <a16:creationId xmlns:a16="http://schemas.microsoft.com/office/drawing/2014/main" id="{E62B8947-D546-42A4-BA08-B5832DBC913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38263" y="-108856"/>
            <a:ext cx="914400" cy="914400"/>
          </a:xfrm>
          <a:prstGeom prst="rect">
            <a:avLst/>
          </a:prstGeom>
        </p:spPr>
      </p:pic>
      <p:pic>
        <p:nvPicPr>
          <p:cNvPr id="29" name="Graphic 28" descr="Back with solid fill">
            <a:hlinkClick r:id="" action="ppaction://hlinkshowjump?jump=previousslide"/>
            <a:extLst>
              <a:ext uri="{FF2B5EF4-FFF2-40B4-BE49-F238E27FC236}">
                <a16:creationId xmlns:a16="http://schemas.microsoft.com/office/drawing/2014/main" id="{798C7743-8A00-4977-AC5B-90874EFDFE39}"/>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305" y="6149911"/>
            <a:ext cx="702501" cy="702501"/>
          </a:xfrm>
          <a:prstGeom prst="rect">
            <a:avLst/>
          </a:prstGeom>
        </p:spPr>
      </p:pic>
    </p:spTree>
    <p:extLst>
      <p:ext uri="{BB962C8B-B14F-4D97-AF65-F5344CB8AC3E}">
        <p14:creationId xmlns:p14="http://schemas.microsoft.com/office/powerpoint/2010/main" val="2837798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365125"/>
            <a:ext cx="10532706" cy="1325563"/>
          </a:xfrm>
        </p:spPr>
        <p:txBody>
          <a:bodyPr>
            <a:normAutofit/>
          </a:bodyPr>
          <a:lstStyle/>
          <a:p>
            <a:pPr algn="ctr"/>
            <a:r>
              <a:rPr lang="en-GB" sz="4000" b="1" dirty="0">
                <a:solidFill>
                  <a:schemeClr val="accent6">
                    <a:lumMod val="75000"/>
                  </a:schemeClr>
                </a:solidFill>
                <a:latin typeface="Bradley Hand ITC" panose="03070402050302030203" pitchFamily="66" charset="0"/>
              </a:rPr>
              <a:t>Individual Development Plans(IDPs)</a:t>
            </a:r>
          </a:p>
        </p:txBody>
      </p:sp>
      <p:sp>
        <p:nvSpPr>
          <p:cNvPr id="3" name="Content Placeholder 2"/>
          <p:cNvSpPr>
            <a:spLocks noGrp="1"/>
          </p:cNvSpPr>
          <p:nvPr>
            <p:ph idx="1"/>
          </p:nvPr>
        </p:nvSpPr>
        <p:spPr/>
        <p:txBody>
          <a:bodyPr>
            <a:normAutofit fontScale="92500" lnSpcReduction="20000"/>
          </a:bodyPr>
          <a:lstStyle/>
          <a:p>
            <a:endParaRPr lang="en-GB" altLang="en-US" dirty="0"/>
          </a:p>
          <a:p>
            <a:pPr>
              <a:defRPr/>
            </a:pPr>
            <a:r>
              <a:rPr lang="en-GB" altLang="en-US" dirty="0">
                <a:latin typeface="Arial" panose="020B0604020202020204" pitchFamily="34" charset="0"/>
                <a:cs typeface="Arial" panose="020B0604020202020204" pitchFamily="34" charset="0"/>
              </a:rPr>
              <a:t>An IDP is formulated from a single, multi agency planning process based on Person Centred Practice</a:t>
            </a:r>
          </a:p>
          <a:p>
            <a:pPr>
              <a:lnSpc>
                <a:spcPct val="150000"/>
              </a:lnSpc>
            </a:pPr>
            <a:r>
              <a:rPr lang="en-GB" altLang="en-US" dirty="0">
                <a:latin typeface="Arial" panose="020B0604020202020204" pitchFamily="34" charset="0"/>
                <a:cs typeface="Arial" panose="020B0604020202020204" pitchFamily="34" charset="0"/>
              </a:rPr>
              <a:t>From all perspectives – the child, family, support staff, other professionals e.g. Health</a:t>
            </a:r>
          </a:p>
          <a:p>
            <a:pPr>
              <a:lnSpc>
                <a:spcPct val="150000"/>
              </a:lnSpc>
            </a:pPr>
            <a:r>
              <a:rPr lang="en-GB" altLang="en-US" dirty="0">
                <a:latin typeface="Arial" panose="020B0604020202020204" pitchFamily="34" charset="0"/>
                <a:cs typeface="Arial" panose="020B0604020202020204" pitchFamily="34" charset="0"/>
              </a:rPr>
              <a:t>If  things are working – how to maintain and build on it</a:t>
            </a:r>
          </a:p>
          <a:p>
            <a:pPr>
              <a:lnSpc>
                <a:spcPct val="150000"/>
              </a:lnSpc>
            </a:pPr>
            <a:r>
              <a:rPr lang="en-GB" altLang="en-US" dirty="0">
                <a:latin typeface="Arial" panose="020B0604020202020204" pitchFamily="34" charset="0"/>
                <a:cs typeface="Arial" panose="020B0604020202020204" pitchFamily="34" charset="0"/>
              </a:rPr>
              <a:t>If things are not working – what needs to change?</a:t>
            </a:r>
          </a:p>
          <a:p>
            <a:pPr>
              <a:lnSpc>
                <a:spcPct val="150000"/>
              </a:lnSpc>
            </a:pPr>
            <a:r>
              <a:rPr lang="en-GB" altLang="en-US" dirty="0">
                <a:latin typeface="Arial" panose="020B0604020202020204" pitchFamily="34" charset="0"/>
                <a:cs typeface="Arial" panose="020B0604020202020204" pitchFamily="34" charset="0"/>
              </a:rPr>
              <a:t>Action Plan – who, what, by when?</a:t>
            </a:r>
          </a:p>
          <a:p>
            <a:pPr marL="0" indent="0">
              <a:buNone/>
              <a:defRPr/>
            </a:pPr>
            <a:endParaRPr lang="en-GB" dirty="0"/>
          </a:p>
          <a:p>
            <a:endParaRPr lang="en-GB" altLang="en-US" dirty="0"/>
          </a:p>
          <a:p>
            <a:endParaRPr lang="en-GB" altLang="en-US" dirty="0"/>
          </a:p>
          <a:p>
            <a:endParaRPr lang="en-GB" altLang="en-US" dirty="0"/>
          </a:p>
          <a:p>
            <a:endParaRPr lang="en-GB" dirty="0"/>
          </a:p>
        </p:txBody>
      </p:sp>
      <p:pic>
        <p:nvPicPr>
          <p:cNvPr id="6" name="Picture 6" descr="http://cdn.xl.thumbs.canstockphoto.com/canstock25067327.jpg"/>
          <p:cNvPicPr>
            <a:picLocks noChangeAspect="1" noChangeArrowheads="1"/>
          </p:cNvPicPr>
          <p:nvPr/>
        </p:nvPicPr>
        <p:blipFill>
          <a:blip r:embed="rId3">
            <a:extLst>
              <a:ext uri="{28A0092B-C50C-407E-A947-70E740481C1C}">
                <a14:useLocalDpi xmlns:a14="http://schemas.microsoft.com/office/drawing/2010/main" val="0"/>
              </a:ext>
            </a:extLst>
          </a:blip>
          <a:srcRect b="10764"/>
          <a:stretch>
            <a:fillRect/>
          </a:stretch>
        </p:blipFill>
        <p:spPr bwMode="auto">
          <a:xfrm>
            <a:off x="9040304" y="3700805"/>
            <a:ext cx="19446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00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365125"/>
            <a:ext cx="10532706" cy="1325563"/>
          </a:xfrm>
        </p:spPr>
        <p:txBody>
          <a:bodyPr>
            <a:normAutofit/>
          </a:bodyPr>
          <a:lstStyle/>
          <a:p>
            <a:pPr algn="ctr"/>
            <a:r>
              <a:rPr lang="en-GB" sz="4000" b="1" dirty="0">
                <a:solidFill>
                  <a:schemeClr val="accent6">
                    <a:lumMod val="75000"/>
                  </a:schemeClr>
                </a:solidFill>
                <a:latin typeface="Bradley Hand ITC" panose="03070402050302030203" pitchFamily="66" charset="0"/>
              </a:rPr>
              <a:t>Content of an IDP</a:t>
            </a:r>
          </a:p>
        </p:txBody>
      </p:sp>
      <p:sp>
        <p:nvSpPr>
          <p:cNvPr id="3" name="Content Placeholder 2"/>
          <p:cNvSpPr>
            <a:spLocks noGrp="1"/>
          </p:cNvSpPr>
          <p:nvPr>
            <p:ph idx="1"/>
          </p:nvPr>
        </p:nvSpPr>
        <p:spPr>
          <a:xfrm>
            <a:off x="838200" y="1243584"/>
            <a:ext cx="10515600" cy="5388698"/>
          </a:xfrm>
        </p:spPr>
        <p:txBody>
          <a:bodyPr>
            <a:normAutofit/>
          </a:bodyPr>
          <a:lstStyle/>
          <a:p>
            <a:endParaRPr lang="en-GB" altLang="en-US" dirty="0"/>
          </a:p>
          <a:p>
            <a:r>
              <a:rPr lang="en-GB" altLang="en-US" dirty="0"/>
              <a:t>     </a:t>
            </a:r>
            <a:r>
              <a:rPr lang="en-GB" altLang="en-US" dirty="0">
                <a:latin typeface="Arial" panose="020B0604020202020204" pitchFamily="34" charset="0"/>
                <a:cs typeface="Arial" panose="020B0604020202020204" pitchFamily="34" charset="0"/>
              </a:rPr>
              <a:t>Basic biographical information</a:t>
            </a:r>
          </a:p>
          <a:p>
            <a:r>
              <a:rPr lang="en-GB" altLang="en-US" dirty="0">
                <a:latin typeface="Arial" panose="020B0604020202020204" pitchFamily="34" charset="0"/>
                <a:cs typeface="Arial" panose="020B0604020202020204" pitchFamily="34" charset="0"/>
              </a:rPr>
              <a:t>    Views, wishes and feelings of the CYP</a:t>
            </a:r>
          </a:p>
          <a:p>
            <a:r>
              <a:rPr lang="en-GB" altLang="en-US" dirty="0">
                <a:latin typeface="Arial" panose="020B0604020202020204" pitchFamily="34" charset="0"/>
                <a:cs typeface="Arial" panose="020B0604020202020204" pitchFamily="34" charset="0"/>
              </a:rPr>
              <a:t>    Record of information used to develop an IDP</a:t>
            </a:r>
          </a:p>
          <a:p>
            <a:r>
              <a:rPr lang="en-GB" altLang="en-US" dirty="0">
                <a:latin typeface="Arial" panose="020B0604020202020204" pitchFamily="34" charset="0"/>
                <a:cs typeface="Arial" panose="020B0604020202020204" pitchFamily="34" charset="0"/>
              </a:rPr>
              <a:t>    A description of the CYP’s ALN</a:t>
            </a:r>
          </a:p>
          <a:p>
            <a:r>
              <a:rPr lang="en-GB" altLang="en-US" dirty="0">
                <a:latin typeface="Arial" panose="020B0604020202020204" pitchFamily="34" charset="0"/>
                <a:cs typeface="Arial" panose="020B0604020202020204" pitchFamily="34" charset="0"/>
              </a:rPr>
              <a:t>    Description and delivery of the CYP’s ALP</a:t>
            </a:r>
          </a:p>
          <a:p>
            <a:r>
              <a:rPr lang="en-GB" altLang="en-US" dirty="0">
                <a:latin typeface="Arial" panose="020B0604020202020204" pitchFamily="34" charset="0"/>
                <a:cs typeface="Arial" panose="020B0604020202020204" pitchFamily="34" charset="0"/>
              </a:rPr>
              <a:t>    Intended Outcomes</a:t>
            </a:r>
          </a:p>
          <a:p>
            <a:r>
              <a:rPr lang="en-GB" altLang="en-US" dirty="0">
                <a:latin typeface="Arial" panose="020B0604020202020204" pitchFamily="34" charset="0"/>
                <a:cs typeface="Arial" panose="020B0604020202020204" pitchFamily="34" charset="0"/>
              </a:rPr>
              <a:t>    Timeline of key events</a:t>
            </a:r>
          </a:p>
          <a:p>
            <a:r>
              <a:rPr lang="en-GB" altLang="en-US" dirty="0">
                <a:latin typeface="Arial" panose="020B0604020202020204" pitchFamily="34" charset="0"/>
                <a:cs typeface="Arial" panose="020B0604020202020204" pitchFamily="34" charset="0"/>
              </a:rPr>
              <a:t>    One Page Profile</a:t>
            </a:r>
          </a:p>
          <a:p>
            <a:r>
              <a:rPr lang="en-GB" altLang="en-US" dirty="0">
                <a:latin typeface="Arial" panose="020B0604020202020204" pitchFamily="34" charset="0"/>
                <a:cs typeface="Arial" panose="020B0604020202020204" pitchFamily="34" charset="0"/>
              </a:rPr>
              <a:t>    Action Plan</a:t>
            </a:r>
          </a:p>
          <a:p>
            <a:pPr marL="0" indent="0">
              <a:buNone/>
              <a:defRPr/>
            </a:pPr>
            <a:endParaRPr lang="en-GB" dirty="0"/>
          </a:p>
          <a:p>
            <a:endParaRPr lang="en-GB" altLang="en-US" dirty="0"/>
          </a:p>
          <a:p>
            <a:endParaRPr lang="en-GB" altLang="en-US" dirty="0"/>
          </a:p>
          <a:p>
            <a:endParaRPr lang="en-GB" altLang="en-US" dirty="0"/>
          </a:p>
          <a:p>
            <a:endParaRPr lang="en-GB" dirty="0"/>
          </a:p>
        </p:txBody>
      </p:sp>
    </p:spTree>
    <p:extLst>
      <p:ext uri="{BB962C8B-B14F-4D97-AF65-F5344CB8AC3E}">
        <p14:creationId xmlns:p14="http://schemas.microsoft.com/office/powerpoint/2010/main" val="219300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365125"/>
            <a:ext cx="10532706" cy="1005181"/>
          </a:xfrm>
        </p:spPr>
        <p:txBody>
          <a:bodyPr>
            <a:normAutofit fontScale="90000"/>
          </a:bodyPr>
          <a:lstStyle/>
          <a:p>
            <a:pPr algn="ctr"/>
            <a:r>
              <a:rPr lang="en-GB" b="1" dirty="0">
                <a:solidFill>
                  <a:schemeClr val="accent6">
                    <a:lumMod val="75000"/>
                  </a:schemeClr>
                </a:solidFill>
                <a:latin typeface="Bradley Hand ITC" panose="03070402050302030203" pitchFamily="66" charset="0"/>
              </a:rPr>
              <a:t>Individual Development Plans(IDPs)</a:t>
            </a:r>
            <a:br>
              <a:rPr lang="en-GB" b="1" dirty="0">
                <a:solidFill>
                  <a:schemeClr val="accent6">
                    <a:lumMod val="75000"/>
                  </a:schemeClr>
                </a:solidFill>
                <a:latin typeface="Bradley Hand ITC" panose="03070402050302030203" pitchFamily="66" charset="0"/>
              </a:rPr>
            </a:br>
            <a:r>
              <a:rPr lang="en-GB" b="1" dirty="0">
                <a:solidFill>
                  <a:schemeClr val="accent6">
                    <a:lumMod val="75000"/>
                  </a:schemeClr>
                </a:solidFill>
                <a:latin typeface="Bradley Hand ITC" panose="03070402050302030203" pitchFamily="66" charset="0"/>
              </a:rPr>
              <a:t>Summary</a:t>
            </a:r>
          </a:p>
        </p:txBody>
      </p:sp>
      <p:sp>
        <p:nvSpPr>
          <p:cNvPr id="3" name="Content Placeholder 2"/>
          <p:cNvSpPr>
            <a:spLocks noGrp="1"/>
          </p:cNvSpPr>
          <p:nvPr>
            <p:ph idx="1"/>
          </p:nvPr>
        </p:nvSpPr>
        <p:spPr/>
        <p:txBody>
          <a:bodyPr>
            <a:normAutofit fontScale="85000" lnSpcReduction="20000"/>
          </a:bodyPr>
          <a:lstStyle/>
          <a:p>
            <a:pPr>
              <a:defRPr/>
            </a:pPr>
            <a:r>
              <a:rPr lang="en-GB" altLang="en-US" dirty="0">
                <a:latin typeface="Arial" panose="020B0604020202020204" pitchFamily="34" charset="0"/>
                <a:cs typeface="Arial" panose="020B0604020202020204" pitchFamily="34" charset="0"/>
              </a:rPr>
              <a:t>An IDP is formulated from a single, multi agency planning process based on Person Centred Practice. From all perspectives: CYP, family, support staff, other professionals e.g. Health.</a:t>
            </a:r>
          </a:p>
          <a:p>
            <a:pPr>
              <a:defRPr/>
            </a:pPr>
            <a:endParaRPr lang="en-GB" altLang="en-US" dirty="0">
              <a:latin typeface="Arial" panose="020B0604020202020204" pitchFamily="34" charset="0"/>
              <a:cs typeface="Arial" panose="020B0604020202020204" pitchFamily="34" charset="0"/>
            </a:endParaRPr>
          </a:p>
          <a:p>
            <a:pPr>
              <a:lnSpc>
                <a:spcPct val="150000"/>
              </a:lnSpc>
            </a:pPr>
            <a:r>
              <a:rPr lang="en-GB" altLang="en-US" dirty="0">
                <a:latin typeface="Arial" panose="020B0604020202020204" pitchFamily="34" charset="0"/>
                <a:cs typeface="Arial" panose="020B0604020202020204" pitchFamily="34" charset="0"/>
              </a:rPr>
              <a:t>If  things are working – how to maintain and build on it?</a:t>
            </a:r>
          </a:p>
          <a:p>
            <a:pPr>
              <a:lnSpc>
                <a:spcPct val="150000"/>
              </a:lnSpc>
            </a:pPr>
            <a:r>
              <a:rPr lang="en-GB" altLang="en-US" dirty="0">
                <a:latin typeface="Arial" panose="020B0604020202020204" pitchFamily="34" charset="0"/>
                <a:cs typeface="Arial" panose="020B0604020202020204" pitchFamily="34" charset="0"/>
              </a:rPr>
              <a:t>If things are not working – what needs to change?</a:t>
            </a:r>
          </a:p>
          <a:p>
            <a:pPr>
              <a:lnSpc>
                <a:spcPct val="150000"/>
              </a:lnSpc>
            </a:pPr>
            <a:r>
              <a:rPr lang="en-GB" altLang="en-US" dirty="0">
                <a:latin typeface="Arial" panose="020B0604020202020204" pitchFamily="34" charset="0"/>
                <a:cs typeface="Arial" panose="020B0604020202020204" pitchFamily="34" charset="0"/>
              </a:rPr>
              <a:t>Action plan – who, what, by when?</a:t>
            </a:r>
            <a:r>
              <a:rPr lang="en-GB" dirty="0">
                <a:latin typeface="Arial" panose="020B0604020202020204" pitchFamily="34" charset="0"/>
                <a:cs typeface="Arial" panose="020B0604020202020204" pitchFamily="34" charset="0"/>
              </a:rPr>
              <a:t> </a:t>
            </a:r>
          </a:p>
          <a:p>
            <a:pPr>
              <a:lnSpc>
                <a:spcPct val="150000"/>
              </a:lnSpc>
            </a:pPr>
            <a:r>
              <a:rPr lang="en-GB" dirty="0">
                <a:latin typeface="Arial" panose="020B0604020202020204" pitchFamily="34" charset="0"/>
                <a:cs typeface="Arial" panose="020B0604020202020204" pitchFamily="34" charset="0"/>
              </a:rPr>
              <a:t>In particular the outcomes, actions and action plan will form the basis of the ALP.</a:t>
            </a:r>
          </a:p>
          <a:p>
            <a:pPr>
              <a:lnSpc>
                <a:spcPct val="150000"/>
              </a:lnSpc>
            </a:pPr>
            <a:endParaRPr lang="en-GB" altLang="en-US" dirty="0"/>
          </a:p>
          <a:p>
            <a:pPr>
              <a:lnSpc>
                <a:spcPct val="150000"/>
              </a:lnSpc>
            </a:pPr>
            <a:endParaRPr lang="en-GB" altLang="en-US" dirty="0"/>
          </a:p>
          <a:p>
            <a:pPr marL="0" indent="0">
              <a:buNone/>
              <a:defRPr/>
            </a:pPr>
            <a:endParaRPr lang="en-GB" dirty="0"/>
          </a:p>
          <a:p>
            <a:endParaRPr lang="en-GB" altLang="en-US" dirty="0"/>
          </a:p>
          <a:p>
            <a:endParaRPr lang="en-GB" altLang="en-US" dirty="0"/>
          </a:p>
          <a:p>
            <a:endParaRPr lang="en-GB" altLang="en-US" dirty="0"/>
          </a:p>
          <a:p>
            <a:endParaRPr lang="en-GB" dirty="0"/>
          </a:p>
        </p:txBody>
      </p:sp>
      <p:pic>
        <p:nvPicPr>
          <p:cNvPr id="6" name="Picture 6" descr="http://cdn.xl.thumbs.canstockphoto.com/canstock25067327.jpg"/>
          <p:cNvPicPr>
            <a:picLocks noChangeAspect="1" noChangeArrowheads="1"/>
          </p:cNvPicPr>
          <p:nvPr/>
        </p:nvPicPr>
        <p:blipFill>
          <a:blip r:embed="rId3">
            <a:extLst>
              <a:ext uri="{28A0092B-C50C-407E-A947-70E740481C1C}">
                <a14:useLocalDpi xmlns:a14="http://schemas.microsoft.com/office/drawing/2010/main" val="0"/>
              </a:ext>
            </a:extLst>
          </a:blip>
          <a:srcRect b="10764"/>
          <a:stretch>
            <a:fillRect/>
          </a:stretch>
        </p:blipFill>
        <p:spPr bwMode="auto">
          <a:xfrm>
            <a:off x="8671496" y="3099246"/>
            <a:ext cx="19446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19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2021 – A Time for Change?</a:t>
            </a:r>
          </a:p>
        </p:txBody>
      </p:sp>
      <p:sp>
        <p:nvSpPr>
          <p:cNvPr id="3" name="Content Placeholder 2"/>
          <p:cNvSpPr>
            <a:spLocks noGrp="1"/>
          </p:cNvSpPr>
          <p:nvPr>
            <p:ph idx="1"/>
          </p:nvPr>
        </p:nvSpPr>
        <p:spPr/>
        <p:txBody>
          <a:bodyPr/>
          <a:lstStyle/>
          <a:p>
            <a:endParaRPr lang="en-GB" dirty="0"/>
          </a:p>
          <a:p>
            <a:endParaRPr lang="en-GB" dirty="0"/>
          </a:p>
          <a:p>
            <a:endParaRPr lang="en-GB" dirty="0"/>
          </a:p>
          <a:p>
            <a:r>
              <a:rPr lang="en-GB" sz="3200" dirty="0">
                <a:latin typeface="Arial" panose="020B0604020202020204" pitchFamily="34" charset="0"/>
                <a:cs typeface="Arial" panose="020B0604020202020204" pitchFamily="34" charset="0"/>
              </a:rPr>
              <a:t>The Future Role of the Educational Psychologist in Wales</a:t>
            </a:r>
          </a:p>
          <a:p>
            <a:pPr marL="0" indent="0">
              <a:buNone/>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94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accent6">
                    <a:lumMod val="75000"/>
                  </a:schemeClr>
                </a:solidFill>
                <a:latin typeface="Bradley Hand ITC" panose="03070402050302030203" pitchFamily="66" charset="0"/>
              </a:rPr>
              <a:t>Principles guiding practice</a:t>
            </a:r>
          </a:p>
        </p:txBody>
      </p:sp>
      <p:sp>
        <p:nvSpPr>
          <p:cNvPr id="3" name="Content Placeholder 2"/>
          <p:cNvSpPr>
            <a:spLocks noGrp="1"/>
          </p:cNvSpPr>
          <p:nvPr>
            <p:ph idx="1"/>
          </p:nvPr>
        </p:nvSpPr>
        <p:spPr/>
        <p:txBody>
          <a:bodyPr/>
          <a:lstStyle/>
          <a:p>
            <a:pPr marL="0" indent="0">
              <a:buNone/>
            </a:pPr>
            <a:endParaRPr lang="en-GB" dirty="0"/>
          </a:p>
          <a:p>
            <a:r>
              <a:rPr lang="en-GB" sz="3200" dirty="0">
                <a:latin typeface="Arial" panose="020B0604020202020204" pitchFamily="34" charset="0"/>
                <a:cs typeface="Arial" panose="020B0604020202020204" pitchFamily="34" charset="0"/>
              </a:rPr>
              <a:t>Person Centred Practice</a:t>
            </a:r>
          </a:p>
          <a:p>
            <a:r>
              <a:rPr lang="en-GB" sz="3200" dirty="0">
                <a:latin typeface="Arial" panose="020B0604020202020204" pitchFamily="34" charset="0"/>
                <a:cs typeface="Arial" panose="020B0604020202020204" pitchFamily="34" charset="0"/>
              </a:rPr>
              <a:t>Evidence Based Practice and Practice Based Evidence</a:t>
            </a:r>
          </a:p>
          <a:p>
            <a:r>
              <a:rPr lang="en-GB" sz="3200" dirty="0">
                <a:latin typeface="Arial" panose="020B0604020202020204" pitchFamily="34" charset="0"/>
                <a:cs typeface="Arial" panose="020B0604020202020204" pitchFamily="34" charset="0"/>
              </a:rPr>
              <a:t>Multi agency and Collaborative Approaches</a:t>
            </a:r>
          </a:p>
          <a:p>
            <a:r>
              <a:rPr lang="en-GB" sz="3200" dirty="0">
                <a:latin typeface="Arial" panose="020B0604020202020204" pitchFamily="34" charset="0"/>
                <a:cs typeface="Arial" panose="020B0604020202020204" pitchFamily="34" charset="0"/>
              </a:rPr>
              <a:t>Modern, accessible and action oriented towards person centred outcomes.</a:t>
            </a:r>
          </a:p>
          <a:p>
            <a:r>
              <a:rPr lang="en-GB" sz="3200" dirty="0">
                <a:latin typeface="Arial" panose="020B0604020202020204" pitchFamily="34" charset="0"/>
                <a:cs typeface="Arial" panose="020B0604020202020204" pitchFamily="34" charset="0"/>
              </a:rPr>
              <a:t>Reflective of Best Practice, Innovation and Creativity.</a:t>
            </a:r>
            <a:r>
              <a:rPr lang="en-GB" dirty="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6831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017923343"/>
              </p:ext>
            </p:extLst>
          </p:nvPr>
        </p:nvGraphicFramePr>
        <p:xfrm>
          <a:off x="1370013" y="860425"/>
          <a:ext cx="9451975" cy="5316538"/>
        </p:xfrm>
        <a:graphic>
          <a:graphicData uri="http://schemas.openxmlformats.org/presentationml/2006/ole">
            <mc:AlternateContent xmlns:mc="http://schemas.openxmlformats.org/markup-compatibility/2006">
              <mc:Choice xmlns:v="urn:schemas-microsoft-com:vml" Requires="v">
                <p:oleObj name="Acrobat Document" r:id="rId3" imgW="18287613" imgH="10286947" progId="AcroExch.Document.DC">
                  <p:embed/>
                </p:oleObj>
              </mc:Choice>
              <mc:Fallback>
                <p:oleObj name="Acrobat Document" r:id="rId3" imgW="18287613" imgH="10286947" progId="AcroExch.Document.DC">
                  <p:embed/>
                  <p:pic>
                    <p:nvPicPr>
                      <p:cNvPr id="0" name=""/>
                      <p:cNvPicPr/>
                      <p:nvPr/>
                    </p:nvPicPr>
                    <p:blipFill>
                      <a:blip r:embed="rId4"/>
                      <a:stretch>
                        <a:fillRect/>
                      </a:stretch>
                    </p:blipFill>
                    <p:spPr>
                      <a:xfrm>
                        <a:off x="1370013" y="860425"/>
                        <a:ext cx="9451975" cy="5316538"/>
                      </a:xfrm>
                      <a:prstGeom prst="rect">
                        <a:avLst/>
                      </a:prstGeom>
                    </p:spPr>
                  </p:pic>
                </p:oleObj>
              </mc:Fallback>
            </mc:AlternateContent>
          </a:graphicData>
        </a:graphic>
      </p:graphicFrame>
    </p:spTree>
    <p:extLst>
      <p:ext uri="{BB962C8B-B14F-4D97-AF65-F5344CB8AC3E}">
        <p14:creationId xmlns:p14="http://schemas.microsoft.com/office/powerpoint/2010/main" val="167813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5E-034D-8E7C-907C-3A46248F0A50}"/>
              </a:ext>
            </a:extLst>
          </p:cNvPr>
          <p:cNvSpPr>
            <a:spLocks noGrp="1"/>
          </p:cNvSpPr>
          <p:nvPr>
            <p:ph type="title"/>
          </p:nvPr>
        </p:nvSpPr>
        <p:spPr/>
        <p:txBody>
          <a:bodyPr/>
          <a:lstStyle/>
          <a:p>
            <a:r>
              <a:rPr lang="en-GB" b="1" dirty="0">
                <a:solidFill>
                  <a:schemeClr val="accent6">
                    <a:lumMod val="75000"/>
                  </a:schemeClr>
                </a:solidFill>
                <a:latin typeface="Bradley Hand ITC" panose="03070402050302030203" pitchFamily="66" charset="0"/>
              </a:rPr>
              <a:t>Working in Wales</a:t>
            </a:r>
          </a:p>
        </p:txBody>
      </p:sp>
      <p:sp>
        <p:nvSpPr>
          <p:cNvPr id="3" name="Content Placeholder 2">
            <a:extLst>
              <a:ext uri="{FF2B5EF4-FFF2-40B4-BE49-F238E27FC236}">
                <a16:creationId xmlns:a16="http://schemas.microsoft.com/office/drawing/2014/main" id="{F6BE87F6-FA4E-D6B1-76B0-A1D18477C286}"/>
              </a:ext>
            </a:extLst>
          </p:cNvPr>
          <p:cNvSpPr>
            <a:spLocks noGrp="1"/>
          </p:cNvSpPr>
          <p:nvPr>
            <p:ph sz="half" idx="1"/>
          </p:nvPr>
        </p:nvSpPr>
        <p:spPr/>
        <p:txBody>
          <a:bodyPr>
            <a:normAutofit fontScale="85000" lnSpcReduction="20000"/>
          </a:bodyPr>
          <a:lstStyle/>
          <a:p>
            <a:r>
              <a:rPr lang="en-GB" dirty="0">
                <a:latin typeface="Arial" panose="020B0604020202020204" pitchFamily="34" charset="0"/>
                <a:cs typeface="Arial" panose="020B0604020202020204" pitchFamily="34" charset="0"/>
              </a:rPr>
              <a:t>The new Curriculum for Wales</a:t>
            </a:r>
          </a:p>
          <a:p>
            <a:r>
              <a:rPr lang="en-GB" dirty="0" err="1">
                <a:latin typeface="Arial" panose="020B0604020202020204" pitchFamily="34" charset="0"/>
                <a:cs typeface="Arial" panose="020B0604020202020204" pitchFamily="34" charset="0"/>
              </a:rPr>
              <a:t>Hwb.gov.wales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Based on the review by Professor G. </a:t>
            </a:r>
            <a:r>
              <a:rPr lang="en-GB" dirty="0" err="1">
                <a:latin typeface="Arial" panose="020B0604020202020204" pitchFamily="34" charset="0"/>
                <a:cs typeface="Arial" panose="020B0604020202020204" pitchFamily="34" charset="0"/>
              </a:rPr>
              <a:t>Donladson</a:t>
            </a:r>
            <a:endParaRPr lang="en-GB" dirty="0">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8E265B97-715F-92C9-B3CF-5490166CF9AA}"/>
              </a:ext>
            </a:extLst>
          </p:cNvPr>
          <p:cNvSpPr>
            <a:spLocks noGrp="1"/>
          </p:cNvSpPr>
          <p:nvPr>
            <p:ph sz="half" idx="2"/>
          </p:nvPr>
        </p:nvSpPr>
        <p:spPr/>
        <p:txBody>
          <a:bodyPr>
            <a:normAutofit fontScale="85000" lnSpcReduction="20000"/>
          </a:bodyPr>
          <a:lstStyle/>
          <a:p>
            <a:pPr algn="l"/>
            <a:r>
              <a:rPr lang="en-GB" b="0" i="0" dirty="0">
                <a:solidFill>
                  <a:srgbClr val="1F1F1F"/>
                </a:solidFill>
                <a:effectLst/>
                <a:latin typeface="Arial" panose="020B0604020202020204" pitchFamily="34" charset="0"/>
                <a:cs typeface="Arial" panose="020B0604020202020204" pitchFamily="34" charset="0"/>
              </a:rPr>
              <a:t>The purpose of every school’s curriculum will be to support our children and young people to be:</a:t>
            </a:r>
          </a:p>
          <a:p>
            <a:pPr algn="l">
              <a:buFont typeface="Arial" panose="020B0604020202020204" pitchFamily="34" charset="0"/>
              <a:buChar char="•"/>
            </a:pPr>
            <a:r>
              <a:rPr lang="en-GB" b="0" i="0" dirty="0">
                <a:solidFill>
                  <a:srgbClr val="FF0000"/>
                </a:solidFill>
                <a:effectLst/>
                <a:latin typeface="Arial" panose="020B0604020202020204" pitchFamily="34" charset="0"/>
                <a:cs typeface="Arial" panose="020B0604020202020204" pitchFamily="34" charset="0"/>
              </a:rPr>
              <a:t>ambitious, capable learners, ready to learn throughout their lives</a:t>
            </a:r>
          </a:p>
          <a:p>
            <a:pPr algn="l">
              <a:buFont typeface="Arial" panose="020B0604020202020204" pitchFamily="34" charset="0"/>
              <a:buChar char="•"/>
            </a:pPr>
            <a:r>
              <a:rPr lang="en-GB" b="0" i="0" dirty="0">
                <a:solidFill>
                  <a:srgbClr val="FF0000"/>
                </a:solidFill>
                <a:effectLst/>
                <a:latin typeface="Arial" panose="020B0604020202020204" pitchFamily="34" charset="0"/>
                <a:cs typeface="Arial" panose="020B0604020202020204" pitchFamily="34" charset="0"/>
              </a:rPr>
              <a:t>enterprising, creative contributors, ready to play a full part in life and work</a:t>
            </a:r>
          </a:p>
          <a:p>
            <a:pPr algn="l">
              <a:buFont typeface="Arial" panose="020B0604020202020204" pitchFamily="34" charset="0"/>
              <a:buChar char="•"/>
            </a:pPr>
            <a:r>
              <a:rPr lang="en-GB" b="0" i="0" dirty="0">
                <a:solidFill>
                  <a:srgbClr val="FF0000"/>
                </a:solidFill>
                <a:effectLst/>
                <a:latin typeface="Arial" panose="020B0604020202020204" pitchFamily="34" charset="0"/>
                <a:cs typeface="Arial" panose="020B0604020202020204" pitchFamily="34" charset="0"/>
              </a:rPr>
              <a:t>ethical, informed citizens of Wales and the world</a:t>
            </a:r>
          </a:p>
          <a:p>
            <a:pPr algn="l">
              <a:buFont typeface="Arial" panose="020B0604020202020204" pitchFamily="34" charset="0"/>
              <a:buChar char="•"/>
            </a:pPr>
            <a:r>
              <a:rPr lang="en-GB" b="0" i="0" dirty="0">
                <a:solidFill>
                  <a:srgbClr val="FF0000"/>
                </a:solidFill>
                <a:effectLst/>
                <a:latin typeface="Arial" panose="020B0604020202020204" pitchFamily="34" charset="0"/>
                <a:cs typeface="Arial" panose="020B0604020202020204" pitchFamily="34" charset="0"/>
              </a:rPr>
              <a:t>healthy, confident individuals, ready to lead fulfilling lives as valued members of society</a:t>
            </a:r>
          </a:p>
          <a:p>
            <a:endParaRPr lang="en-GB" dirty="0"/>
          </a:p>
        </p:txBody>
      </p:sp>
      <p:pic>
        <p:nvPicPr>
          <p:cNvPr id="6" name="Picture 5" descr="Diagram&#10;&#10;Description automatically generated">
            <a:extLst>
              <a:ext uri="{FF2B5EF4-FFF2-40B4-BE49-F238E27FC236}">
                <a16:creationId xmlns:a16="http://schemas.microsoft.com/office/drawing/2014/main" id="{9C7BB524-31E2-F844-8985-24E83DDD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8328" y="3429000"/>
            <a:ext cx="5833872" cy="3151632"/>
          </a:xfrm>
          <a:prstGeom prst="rect">
            <a:avLst/>
          </a:prstGeom>
        </p:spPr>
      </p:pic>
    </p:spTree>
    <p:extLst>
      <p:ext uri="{BB962C8B-B14F-4D97-AF65-F5344CB8AC3E}">
        <p14:creationId xmlns:p14="http://schemas.microsoft.com/office/powerpoint/2010/main" val="374298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accent6">
                    <a:lumMod val="75000"/>
                  </a:schemeClr>
                </a:solidFill>
                <a:latin typeface="Bradley Hand ITC" panose="03070402050302030203" pitchFamily="66" charset="0"/>
              </a:rPr>
              <a:t>PSYCHOLOGY: Early Involvement</a:t>
            </a:r>
          </a:p>
        </p:txBody>
      </p:sp>
      <p:sp>
        <p:nvSpPr>
          <p:cNvPr id="3" name="Content Placeholder 2"/>
          <p:cNvSpPr>
            <a:spLocks noGrp="1"/>
          </p:cNvSpPr>
          <p:nvPr>
            <p:ph idx="1"/>
          </p:nvPr>
        </p:nvSpPr>
        <p:spPr>
          <a:xfrm>
            <a:off x="838200" y="1467037"/>
            <a:ext cx="10515600" cy="4351338"/>
          </a:xfrm>
        </p:spPr>
        <p:txBody>
          <a:bodyPr/>
          <a:lstStyle/>
          <a:p>
            <a:pPr marL="0" indent="0" algn="ctr">
              <a:buNone/>
            </a:pPr>
            <a:endParaRPr lang="en-GB" b="1" dirty="0"/>
          </a:p>
          <a:p>
            <a:pPr algn="ctr"/>
            <a:endParaRPr lang="en-GB" dirty="0"/>
          </a:p>
          <a:p>
            <a:pPr algn="ctr"/>
            <a:endParaRPr lang="en-GB" dirty="0"/>
          </a:p>
        </p:txBody>
      </p:sp>
      <p:pic>
        <p:nvPicPr>
          <p:cNvPr id="4" name="Picture 3" descr="C:\Users\Mitche1J\AppData\Local\Microsoft\Windows\INetCache\Content.Word\Screen Shot 2020-11-20 at 13.16.32.png"/>
          <p:cNvPicPr/>
          <p:nvPr/>
        </p:nvPicPr>
        <p:blipFill>
          <a:blip r:embed="rId2">
            <a:extLst>
              <a:ext uri="{28A0092B-C50C-407E-A947-70E740481C1C}">
                <a14:useLocalDpi xmlns:a14="http://schemas.microsoft.com/office/drawing/2010/main" val="0"/>
              </a:ext>
            </a:extLst>
          </a:blip>
          <a:srcRect/>
          <a:stretch>
            <a:fillRect/>
          </a:stretch>
        </p:blipFill>
        <p:spPr bwMode="auto">
          <a:xfrm>
            <a:off x="3476942" y="1833319"/>
            <a:ext cx="5238115" cy="4123690"/>
          </a:xfrm>
          <a:prstGeom prst="rect">
            <a:avLst/>
          </a:prstGeom>
          <a:noFill/>
          <a:ln>
            <a:noFill/>
          </a:ln>
        </p:spPr>
      </p:pic>
    </p:spTree>
    <p:extLst>
      <p:ext uri="{BB962C8B-B14F-4D97-AF65-F5344CB8AC3E}">
        <p14:creationId xmlns:p14="http://schemas.microsoft.com/office/powerpoint/2010/main" val="218310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 </a:t>
            </a:r>
            <a:r>
              <a:rPr lang="en-GB" b="1" dirty="0">
                <a:solidFill>
                  <a:schemeClr val="accent6">
                    <a:lumMod val="75000"/>
                  </a:schemeClr>
                </a:solidFill>
                <a:latin typeface="Bradley Hand ITC" panose="03070402050302030203" pitchFamily="66" charset="0"/>
              </a:rPr>
              <a:t>Psychology – Exploring need: Formulation and </a:t>
            </a:r>
            <a:br>
              <a:rPr lang="en-GB" b="1" dirty="0">
                <a:solidFill>
                  <a:schemeClr val="accent6">
                    <a:lumMod val="75000"/>
                  </a:schemeClr>
                </a:solidFill>
                <a:latin typeface="Bradley Hand ITC" panose="03070402050302030203" pitchFamily="66" charset="0"/>
              </a:rPr>
            </a:br>
            <a:r>
              <a:rPr lang="en-GB" b="1" dirty="0">
                <a:solidFill>
                  <a:schemeClr val="accent6">
                    <a:lumMod val="75000"/>
                  </a:schemeClr>
                </a:solidFill>
                <a:latin typeface="Bradley Hand ITC" panose="03070402050302030203" pitchFamily="66" charset="0"/>
              </a:rPr>
              <a:t>  Consultation</a:t>
            </a:r>
          </a:p>
        </p:txBody>
      </p:sp>
      <p:pic>
        <p:nvPicPr>
          <p:cNvPr id="4" name="Content Placeholder 3" descr="C:\Users\Mitche1J\AppData\Local\Microsoft\Windows\INetCache\Content.Word\Screen Shot 2020-11-20 at 13.16.3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5994" y="1825625"/>
            <a:ext cx="5460012" cy="4351338"/>
          </a:xfrm>
          <a:prstGeom prst="rect">
            <a:avLst/>
          </a:prstGeom>
          <a:noFill/>
          <a:ln>
            <a:noFill/>
          </a:ln>
        </p:spPr>
      </p:pic>
    </p:spTree>
    <p:extLst>
      <p:ext uri="{BB962C8B-B14F-4D97-AF65-F5344CB8AC3E}">
        <p14:creationId xmlns:p14="http://schemas.microsoft.com/office/powerpoint/2010/main" val="297453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t>
            </a:r>
            <a:r>
              <a:rPr lang="en-GB" sz="4000" b="1" dirty="0" err="1">
                <a:solidFill>
                  <a:schemeClr val="accent6">
                    <a:lumMod val="75000"/>
                  </a:schemeClr>
                </a:solidFill>
                <a:latin typeface="Bradley Hand ITC" panose="03070402050302030203" pitchFamily="66" charset="0"/>
              </a:rPr>
              <a:t>Psychology:Intervention</a:t>
            </a:r>
            <a:r>
              <a:rPr lang="en-GB" sz="4000" b="1" dirty="0">
                <a:solidFill>
                  <a:schemeClr val="accent6">
                    <a:lumMod val="75000"/>
                  </a:schemeClr>
                </a:solidFill>
                <a:latin typeface="Bradley Hand ITC" panose="03070402050302030203" pitchFamily="66" charset="0"/>
              </a:rPr>
              <a:t> and Assessment</a:t>
            </a:r>
          </a:p>
        </p:txBody>
      </p:sp>
      <p:pic>
        <p:nvPicPr>
          <p:cNvPr id="4" name="Content Placeholder 3" descr="C:\Users\Mitche1J\AppData\Local\Microsoft\Windows\INetCache\Content.Word\Screen Shot 2020-11-20 at 13.16.4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9534" y="1825625"/>
            <a:ext cx="5432932" cy="4351338"/>
          </a:xfrm>
          <a:prstGeom prst="rect">
            <a:avLst/>
          </a:prstGeom>
          <a:noFill/>
          <a:ln>
            <a:noFill/>
          </a:ln>
        </p:spPr>
      </p:pic>
    </p:spTree>
    <p:extLst>
      <p:ext uri="{BB962C8B-B14F-4D97-AF65-F5344CB8AC3E}">
        <p14:creationId xmlns:p14="http://schemas.microsoft.com/office/powerpoint/2010/main" val="218995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900" b="1" dirty="0">
                <a:solidFill>
                  <a:schemeClr val="accent6">
                    <a:lumMod val="75000"/>
                  </a:schemeClr>
                </a:solidFill>
                <a:latin typeface="Bradley Hand ITC" panose="03070402050302030203" pitchFamily="66" charset="0"/>
              </a:rPr>
              <a:t>E.P. Advice and Information</a:t>
            </a:r>
          </a:p>
        </p:txBody>
      </p:sp>
      <p:sp>
        <p:nvSpPr>
          <p:cNvPr id="3" name="Content Placeholder 2"/>
          <p:cNvSpPr>
            <a:spLocks noGrp="1"/>
          </p:cNvSpPr>
          <p:nvPr>
            <p:ph idx="1"/>
          </p:nvPr>
        </p:nvSpPr>
        <p:spPr/>
        <p:txBody>
          <a:bodyPr>
            <a:normAutofit fontScale="85000" lnSpcReduction="20000"/>
          </a:bodyPr>
          <a:lstStyle/>
          <a:p>
            <a:endParaRPr lang="en-GB" dirty="0"/>
          </a:p>
          <a:p>
            <a:r>
              <a:rPr lang="en-GB" dirty="0">
                <a:latin typeface="Arial" panose="020B0604020202020204" pitchFamily="34" charset="0"/>
                <a:cs typeface="Arial" panose="020B0604020202020204" pitchFamily="34" charset="0"/>
              </a:rPr>
              <a:t>REPORT FORMATS – flexible enough to allow for a range of psychological input in an ongoing formative process.</a:t>
            </a:r>
          </a:p>
          <a:p>
            <a:r>
              <a:rPr lang="en-GB" dirty="0">
                <a:latin typeface="Arial" panose="020B0604020202020204" pitchFamily="34" charset="0"/>
                <a:cs typeface="Arial" panose="020B0604020202020204" pitchFamily="34" charset="0"/>
              </a:rPr>
              <a:t>Clear and accessible language.</a:t>
            </a:r>
          </a:p>
          <a:p>
            <a:r>
              <a:rPr lang="en-GB" dirty="0">
                <a:latin typeface="Arial" panose="020B0604020202020204" pitchFamily="34" charset="0"/>
                <a:cs typeface="Arial" panose="020B0604020202020204" pitchFamily="34" charset="0"/>
              </a:rPr>
              <a:t>Avoiding duplication.</a:t>
            </a:r>
          </a:p>
          <a:p>
            <a:r>
              <a:rPr lang="en-GB" dirty="0">
                <a:latin typeface="Arial" panose="020B0604020202020204" pitchFamily="34" charset="0"/>
                <a:cs typeface="Arial" panose="020B0604020202020204" pitchFamily="34" charset="0"/>
              </a:rPr>
              <a:t>Psychological advice will be varied in approach.</a:t>
            </a:r>
          </a:p>
          <a:p>
            <a:r>
              <a:rPr lang="en-GB" dirty="0">
                <a:latin typeface="Arial" panose="020B0604020202020204" pitchFamily="34" charset="0"/>
                <a:cs typeface="Arial" panose="020B0604020202020204" pitchFamily="34" charset="0"/>
              </a:rPr>
              <a:t>Oral contributions in a person centred, co production meeting.</a:t>
            </a:r>
          </a:p>
          <a:p>
            <a:r>
              <a:rPr lang="en-GB" dirty="0">
                <a:latin typeface="Arial" panose="020B0604020202020204" pitchFamily="34" charset="0"/>
                <a:cs typeface="Arial" panose="020B0604020202020204" pitchFamily="34" charset="0"/>
              </a:rPr>
              <a:t>Brief records of consultation/summaries of EP involvement focussing on    agreed actions.</a:t>
            </a:r>
          </a:p>
          <a:p>
            <a:r>
              <a:rPr lang="en-GB" dirty="0">
                <a:latin typeface="Arial" panose="020B0604020202020204" pitchFamily="34" charset="0"/>
                <a:cs typeface="Arial" panose="020B0604020202020204" pitchFamily="34" charset="0"/>
              </a:rPr>
              <a:t>Detailed comprehensive reporting based on professional judgement in specific    complex casework could be considered where this is felt to be within the interests of achieving desirable outcomes for the child/young person.</a:t>
            </a:r>
          </a:p>
        </p:txBody>
      </p:sp>
    </p:spTree>
    <p:extLst>
      <p:ext uri="{BB962C8B-B14F-4D97-AF65-F5344CB8AC3E}">
        <p14:creationId xmlns:p14="http://schemas.microsoft.com/office/powerpoint/2010/main" val="147754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accent6">
                    <a:lumMod val="75000"/>
                  </a:schemeClr>
                </a:solidFill>
                <a:latin typeface="Bradley Hand ITC" panose="03070402050302030203" pitchFamily="66" charset="0"/>
              </a:rPr>
              <a:t>Key conclusions:</a:t>
            </a:r>
          </a:p>
        </p:txBody>
      </p:sp>
      <p:sp>
        <p:nvSpPr>
          <p:cNvPr id="3" name="Content Placeholder 2"/>
          <p:cNvSpPr>
            <a:spLocks noGrp="1"/>
          </p:cNvSpPr>
          <p:nvPr>
            <p:ph idx="1"/>
          </p:nvPr>
        </p:nvSpPr>
        <p:spPr/>
        <p:txBody>
          <a:bodyPr>
            <a:normAutofit fontScale="92500"/>
          </a:bodyPr>
          <a:lstStyle/>
          <a:p>
            <a:r>
              <a:rPr lang="en-GB" dirty="0">
                <a:latin typeface="Arial" panose="020B0604020202020204" pitchFamily="34" charset="0"/>
                <a:cs typeface="Arial" panose="020B0604020202020204" pitchFamily="34" charset="0"/>
              </a:rPr>
              <a:t>ALNET Act and new systems have allowed EPs in Wales to think afresh.</a:t>
            </a:r>
          </a:p>
          <a:p>
            <a:r>
              <a:rPr lang="en-GB" dirty="0">
                <a:latin typeface="Arial" panose="020B0604020202020204" pitchFamily="34" charset="0"/>
                <a:cs typeface="Arial" panose="020B0604020202020204" pitchFamily="34" charset="0"/>
              </a:rPr>
              <a:t>EPS have a unique and statutory role throughout the formative process of contributing to IDPs.</a:t>
            </a:r>
          </a:p>
          <a:p>
            <a:r>
              <a:rPr lang="en-GB" dirty="0">
                <a:latin typeface="Arial" panose="020B0604020202020204" pitchFamily="34" charset="0"/>
                <a:cs typeface="Arial" panose="020B0604020202020204" pitchFamily="34" charset="0"/>
              </a:rPr>
              <a:t>Reinvention of a professional role to move towards  a collective vision for EPS in Wales – reasserting PRINCIPLE and PRACTICE.</a:t>
            </a:r>
          </a:p>
          <a:p>
            <a:r>
              <a:rPr lang="en-GB" dirty="0">
                <a:latin typeface="Arial" panose="020B0604020202020204" pitchFamily="34" charset="0"/>
                <a:cs typeface="Arial" panose="020B0604020202020204" pitchFamily="34" charset="0"/>
              </a:rPr>
              <a:t>Moving away from ‘gatekeeper’ role</a:t>
            </a:r>
          </a:p>
          <a:p>
            <a:r>
              <a:rPr lang="en-GB" dirty="0">
                <a:latin typeface="Arial" panose="020B0604020202020204" pitchFamily="34" charset="0"/>
                <a:cs typeface="Arial" panose="020B0604020202020204" pitchFamily="34" charset="0"/>
              </a:rPr>
              <a:t>Moving away from lengthy Appendix D style reports</a:t>
            </a:r>
          </a:p>
          <a:p>
            <a:r>
              <a:rPr lang="en-GB" dirty="0">
                <a:latin typeface="Arial" panose="020B0604020202020204" pitchFamily="34" charset="0"/>
                <a:cs typeface="Arial" panose="020B0604020202020204" pitchFamily="34" charset="0"/>
              </a:rPr>
              <a:t>Moving towards maintaining breadth depth and variety in EP work.</a:t>
            </a:r>
          </a:p>
        </p:txBody>
      </p:sp>
    </p:spTree>
    <p:extLst>
      <p:ext uri="{BB962C8B-B14F-4D97-AF65-F5344CB8AC3E}">
        <p14:creationId xmlns:p14="http://schemas.microsoft.com/office/powerpoint/2010/main" val="95120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BFE1-3B51-032F-A8B7-83CE0CEB71E9}"/>
              </a:ext>
            </a:extLst>
          </p:cNvPr>
          <p:cNvSpPr>
            <a:spLocks noGrp="1"/>
          </p:cNvSpPr>
          <p:nvPr>
            <p:ph type="title"/>
          </p:nvPr>
        </p:nvSpPr>
        <p:spPr/>
        <p:txBody>
          <a:bodyPr/>
          <a:lstStyle/>
          <a:p>
            <a:r>
              <a:rPr lang="en-GB" b="1" dirty="0">
                <a:solidFill>
                  <a:schemeClr val="accent6">
                    <a:lumMod val="75000"/>
                  </a:schemeClr>
                </a:solidFill>
                <a:latin typeface="Bradley Hand ITC" panose="03070402050302030203" pitchFamily="66" charset="0"/>
              </a:rPr>
              <a:t>Whole School Approach to Emotional Wellbeing and mental Health</a:t>
            </a:r>
          </a:p>
        </p:txBody>
      </p:sp>
      <p:sp>
        <p:nvSpPr>
          <p:cNvPr id="3" name="Content Placeholder 2">
            <a:extLst>
              <a:ext uri="{FF2B5EF4-FFF2-40B4-BE49-F238E27FC236}">
                <a16:creationId xmlns:a16="http://schemas.microsoft.com/office/drawing/2014/main" id="{25E62636-22FD-4060-931E-1E4081C117AA}"/>
              </a:ext>
            </a:extLst>
          </p:cNvPr>
          <p:cNvSpPr>
            <a:spLocks noGrp="1"/>
          </p:cNvSpPr>
          <p:nvPr>
            <p:ph sz="half" idx="1"/>
          </p:nvPr>
        </p:nvSpPr>
        <p:spPr/>
        <p:txBody>
          <a:bodyPr>
            <a:normAutofit fontScale="25000" lnSpcReduction="20000"/>
          </a:bodyPr>
          <a:lstStyle/>
          <a:p>
            <a:r>
              <a:rPr lang="en-GB" dirty="0">
                <a:latin typeface="Arial" panose="020B0604020202020204" pitchFamily="34" charset="0"/>
                <a:cs typeface="Arial" panose="020B0604020202020204" pitchFamily="34" charset="0"/>
                <a:hlinkClick r:id="rId2"/>
              </a:rPr>
              <a:t>Framework on embedding a whole-school approach to emotional and mental wellbeing | GOV.WALES</a:t>
            </a:r>
            <a:endParaRPr lang="en-GB" dirty="0">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21C9E0D2-A751-1ED0-2320-9F2172D0F3AF}"/>
              </a:ext>
            </a:extLst>
          </p:cNvPr>
          <p:cNvSpPr>
            <a:spLocks noGrp="1"/>
          </p:cNvSpPr>
          <p:nvPr>
            <p:ph sz="half" idx="2"/>
          </p:nvPr>
        </p:nvSpPr>
        <p:spPr/>
        <p:txBody>
          <a:bodyPr>
            <a:normAutofit fontScale="25000" lnSpcReduction="20000"/>
          </a:bodyPr>
          <a:lstStyle/>
          <a:p>
            <a:r>
              <a:rPr lang="en-GB" sz="7400" dirty="0">
                <a:latin typeface="Arial" panose="020B0604020202020204" pitchFamily="34" charset="0"/>
                <a:cs typeface="Arial" panose="020B0604020202020204" pitchFamily="34" charset="0"/>
              </a:rPr>
              <a:t>The Framework is intended to support schools, including pupil referral units (PRUs) and education settings in reviewing their own well-being landscape and in developing plans to address their weaknesses and build on their strengths.</a:t>
            </a:r>
          </a:p>
          <a:p>
            <a:r>
              <a:rPr lang="en-GB" sz="7400" dirty="0">
                <a:latin typeface="Arial" panose="020B0604020202020204" pitchFamily="34" charset="0"/>
                <a:cs typeface="Arial" panose="020B0604020202020204" pitchFamily="34" charset="0"/>
              </a:rPr>
              <a:t>It recognises that the school alone cannot meet all the needs of a complex population of children and young people, and sets out the role of regional bodies, the NHS and others such as the third sector, in supporting the school.</a:t>
            </a:r>
          </a:p>
          <a:p>
            <a:r>
              <a:rPr lang="en-GB" sz="7400" dirty="0">
                <a:latin typeface="Arial" panose="020B0604020202020204" pitchFamily="34" charset="0"/>
                <a:cs typeface="Arial" panose="020B0604020202020204" pitchFamily="34" charset="0"/>
              </a:rPr>
              <a:t>It is meant to support and complement the new national Curriculum for Wales and in particular the Health and Well-being Area of Learning and </a:t>
            </a:r>
            <a:r>
              <a:rPr lang="en-GB" sz="7400" dirty="0" err="1">
                <a:latin typeface="Arial" panose="020B0604020202020204" pitchFamily="34" charset="0"/>
                <a:cs typeface="Arial" panose="020B0604020202020204" pitchFamily="34" charset="0"/>
              </a:rPr>
              <a:t>Experience.</a:t>
            </a:r>
            <a:r>
              <a:rPr lang="en-GB" sz="7400" b="1" i="0" dirty="0" err="1">
                <a:solidFill>
                  <a:srgbClr val="FFFFFF"/>
                </a:solidFill>
                <a:effectLst/>
                <a:latin typeface="Arial" panose="020B0604020202020204" pitchFamily="34" charset="0"/>
              </a:rPr>
              <a:t>of</a:t>
            </a:r>
            <a:r>
              <a:rPr lang="en-GB" sz="7400" b="1" i="0" dirty="0">
                <a:solidFill>
                  <a:srgbClr val="FFFFFF"/>
                </a:solidFill>
                <a:effectLst/>
                <a:latin typeface="Arial" panose="020B0604020202020204" pitchFamily="34" charset="0"/>
              </a:rPr>
              <a:t> </a:t>
            </a:r>
            <a:r>
              <a:rPr lang="en-GB" b="1" i="0" dirty="0">
                <a:solidFill>
                  <a:srgbClr val="FFFFFF"/>
                </a:solidFill>
                <a:effectLst/>
                <a:latin typeface="Arial" panose="020B0604020202020204" pitchFamily="34" charset="0"/>
              </a:rPr>
              <a:t>good practice.</a:t>
            </a:r>
            <a:endParaRPr lang="en-GB" dirty="0"/>
          </a:p>
        </p:txBody>
      </p:sp>
      <p:pic>
        <p:nvPicPr>
          <p:cNvPr id="6" name="Picture 5" descr="Logo, company name&#10;&#10;Description automatically generated">
            <a:extLst>
              <a:ext uri="{FF2B5EF4-FFF2-40B4-BE49-F238E27FC236}">
                <a16:creationId xmlns:a16="http://schemas.microsoft.com/office/drawing/2014/main" id="{EE336ADB-C1F6-4983-CF24-278D8AB49A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80160" y="2682875"/>
            <a:ext cx="3810000" cy="3810000"/>
          </a:xfrm>
          <a:prstGeom prst="rect">
            <a:avLst/>
          </a:prstGeom>
        </p:spPr>
      </p:pic>
    </p:spTree>
    <p:extLst>
      <p:ext uri="{BB962C8B-B14F-4D97-AF65-F5344CB8AC3E}">
        <p14:creationId xmlns:p14="http://schemas.microsoft.com/office/powerpoint/2010/main" val="346580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CF34-28C6-1D9E-EC34-BD2A95426210}"/>
              </a:ext>
            </a:extLst>
          </p:cNvPr>
          <p:cNvSpPr>
            <a:spLocks noGrp="1"/>
          </p:cNvSpPr>
          <p:nvPr>
            <p:ph type="title"/>
          </p:nvPr>
        </p:nvSpPr>
        <p:spPr/>
        <p:txBody>
          <a:bodyPr/>
          <a:lstStyle/>
          <a:p>
            <a:r>
              <a:rPr lang="en-GB" b="1" dirty="0">
                <a:solidFill>
                  <a:schemeClr val="accent6">
                    <a:lumMod val="75000"/>
                  </a:schemeClr>
                </a:solidFill>
                <a:latin typeface="Bradley Hand ITC" panose="03070402050302030203" pitchFamily="66" charset="0"/>
              </a:rPr>
              <a:t>ACE Support Hub - Wales</a:t>
            </a:r>
          </a:p>
        </p:txBody>
      </p:sp>
      <p:sp>
        <p:nvSpPr>
          <p:cNvPr id="3" name="Content Placeholder 2">
            <a:extLst>
              <a:ext uri="{FF2B5EF4-FFF2-40B4-BE49-F238E27FC236}">
                <a16:creationId xmlns:a16="http://schemas.microsoft.com/office/drawing/2014/main" id="{5442E8D3-86EE-EB8A-F882-882B02F2C8EC}"/>
              </a:ext>
            </a:extLst>
          </p:cNvPr>
          <p:cNvSpPr>
            <a:spLocks noGrp="1"/>
          </p:cNvSpPr>
          <p:nvPr>
            <p:ph sz="half" idx="1"/>
          </p:nvPr>
        </p:nvSpPr>
        <p:spPr/>
        <p:txBody>
          <a:bodyPr>
            <a:normAutofit fontScale="40000" lnSpcReduction="20000"/>
          </a:bodyPr>
          <a:lstStyle/>
          <a:p>
            <a:r>
              <a:rPr lang="en-GB" dirty="0">
                <a:latin typeface="Arial" panose="020B0604020202020204" pitchFamily="34" charset="0"/>
                <a:cs typeface="Arial" panose="020B0604020202020204" pitchFamily="34" charset="0"/>
                <a:hlinkClick r:id="rId2"/>
              </a:rPr>
              <a:t>about – Ace Aware Wales</a:t>
            </a:r>
            <a:endParaRPr lang="en-GB" dirty="0">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BEB7181A-664B-A584-DFDA-E7A5A816408A}"/>
              </a:ext>
            </a:extLst>
          </p:cNvPr>
          <p:cNvSpPr>
            <a:spLocks noGrp="1"/>
          </p:cNvSpPr>
          <p:nvPr>
            <p:ph sz="half" idx="2"/>
          </p:nvPr>
        </p:nvSpPr>
        <p:spPr/>
        <p:txBody>
          <a:bodyPr>
            <a:normAutofit fontScale="40000" lnSpcReduction="20000"/>
          </a:bodyPr>
          <a:lstStyle/>
          <a:p>
            <a:r>
              <a:rPr lang="en-GB" sz="4200" b="0" i="0" dirty="0">
                <a:effectLst/>
                <a:latin typeface="Arial" panose="020B0604020202020204" pitchFamily="34" charset="0"/>
                <a:cs typeface="Arial" panose="020B0604020202020204" pitchFamily="34" charset="0"/>
              </a:rPr>
              <a:t>Sharing information and knowledge about ACEs, listening and working with partner agencies who engage with communities, children and families to find solutions that will work.</a:t>
            </a:r>
            <a:br>
              <a:rPr lang="en-GB" sz="4200" b="0" i="0" dirty="0">
                <a:effectLst/>
                <a:latin typeface="Arial" panose="020B0604020202020204" pitchFamily="34" charset="0"/>
                <a:cs typeface="Arial" panose="020B0604020202020204" pitchFamily="34" charset="0"/>
              </a:rPr>
            </a:br>
            <a:endParaRPr lang="en-GB" sz="4200" b="0" i="0" dirty="0">
              <a:effectLst/>
              <a:latin typeface="Arial" panose="020B0604020202020204" pitchFamily="34" charset="0"/>
              <a:cs typeface="Arial" panose="020B0604020202020204" pitchFamily="34" charset="0"/>
            </a:endParaRPr>
          </a:p>
          <a:p>
            <a:r>
              <a:rPr lang="en-GB" sz="4200" b="0" i="0" dirty="0">
                <a:effectLst/>
                <a:latin typeface="Arial" panose="020B0604020202020204" pitchFamily="34" charset="0"/>
                <a:cs typeface="Arial" panose="020B0604020202020204" pitchFamily="34" charset="0"/>
              </a:rPr>
              <a:t>Sharing evidence about what organisations can do differently to help prevent and mitigate ACEs, and how they support those who have experiences ACEs or trauma.</a:t>
            </a:r>
            <a:br>
              <a:rPr lang="en-GB" sz="4200" b="0" i="0" dirty="0">
                <a:effectLst/>
                <a:latin typeface="Arial" panose="020B0604020202020204" pitchFamily="34" charset="0"/>
                <a:cs typeface="Arial" panose="020B0604020202020204" pitchFamily="34" charset="0"/>
              </a:rPr>
            </a:br>
            <a:endParaRPr lang="en-GB" sz="4200" b="0" i="0" dirty="0">
              <a:effectLst/>
              <a:latin typeface="Arial" panose="020B0604020202020204" pitchFamily="34" charset="0"/>
              <a:cs typeface="Arial" panose="020B0604020202020204" pitchFamily="34" charset="0"/>
            </a:endParaRPr>
          </a:p>
          <a:p>
            <a:r>
              <a:rPr lang="en-GB" sz="4200" b="0" i="0" dirty="0">
                <a:effectLst/>
                <a:latin typeface="Arial" panose="020B0604020202020204" pitchFamily="34" charset="0"/>
                <a:cs typeface="Arial" panose="020B0604020202020204" pitchFamily="34" charset="0"/>
              </a:rPr>
              <a:t>Developing knowledge and skills among professionals, for them to challenge internal and external networks and drive change.</a:t>
            </a:r>
            <a:br>
              <a:rPr lang="en-GB" sz="4200" b="0" i="0" dirty="0">
                <a:effectLst/>
                <a:latin typeface="Arial" panose="020B0604020202020204" pitchFamily="34" charset="0"/>
                <a:cs typeface="Arial" panose="020B0604020202020204" pitchFamily="34" charset="0"/>
              </a:rPr>
            </a:br>
            <a:endParaRPr lang="en-GB" sz="4200" b="0" i="0" dirty="0">
              <a:effectLst/>
              <a:latin typeface="Arial" panose="020B0604020202020204" pitchFamily="34" charset="0"/>
              <a:cs typeface="Arial" panose="020B0604020202020204" pitchFamily="34" charset="0"/>
            </a:endParaRPr>
          </a:p>
          <a:p>
            <a:r>
              <a:rPr lang="en-GB" sz="4200" b="0" i="0" dirty="0">
                <a:effectLst/>
                <a:latin typeface="Arial" panose="020B0604020202020204" pitchFamily="34" charset="0"/>
                <a:cs typeface="Arial" panose="020B0604020202020204" pitchFamily="34" charset="0"/>
              </a:rPr>
              <a:t>Learning from each other, sharing information and providing expertise that leads to action.</a:t>
            </a:r>
            <a:br>
              <a:rPr lang="en-GB" sz="4200" b="0" i="0" dirty="0">
                <a:effectLst/>
                <a:latin typeface="Arial" panose="020B0604020202020204" pitchFamily="34" charset="0"/>
                <a:cs typeface="Arial" panose="020B0604020202020204" pitchFamily="34" charset="0"/>
              </a:rPr>
            </a:br>
            <a:endParaRPr lang="en-GB" sz="4200" b="0" i="0" dirty="0">
              <a:effectLst/>
              <a:latin typeface="Arial" panose="020B0604020202020204" pitchFamily="34" charset="0"/>
              <a:cs typeface="Arial" panose="020B0604020202020204" pitchFamily="34" charset="0"/>
            </a:endParaRPr>
          </a:p>
          <a:p>
            <a:r>
              <a:rPr lang="en-GB" sz="4200" b="0" i="0" dirty="0">
                <a:effectLst/>
                <a:latin typeface="Arial" panose="020B0604020202020204" pitchFamily="34" charset="0"/>
                <a:cs typeface="Arial" panose="020B0604020202020204" pitchFamily="34" charset="0"/>
              </a:rPr>
              <a:t>Driving change by challenging ways of working, throughout Wales.</a:t>
            </a:r>
          </a:p>
          <a:p>
            <a:endParaRPr lang="en-GB" dirty="0"/>
          </a:p>
        </p:txBody>
      </p:sp>
      <p:pic>
        <p:nvPicPr>
          <p:cNvPr id="6" name="Picture 5" descr="A close-up of a logo&#10;&#10;Description automatically generated with medium confidence">
            <a:extLst>
              <a:ext uri="{FF2B5EF4-FFF2-40B4-BE49-F238E27FC236}">
                <a16:creationId xmlns:a16="http://schemas.microsoft.com/office/drawing/2014/main" id="{D77C4029-76CF-36AB-BB9A-B32D203845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 y="2626043"/>
            <a:ext cx="5181600" cy="4110037"/>
          </a:xfrm>
          <a:prstGeom prst="rect">
            <a:avLst/>
          </a:prstGeom>
        </p:spPr>
      </p:pic>
    </p:spTree>
    <p:extLst>
      <p:ext uri="{BB962C8B-B14F-4D97-AF65-F5344CB8AC3E}">
        <p14:creationId xmlns:p14="http://schemas.microsoft.com/office/powerpoint/2010/main" val="372037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0F1B-DC71-D66C-7CD9-9BACE1DE28B8}"/>
              </a:ext>
            </a:extLst>
          </p:cNvPr>
          <p:cNvSpPr>
            <a:spLocks noGrp="1"/>
          </p:cNvSpPr>
          <p:nvPr>
            <p:ph type="title"/>
          </p:nvPr>
        </p:nvSpPr>
        <p:spPr/>
        <p:txBody>
          <a:bodyPr/>
          <a:lstStyle/>
          <a:p>
            <a:r>
              <a:rPr lang="en-GB" b="1" dirty="0">
                <a:solidFill>
                  <a:schemeClr val="accent6">
                    <a:lumMod val="75000"/>
                  </a:schemeClr>
                </a:solidFill>
                <a:latin typeface="Bradley Hand ITC" panose="03070402050302030203" pitchFamily="66" charset="0"/>
              </a:rPr>
              <a:t>Welsh Language Act 1993</a:t>
            </a:r>
          </a:p>
        </p:txBody>
      </p:sp>
      <p:sp>
        <p:nvSpPr>
          <p:cNvPr id="3" name="Content Placeholder 2">
            <a:extLst>
              <a:ext uri="{FF2B5EF4-FFF2-40B4-BE49-F238E27FC236}">
                <a16:creationId xmlns:a16="http://schemas.microsoft.com/office/drawing/2014/main" id="{83D39845-BCAD-18C9-322E-8B8A6DD44B13}"/>
              </a:ext>
            </a:extLst>
          </p:cNvPr>
          <p:cNvSpPr>
            <a:spLocks noGrp="1"/>
          </p:cNvSpPr>
          <p:nvPr>
            <p:ph sz="half" idx="1"/>
          </p:nvPr>
        </p:nvSpPr>
        <p:spPr/>
        <p:txBody>
          <a:bodyPr/>
          <a:lstStyle/>
          <a:p>
            <a:r>
              <a:rPr lang="en-GB" sz="2400" dirty="0">
                <a:latin typeface="Arial" panose="020B0604020202020204" pitchFamily="34" charset="0"/>
                <a:cs typeface="Arial" panose="020B0604020202020204" pitchFamily="34" charset="0"/>
              </a:rPr>
              <a:t>Welsh medium schools</a:t>
            </a:r>
          </a:p>
          <a:p>
            <a:r>
              <a:rPr lang="en-GB" sz="2400" dirty="0">
                <a:latin typeface="Arial" panose="020B0604020202020204" pitchFamily="34" charset="0"/>
                <a:cs typeface="Arial" panose="020B0604020202020204" pitchFamily="34" charset="0"/>
              </a:rPr>
              <a:t>Welsh in the community</a:t>
            </a:r>
          </a:p>
          <a:p>
            <a:endParaRPr lang="en-GB" dirty="0"/>
          </a:p>
        </p:txBody>
      </p:sp>
      <p:sp>
        <p:nvSpPr>
          <p:cNvPr id="4" name="Content Placeholder 3">
            <a:extLst>
              <a:ext uri="{FF2B5EF4-FFF2-40B4-BE49-F238E27FC236}">
                <a16:creationId xmlns:a16="http://schemas.microsoft.com/office/drawing/2014/main" id="{486F9829-DD3B-94C9-D18A-7002C0E966AF}"/>
              </a:ext>
            </a:extLst>
          </p:cNvPr>
          <p:cNvSpPr>
            <a:spLocks noGrp="1"/>
          </p:cNvSpPr>
          <p:nvPr>
            <p:ph sz="half" idx="2"/>
          </p:nvPr>
        </p:nvSpPr>
        <p:spPr>
          <a:xfrm>
            <a:off x="6548717" y="1825625"/>
            <a:ext cx="5181600" cy="4351338"/>
          </a:xfrm>
        </p:spPr>
        <p:txBody>
          <a:bodyPr>
            <a:normAutofit/>
          </a:bodyPr>
          <a:lstStyle/>
          <a:p>
            <a:r>
              <a:rPr lang="en-GB" b="0" i="0" dirty="0">
                <a:solidFill>
                  <a:srgbClr val="212529"/>
                </a:solidFill>
                <a:effectLst/>
                <a:latin typeface="Arial" panose="020B0604020202020204" pitchFamily="34" charset="0"/>
              </a:rPr>
              <a:t>…so far as is appropriate in the circumstances and reasonably practicable, </a:t>
            </a:r>
          </a:p>
          <a:p>
            <a:r>
              <a:rPr lang="en-GB" b="0" i="0" dirty="0">
                <a:solidFill>
                  <a:srgbClr val="212529"/>
                </a:solidFill>
                <a:effectLst/>
                <a:latin typeface="Arial" panose="020B0604020202020204" pitchFamily="34" charset="0"/>
              </a:rPr>
              <a:t>to the principle that the Welsh and English languages should be treated equally in the conduct of public business in Wales.</a:t>
            </a:r>
            <a:endParaRPr lang="en-GB" dirty="0"/>
          </a:p>
        </p:txBody>
      </p:sp>
      <p:pic>
        <p:nvPicPr>
          <p:cNvPr id="6" name="Picture 5" descr="A picture containing text, sign">
            <a:extLst>
              <a:ext uri="{FF2B5EF4-FFF2-40B4-BE49-F238E27FC236}">
                <a16:creationId xmlns:a16="http://schemas.microsoft.com/office/drawing/2014/main" id="{93289DA9-E8DD-09AC-F7D7-E0A672DD48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062" y="2720975"/>
            <a:ext cx="5857875" cy="3771900"/>
          </a:xfrm>
          <a:prstGeom prst="rect">
            <a:avLst/>
          </a:prstGeom>
        </p:spPr>
      </p:pic>
    </p:spTree>
    <p:extLst>
      <p:ext uri="{BB962C8B-B14F-4D97-AF65-F5344CB8AC3E}">
        <p14:creationId xmlns:p14="http://schemas.microsoft.com/office/powerpoint/2010/main" val="327622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21B3-B1E5-23F2-6DE1-20DD69FEED46}"/>
              </a:ext>
            </a:extLst>
          </p:cNvPr>
          <p:cNvSpPr>
            <a:spLocks noGrp="1"/>
          </p:cNvSpPr>
          <p:nvPr>
            <p:ph type="title"/>
          </p:nvPr>
        </p:nvSpPr>
        <p:spPr/>
        <p:txBody>
          <a:bodyPr>
            <a:normAutofit/>
          </a:bodyPr>
          <a:lstStyle/>
          <a:p>
            <a:r>
              <a:rPr lang="en-GB" sz="4000" b="1" dirty="0">
                <a:solidFill>
                  <a:schemeClr val="accent6">
                    <a:lumMod val="75000"/>
                  </a:schemeClr>
                </a:solidFill>
                <a:latin typeface="Bradley Hand ITC" panose="03070402050302030203" pitchFamily="66" charset="0"/>
              </a:rPr>
              <a:t>Code of Practice on the delivery of autism services ( Welsh Government)</a:t>
            </a:r>
          </a:p>
        </p:txBody>
      </p:sp>
      <p:sp>
        <p:nvSpPr>
          <p:cNvPr id="3" name="Content Placeholder 2">
            <a:extLst>
              <a:ext uri="{FF2B5EF4-FFF2-40B4-BE49-F238E27FC236}">
                <a16:creationId xmlns:a16="http://schemas.microsoft.com/office/drawing/2014/main" id="{2F65B51F-7EE2-9261-7C92-8B7E315B68BF}"/>
              </a:ext>
            </a:extLst>
          </p:cNvPr>
          <p:cNvSpPr>
            <a:spLocks noGrp="1"/>
          </p:cNvSpPr>
          <p:nvPr>
            <p:ph sz="half" idx="1"/>
          </p:nvPr>
        </p:nvSpPr>
        <p:spPr/>
        <p:txBody>
          <a:bodyPr/>
          <a:lstStyle/>
          <a:p>
            <a:endParaRPr lang="en-GB" dirty="0">
              <a:hlinkClick r:id="rId2"/>
            </a:endParaRPr>
          </a:p>
          <a:p>
            <a:r>
              <a:rPr lang="en-GB" dirty="0">
                <a:latin typeface="Arial" panose="020B0604020202020204" pitchFamily="34" charset="0"/>
                <a:cs typeface="Arial" panose="020B0604020202020204" pitchFamily="34" charset="0"/>
                <a:hlinkClick r:id="rId2"/>
              </a:rPr>
              <a:t>Code of Practice on the delivery of autism services | GOV.WALES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Schools must have support services for autistic children.</a:t>
            </a:r>
          </a:p>
          <a:p>
            <a:endParaRPr lang="en-GB" dirty="0"/>
          </a:p>
        </p:txBody>
      </p:sp>
      <p:pic>
        <p:nvPicPr>
          <p:cNvPr id="6" name="Content Placeholder 5" descr="Logo, company name&#10;&#10;Description automatically generated">
            <a:extLst>
              <a:ext uri="{FF2B5EF4-FFF2-40B4-BE49-F238E27FC236}">
                <a16:creationId xmlns:a16="http://schemas.microsoft.com/office/drawing/2014/main" id="{85896001-3D17-B0C9-6772-20786C55CE8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3237008"/>
            <a:ext cx="5181600" cy="1528572"/>
          </a:xfrm>
        </p:spPr>
      </p:pic>
    </p:spTree>
    <p:extLst>
      <p:ext uri="{BB962C8B-B14F-4D97-AF65-F5344CB8AC3E}">
        <p14:creationId xmlns:p14="http://schemas.microsoft.com/office/powerpoint/2010/main" val="356774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500E-56D4-C545-D82B-6799CCB33F6E}"/>
              </a:ext>
            </a:extLst>
          </p:cNvPr>
          <p:cNvSpPr>
            <a:spLocks noGrp="1"/>
          </p:cNvSpPr>
          <p:nvPr>
            <p:ph type="title"/>
          </p:nvPr>
        </p:nvSpPr>
        <p:spPr/>
        <p:txBody>
          <a:bodyPr>
            <a:normAutofit/>
          </a:bodyPr>
          <a:lstStyle/>
          <a:p>
            <a:r>
              <a:rPr lang="en-GB" sz="4000" b="1" dirty="0">
                <a:solidFill>
                  <a:schemeClr val="accent6">
                    <a:lumMod val="75000"/>
                  </a:schemeClr>
                </a:solidFill>
                <a:latin typeface="Bradley Hand ITC" panose="03070402050302030203" pitchFamily="66" charset="0"/>
              </a:rPr>
              <a:t>Cardiff Doctorate in Educational Psychology</a:t>
            </a:r>
          </a:p>
        </p:txBody>
      </p:sp>
      <p:sp>
        <p:nvSpPr>
          <p:cNvPr id="3" name="Content Placeholder 2">
            <a:extLst>
              <a:ext uri="{FF2B5EF4-FFF2-40B4-BE49-F238E27FC236}">
                <a16:creationId xmlns:a16="http://schemas.microsoft.com/office/drawing/2014/main" id="{9FA47D9F-2CEC-3954-3D06-B32686DAB80C}"/>
              </a:ext>
            </a:extLst>
          </p:cNvPr>
          <p:cNvSpPr>
            <a:spLocks noGrp="1"/>
          </p:cNvSpPr>
          <p:nvPr>
            <p:ph sz="half" idx="1"/>
          </p:nvPr>
        </p:nvSpPr>
        <p:spPr/>
        <p:txBody>
          <a:bodyPr>
            <a:normAutofit fontScale="92500"/>
          </a:bodyPr>
          <a:lstStyle/>
          <a:p>
            <a:r>
              <a:rPr lang="en-GB" b="0" i="0" dirty="0">
                <a:solidFill>
                  <a:srgbClr val="383735"/>
                </a:solidFill>
                <a:effectLst/>
                <a:latin typeface="Arial" panose="020B0604020202020204" pitchFamily="34" charset="0"/>
                <a:cs typeface="Arial" panose="020B0604020202020204" pitchFamily="34" charset="0"/>
              </a:rPr>
              <a:t>This programme is underpinned by a psychologically informed framework for educational psychology practice called COMOIRA (The Constructionist Model for Informed and Reasoned Action: </a:t>
            </a:r>
            <a:r>
              <a:rPr lang="en-GB" b="0" i="0" dirty="0" err="1">
                <a:solidFill>
                  <a:srgbClr val="383735"/>
                </a:solidFill>
                <a:effectLst/>
                <a:latin typeface="Arial" panose="020B0604020202020204" pitchFamily="34" charset="0"/>
                <a:cs typeface="Arial" panose="020B0604020202020204" pitchFamily="34" charset="0"/>
              </a:rPr>
              <a:t>Rhydderch</a:t>
            </a:r>
            <a:r>
              <a:rPr lang="en-GB" b="0" i="0" dirty="0">
                <a:solidFill>
                  <a:srgbClr val="383735"/>
                </a:solidFill>
                <a:effectLst/>
                <a:latin typeface="Arial" panose="020B0604020202020204" pitchFamily="34" charset="0"/>
                <a:cs typeface="Arial" panose="020B0604020202020204" pitchFamily="34" charset="0"/>
              </a:rPr>
              <a:t> &amp; </a:t>
            </a:r>
            <a:r>
              <a:rPr lang="en-GB" b="0" i="0" dirty="0" err="1">
                <a:solidFill>
                  <a:srgbClr val="383735"/>
                </a:solidFill>
                <a:effectLst/>
                <a:latin typeface="Arial" panose="020B0604020202020204" pitchFamily="34" charset="0"/>
                <a:cs typeface="Arial" panose="020B0604020202020204" pitchFamily="34" charset="0"/>
              </a:rPr>
              <a:t>Gameson</a:t>
            </a:r>
            <a:r>
              <a:rPr lang="en-GB" b="0" i="0" dirty="0">
                <a:solidFill>
                  <a:srgbClr val="383735"/>
                </a:solidFill>
                <a:effectLst/>
                <a:latin typeface="Arial" panose="020B0604020202020204" pitchFamily="34" charset="0"/>
                <a:cs typeface="Arial" panose="020B0604020202020204" pitchFamily="34" charset="0"/>
              </a:rPr>
              <a:t>, 2008; 2010; 2017) which was developed within the Cardiff </a:t>
            </a:r>
            <a:r>
              <a:rPr lang="en-GB" b="0" i="0" dirty="0" err="1">
                <a:solidFill>
                  <a:srgbClr val="383735"/>
                </a:solidFill>
                <a:effectLst/>
                <a:latin typeface="Arial" panose="020B0604020202020204" pitchFamily="34" charset="0"/>
                <a:cs typeface="Arial" panose="020B0604020202020204" pitchFamily="34" charset="0"/>
              </a:rPr>
              <a:t>DEdPsy</a:t>
            </a:r>
            <a:r>
              <a:rPr lang="en-GB" b="0" i="0" dirty="0">
                <a:solidFill>
                  <a:srgbClr val="383735"/>
                </a:solidFill>
                <a:effectLst/>
                <a:latin typeface="Arial" panose="020B0604020202020204" pitchFamily="34" charset="0"/>
                <a:cs typeface="Arial" panose="020B0604020202020204" pitchFamily="34" charset="0"/>
              </a:rPr>
              <a:t> Programme itself;</a:t>
            </a:r>
          </a:p>
          <a:p>
            <a:endParaRPr lang="en-GB" dirty="0"/>
          </a:p>
        </p:txBody>
      </p:sp>
      <p:sp>
        <p:nvSpPr>
          <p:cNvPr id="4" name="Content Placeholder 3">
            <a:extLst>
              <a:ext uri="{FF2B5EF4-FFF2-40B4-BE49-F238E27FC236}">
                <a16:creationId xmlns:a16="http://schemas.microsoft.com/office/drawing/2014/main" id="{EDCF33EA-4496-3BBE-2086-C555C150A027}"/>
              </a:ext>
            </a:extLst>
          </p:cNvPr>
          <p:cNvSpPr>
            <a:spLocks noGrp="1"/>
          </p:cNvSpPr>
          <p:nvPr>
            <p:ph sz="half" idx="2"/>
          </p:nvPr>
        </p:nvSpPr>
        <p:spPr/>
        <p:txBody>
          <a:bodyPr>
            <a:normAutofit fontScale="92500"/>
          </a:bodyPr>
          <a:lstStyle/>
          <a:p>
            <a:r>
              <a:rPr lang="en-GB" b="0" i="0" dirty="0">
                <a:solidFill>
                  <a:srgbClr val="383735"/>
                </a:solidFill>
                <a:effectLst/>
                <a:latin typeface="Arial" panose="020B0604020202020204" pitchFamily="34" charset="0"/>
                <a:cs typeface="Arial" panose="020B0604020202020204" pitchFamily="34" charset="0"/>
              </a:rPr>
              <a:t>Fully funded by the Welsh Government, with trainees receiving a bursary for all three years</a:t>
            </a:r>
          </a:p>
          <a:p>
            <a:endParaRPr lang="en-GB" dirty="0"/>
          </a:p>
        </p:txBody>
      </p:sp>
      <p:pic>
        <p:nvPicPr>
          <p:cNvPr id="6" name="Picture 5" descr="A picture containing text&#10;&#10;Description automatically generated">
            <a:extLst>
              <a:ext uri="{FF2B5EF4-FFF2-40B4-BE49-F238E27FC236}">
                <a16:creationId xmlns:a16="http://schemas.microsoft.com/office/drawing/2014/main" id="{45C1DF7C-25D2-E782-5E3C-AB526370BD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4250" y="4001294"/>
            <a:ext cx="2857500" cy="1600200"/>
          </a:xfrm>
          <a:prstGeom prst="rect">
            <a:avLst/>
          </a:prstGeom>
        </p:spPr>
      </p:pic>
    </p:spTree>
    <p:extLst>
      <p:ext uri="{BB962C8B-B14F-4D97-AF65-F5344CB8AC3E}">
        <p14:creationId xmlns:p14="http://schemas.microsoft.com/office/powerpoint/2010/main" val="318780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1380" y="483647"/>
            <a:ext cx="10532706" cy="1325563"/>
          </a:xfrm>
        </p:spPr>
        <p:txBody>
          <a:bodyPr>
            <a:normAutofit fontScale="90000"/>
          </a:bodyPr>
          <a:lstStyle/>
          <a:p>
            <a:pPr algn="ctr"/>
            <a:r>
              <a:rPr lang="en-GB" sz="5400" b="1" dirty="0">
                <a:solidFill>
                  <a:schemeClr val="accent6">
                    <a:lumMod val="75000"/>
                  </a:schemeClr>
                </a:solidFill>
                <a:latin typeface="Bradley Hand ITC" panose="03070402050302030203" pitchFamily="66" charset="0"/>
              </a:rPr>
              <a:t>ALN Reform </a:t>
            </a:r>
            <a:br>
              <a:rPr lang="en-GB" sz="5400" b="1" dirty="0">
                <a:solidFill>
                  <a:schemeClr val="accent6">
                    <a:lumMod val="75000"/>
                  </a:schemeClr>
                </a:solidFill>
                <a:latin typeface="Bradley Hand ITC" panose="03070402050302030203" pitchFamily="66" charset="0"/>
              </a:rPr>
            </a:br>
            <a:r>
              <a:rPr lang="en-GB" sz="5400" b="1" dirty="0">
                <a:solidFill>
                  <a:schemeClr val="accent6">
                    <a:lumMod val="75000"/>
                  </a:schemeClr>
                </a:solidFill>
                <a:latin typeface="Bradley Hand ITC" panose="03070402050302030203" pitchFamily="66" charset="0"/>
              </a:rPr>
              <a:t>IDPs:  Key underpinning principles</a:t>
            </a:r>
          </a:p>
        </p:txBody>
      </p:sp>
      <p:sp>
        <p:nvSpPr>
          <p:cNvPr id="3" name="Content Placeholder 2"/>
          <p:cNvSpPr>
            <a:spLocks noGrp="1"/>
          </p:cNvSpPr>
          <p:nvPr>
            <p:ph idx="1"/>
          </p:nvPr>
        </p:nvSpPr>
        <p:spPr>
          <a:xfrm>
            <a:off x="821094" y="1724089"/>
            <a:ext cx="10515600" cy="4351338"/>
          </a:xfrm>
        </p:spPr>
        <p:txBody>
          <a:bodyPr>
            <a:normAutofit/>
          </a:bodyPr>
          <a:lstStyle/>
          <a:p>
            <a:endParaRPr lang="en-GB" altLang="en-US" dirty="0"/>
          </a:p>
          <a:p>
            <a:r>
              <a:rPr lang="en-GB" altLang="en-US" dirty="0">
                <a:latin typeface="Arial" panose="020B0604020202020204" pitchFamily="34" charset="0"/>
                <a:cs typeface="Arial" panose="020B0604020202020204" pitchFamily="34" charset="0"/>
              </a:rPr>
              <a:t>All CYP with an ALN (determined because they require an ALP) will have an Individual Development Plan (IDP) </a:t>
            </a:r>
          </a:p>
          <a:p>
            <a:r>
              <a:rPr lang="en-GB" altLang="en-US" dirty="0">
                <a:latin typeface="Arial" panose="020B0604020202020204" pitchFamily="34" charset="0"/>
                <a:cs typeface="Arial" panose="020B0604020202020204" pitchFamily="34" charset="0"/>
              </a:rPr>
              <a:t>The IDP will be used for CYP 0-25 in education. </a:t>
            </a:r>
          </a:p>
          <a:p>
            <a:r>
              <a:rPr lang="en-GB" altLang="en-US" dirty="0">
                <a:latin typeface="Arial" panose="020B0604020202020204" pitchFamily="34" charset="0"/>
                <a:cs typeface="Arial" panose="020B0604020202020204" pitchFamily="34" charset="0"/>
              </a:rPr>
              <a:t>The IDP replaces a Statement an IEP or a Learning and Skills Plan (if attending college). </a:t>
            </a:r>
          </a:p>
          <a:p>
            <a:r>
              <a:rPr lang="en-GB" altLang="en-US" dirty="0">
                <a:latin typeface="Arial" panose="020B0604020202020204" pitchFamily="34" charset="0"/>
                <a:cs typeface="Arial" panose="020B0604020202020204" pitchFamily="34" charset="0"/>
              </a:rPr>
              <a:t>The IDP will state what the CYP needs to be able to learn and what will be done so that the CYP is properly supported in school or college. </a:t>
            </a:r>
          </a:p>
          <a:p>
            <a:endParaRPr lang="en-GB" dirty="0"/>
          </a:p>
        </p:txBody>
      </p:sp>
    </p:spTree>
    <p:extLst>
      <p:ext uri="{BB962C8B-B14F-4D97-AF65-F5344CB8AC3E}">
        <p14:creationId xmlns:p14="http://schemas.microsoft.com/office/powerpoint/2010/main" val="14398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365125"/>
            <a:ext cx="10532706" cy="1325563"/>
          </a:xfrm>
        </p:spPr>
        <p:txBody>
          <a:bodyPr>
            <a:normAutofit/>
          </a:bodyPr>
          <a:lstStyle/>
          <a:p>
            <a:pPr algn="ctr"/>
            <a:r>
              <a:rPr lang="en-GB" sz="5400" b="1" dirty="0">
                <a:solidFill>
                  <a:schemeClr val="accent6">
                    <a:lumMod val="75000"/>
                  </a:schemeClr>
                </a:solidFill>
                <a:latin typeface="Bradley Hand ITC" panose="03070402050302030203" pitchFamily="66" charset="0"/>
              </a:rPr>
              <a:t>ALN Reform (</a:t>
            </a:r>
            <a:r>
              <a:rPr lang="en-GB" sz="5400" b="1" dirty="0" err="1">
                <a:solidFill>
                  <a:schemeClr val="accent6">
                    <a:lumMod val="75000"/>
                  </a:schemeClr>
                </a:solidFill>
                <a:latin typeface="Bradley Hand ITC" panose="03070402050302030203" pitchFamily="66" charset="0"/>
              </a:rPr>
              <a:t>cont</a:t>
            </a:r>
            <a:r>
              <a:rPr lang="en-GB" sz="5400" b="1" dirty="0">
                <a:solidFill>
                  <a:schemeClr val="accent6">
                    <a:lumMod val="75000"/>
                  </a:schemeClr>
                </a:solidFill>
                <a:latin typeface="Bradley Hand ITC" panose="03070402050302030203" pitchFamily="66" charset="0"/>
              </a:rPr>
              <a:t>)</a:t>
            </a:r>
          </a:p>
        </p:txBody>
      </p:sp>
      <p:sp>
        <p:nvSpPr>
          <p:cNvPr id="3" name="Content Placeholder 2"/>
          <p:cNvSpPr>
            <a:spLocks noGrp="1"/>
          </p:cNvSpPr>
          <p:nvPr>
            <p:ph idx="1"/>
          </p:nvPr>
        </p:nvSpPr>
        <p:spPr>
          <a:xfrm>
            <a:off x="1094232" y="1585674"/>
            <a:ext cx="8424672" cy="4608576"/>
          </a:xfrm>
        </p:spPr>
        <p:txBody>
          <a:bodyPr>
            <a:normAutofit fontScale="92500" lnSpcReduction="20000"/>
          </a:bodyPr>
          <a:lstStyle/>
          <a:p>
            <a:endParaRPr lang="en-GB" dirty="0"/>
          </a:p>
          <a:p>
            <a:r>
              <a:rPr lang="en-GB" altLang="en-US" dirty="0">
                <a:latin typeface="Arial" panose="020B0604020202020204" pitchFamily="34" charset="0"/>
                <a:cs typeface="Arial" panose="020B0604020202020204" pitchFamily="34" charset="0"/>
              </a:rPr>
              <a:t>What the CYP thinks, feels and wants must be thought about for this plan. </a:t>
            </a:r>
          </a:p>
          <a:p>
            <a:r>
              <a:rPr lang="en-GB" altLang="en-US" dirty="0">
                <a:latin typeface="Arial" panose="020B0604020202020204" pitchFamily="34" charset="0"/>
                <a:cs typeface="Arial" panose="020B0604020202020204" pitchFamily="34" charset="0"/>
              </a:rPr>
              <a:t>Their parents or family carers must be part of all the decisions that are made for this plan. </a:t>
            </a:r>
          </a:p>
          <a:p>
            <a:r>
              <a:rPr lang="en-GB" altLang="en-US" dirty="0">
                <a:latin typeface="Arial" panose="020B0604020202020204" pitchFamily="34" charset="0"/>
                <a:cs typeface="Arial" panose="020B0604020202020204" pitchFamily="34" charset="0"/>
              </a:rPr>
              <a:t>The LA, schools or colleges will prepare the plan, but everyone will be part of writing it. </a:t>
            </a:r>
          </a:p>
          <a:p>
            <a:r>
              <a:rPr lang="en-GB" altLang="en-US" dirty="0">
                <a:latin typeface="Arial" panose="020B0604020202020204" pitchFamily="34" charset="0"/>
                <a:cs typeface="Arial" panose="020B0604020202020204" pitchFamily="34" charset="0"/>
              </a:rPr>
              <a:t>If the school or college do not think that they can support the CYP’s ALN they can ask the LA to maintain the plan. </a:t>
            </a:r>
          </a:p>
          <a:p>
            <a:r>
              <a:rPr lang="en-GB" altLang="en-US" dirty="0">
                <a:latin typeface="Arial" panose="020B0604020202020204" pitchFamily="34" charset="0"/>
                <a:cs typeface="Arial" panose="020B0604020202020204" pitchFamily="34" charset="0"/>
              </a:rPr>
              <a:t>A school IDP will be prepared within 35 school days and an LA IDP within 12 weeks. The IDP will be reviewed at least every 12 months. </a:t>
            </a:r>
          </a:p>
          <a:p>
            <a:endParaRPr lang="en-GB" altLang="en-US" dirty="0"/>
          </a:p>
          <a:p>
            <a:endParaRPr lang="en-GB" dirty="0"/>
          </a:p>
        </p:txBody>
      </p:sp>
      <p:pic>
        <p:nvPicPr>
          <p:cNvPr id="6" name="Picture 8" descr="person_centred_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62872" y="3043332"/>
            <a:ext cx="2706624" cy="1693260"/>
          </a:xfrm>
          <a:prstGeom prst="rect">
            <a:avLst/>
          </a:prstGeom>
          <a:noFill/>
        </p:spPr>
      </p:pic>
    </p:spTree>
    <p:extLst>
      <p:ext uri="{BB962C8B-B14F-4D97-AF65-F5344CB8AC3E}">
        <p14:creationId xmlns:p14="http://schemas.microsoft.com/office/powerpoint/2010/main" val="1123269979"/>
      </p:ext>
    </p:extLst>
  </p:cSld>
  <p:clrMapOvr>
    <a:masterClrMapping/>
  </p:clrMapOvr>
</p:sld>
</file>

<file path=ppt/theme/theme1.xml><?xml version="1.0" encoding="utf-8"?>
<a:theme xmlns:a="http://schemas.openxmlformats.org/drawingml/2006/main" name="Jigsaw Presentation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Jigsaw Presentation (2)</Template>
  <TotalTime>1980</TotalTime>
  <Words>3203</Words>
  <Application>Microsoft Office PowerPoint</Application>
  <PresentationFormat>Widescreen</PresentationFormat>
  <Paragraphs>300</Paragraphs>
  <Slides>24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Black</vt:lpstr>
      <vt:lpstr>Bradley Hand ITC</vt:lpstr>
      <vt:lpstr>Calibri</vt:lpstr>
      <vt:lpstr>Calibri Light</vt:lpstr>
      <vt:lpstr>Eras Demi ITC</vt:lpstr>
      <vt:lpstr>Jigsaw Presentation (2)</vt:lpstr>
      <vt:lpstr>Acrobat Document</vt:lpstr>
      <vt:lpstr>            NAPEP – Cymru AEP Conference November 11th 2022  Joy Mitchell,  PEP Wrexham Dr Alun Flynn, PEP Powys         </vt:lpstr>
      <vt:lpstr>Working in Wales</vt:lpstr>
      <vt:lpstr>Whole School Approach to Emotional Wellbeing and mental Health</vt:lpstr>
      <vt:lpstr>ACE Support Hub - Wales</vt:lpstr>
      <vt:lpstr>Welsh Language Act 1993</vt:lpstr>
      <vt:lpstr>Code of Practice on the delivery of autism services ( Welsh Government)</vt:lpstr>
      <vt:lpstr>Cardiff Doctorate in Educational Psychology</vt:lpstr>
      <vt:lpstr>ALN Reform  IDPs:  Key underpinning principles</vt:lpstr>
      <vt:lpstr>ALN Reform (cont)</vt:lpstr>
      <vt:lpstr>ALN Reform (cont)</vt:lpstr>
      <vt:lpstr>PowerPoint Presentation</vt:lpstr>
      <vt:lpstr>PowerPoint Presentation</vt:lpstr>
      <vt:lpstr>PowerPoint Presentation</vt:lpstr>
      <vt:lpstr>Individual Development Plans(IDPs)</vt:lpstr>
      <vt:lpstr>Content of an IDP</vt:lpstr>
      <vt:lpstr>Individual Development Plans(IDPs) Summary</vt:lpstr>
      <vt:lpstr>2021 – A Time for Change?</vt:lpstr>
      <vt:lpstr>Principles guiding practice</vt:lpstr>
      <vt:lpstr>PowerPoint Presentation</vt:lpstr>
      <vt:lpstr>PSYCHOLOGY: Early Involvement</vt:lpstr>
      <vt:lpstr> Psychology – Exploring need: Formulation and    Consultation</vt:lpstr>
      <vt:lpstr> Psychology:Intervention and Assessment</vt:lpstr>
      <vt:lpstr>E.P. Advice and Information</vt:lpstr>
      <vt:lpstr>Key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Centred Planning</dc:title>
  <dc:creator>Evans, Heidi</dc:creator>
  <cp:lastModifiedBy>Vanessa Baquer</cp:lastModifiedBy>
  <cp:revision>259</cp:revision>
  <cp:lastPrinted>2017-09-11T08:11:45Z</cp:lastPrinted>
  <dcterms:created xsi:type="dcterms:W3CDTF">2017-08-02T13:40:32Z</dcterms:created>
  <dcterms:modified xsi:type="dcterms:W3CDTF">2022-11-08T15:23:04Z</dcterms:modified>
</cp:coreProperties>
</file>