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23"/>
  </p:notesMasterIdLst>
  <p:sldIdLst>
    <p:sldId id="256" r:id="rId5"/>
    <p:sldId id="259" r:id="rId6"/>
    <p:sldId id="257" r:id="rId7"/>
    <p:sldId id="258" r:id="rId8"/>
    <p:sldId id="273" r:id="rId9"/>
    <p:sldId id="270" r:id="rId10"/>
    <p:sldId id="260" r:id="rId11"/>
    <p:sldId id="261" r:id="rId12"/>
    <p:sldId id="262" r:id="rId13"/>
    <p:sldId id="268" r:id="rId14"/>
    <p:sldId id="263" r:id="rId15"/>
    <p:sldId id="271" r:id="rId16"/>
    <p:sldId id="272" r:id="rId17"/>
    <p:sldId id="266" r:id="rId18"/>
    <p:sldId id="269" r:id="rId19"/>
    <p:sldId id="264" r:id="rId20"/>
    <p:sldId id="267" r:id="rId21"/>
    <p:sldId id="265" r:id="rId2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2" autoAdjust="0"/>
    <p:restoredTop sz="79623" autoAdjust="0"/>
  </p:normalViewPr>
  <p:slideViewPr>
    <p:cSldViewPr snapToGrid="0">
      <p:cViewPr varScale="1">
        <p:scale>
          <a:sx n="81" d="100"/>
          <a:sy n="81" d="100"/>
        </p:scale>
        <p:origin x="120" y="168"/>
      </p:cViewPr>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notesMaster" Target="notesMasters/notesMaster1.xml"/><Relationship Id="rId28" Type="http://schemas.microsoft.com/office/2016/11/relationships/changesInfo" Target="changesInfos/changesInfo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arrie Yavuz (Education Psychology)" userId="31f5beb2-a647-4742-bbd4-60d6a600b150" providerId="ADAL" clId="{ADE6720D-E8D8-41F3-9521-C3AAC593DAD5}"/>
    <pc:docChg chg="modSld">
      <pc:chgData name="Carrie Yavuz (Education Psychology)" userId="31f5beb2-a647-4742-bbd4-60d6a600b150" providerId="ADAL" clId="{ADE6720D-E8D8-41F3-9521-C3AAC593DAD5}" dt="2022-11-02T14:07:08.284" v="10" actId="20577"/>
      <pc:docMkLst>
        <pc:docMk/>
      </pc:docMkLst>
      <pc:sldChg chg="modNotesTx">
        <pc:chgData name="Carrie Yavuz (Education Psychology)" userId="31f5beb2-a647-4742-bbd4-60d6a600b150" providerId="ADAL" clId="{ADE6720D-E8D8-41F3-9521-C3AAC593DAD5}" dt="2022-11-02T14:06:27.065" v="0" actId="20577"/>
        <pc:sldMkLst>
          <pc:docMk/>
          <pc:sldMk cId="4195625924" sldId="256"/>
        </pc:sldMkLst>
      </pc:sldChg>
      <pc:sldChg chg="modNotesTx">
        <pc:chgData name="Carrie Yavuz (Education Psychology)" userId="31f5beb2-a647-4742-bbd4-60d6a600b150" providerId="ADAL" clId="{ADE6720D-E8D8-41F3-9521-C3AAC593DAD5}" dt="2022-11-02T14:06:35.360" v="2" actId="20577"/>
        <pc:sldMkLst>
          <pc:docMk/>
          <pc:sldMk cId="689903886" sldId="258"/>
        </pc:sldMkLst>
      </pc:sldChg>
      <pc:sldChg chg="modNotesTx">
        <pc:chgData name="Carrie Yavuz (Education Psychology)" userId="31f5beb2-a647-4742-bbd4-60d6a600b150" providerId="ADAL" clId="{ADE6720D-E8D8-41F3-9521-C3AAC593DAD5}" dt="2022-11-02T14:06:30.587" v="1" actId="20577"/>
        <pc:sldMkLst>
          <pc:docMk/>
          <pc:sldMk cId="1064550874" sldId="259"/>
        </pc:sldMkLst>
      </pc:sldChg>
      <pc:sldChg chg="modNotesTx">
        <pc:chgData name="Carrie Yavuz (Education Psychology)" userId="31f5beb2-a647-4742-bbd4-60d6a600b150" providerId="ADAL" clId="{ADE6720D-E8D8-41F3-9521-C3AAC593DAD5}" dt="2022-11-02T14:06:44.722" v="4" actId="20577"/>
        <pc:sldMkLst>
          <pc:docMk/>
          <pc:sldMk cId="288684570" sldId="260"/>
        </pc:sldMkLst>
      </pc:sldChg>
      <pc:sldChg chg="modNotesTx">
        <pc:chgData name="Carrie Yavuz (Education Psychology)" userId="31f5beb2-a647-4742-bbd4-60d6a600b150" providerId="ADAL" clId="{ADE6720D-E8D8-41F3-9521-C3AAC593DAD5}" dt="2022-11-02T14:06:47.819" v="5" actId="20577"/>
        <pc:sldMkLst>
          <pc:docMk/>
          <pc:sldMk cId="882520450" sldId="261"/>
        </pc:sldMkLst>
      </pc:sldChg>
      <pc:sldChg chg="modNotesTx">
        <pc:chgData name="Carrie Yavuz (Education Psychology)" userId="31f5beb2-a647-4742-bbd4-60d6a600b150" providerId="ADAL" clId="{ADE6720D-E8D8-41F3-9521-C3AAC593DAD5}" dt="2022-11-02T14:06:51.159" v="6" actId="20577"/>
        <pc:sldMkLst>
          <pc:docMk/>
          <pc:sldMk cId="604179718" sldId="262"/>
        </pc:sldMkLst>
      </pc:sldChg>
      <pc:sldChg chg="modNotesTx">
        <pc:chgData name="Carrie Yavuz (Education Psychology)" userId="31f5beb2-a647-4742-bbd4-60d6a600b150" providerId="ADAL" clId="{ADE6720D-E8D8-41F3-9521-C3AAC593DAD5}" dt="2022-11-02T14:07:00.939" v="8" actId="20577"/>
        <pc:sldMkLst>
          <pc:docMk/>
          <pc:sldMk cId="2904247377" sldId="266"/>
        </pc:sldMkLst>
      </pc:sldChg>
      <pc:sldChg chg="modNotesTx">
        <pc:chgData name="Carrie Yavuz (Education Psychology)" userId="31f5beb2-a647-4742-bbd4-60d6a600b150" providerId="ADAL" clId="{ADE6720D-E8D8-41F3-9521-C3AAC593DAD5}" dt="2022-11-02T14:07:08.284" v="10" actId="20577"/>
        <pc:sldMkLst>
          <pc:docMk/>
          <pc:sldMk cId="3203549085" sldId="267"/>
        </pc:sldMkLst>
      </pc:sldChg>
      <pc:sldChg chg="modNotesTx">
        <pc:chgData name="Carrie Yavuz (Education Psychology)" userId="31f5beb2-a647-4742-bbd4-60d6a600b150" providerId="ADAL" clId="{ADE6720D-E8D8-41F3-9521-C3AAC593DAD5}" dt="2022-11-02T14:06:55.144" v="7" actId="20577"/>
        <pc:sldMkLst>
          <pc:docMk/>
          <pc:sldMk cId="2303783650" sldId="268"/>
        </pc:sldMkLst>
      </pc:sldChg>
      <pc:sldChg chg="modNotesTx">
        <pc:chgData name="Carrie Yavuz (Education Psychology)" userId="31f5beb2-a647-4742-bbd4-60d6a600b150" providerId="ADAL" clId="{ADE6720D-E8D8-41F3-9521-C3AAC593DAD5}" dt="2022-11-02T14:07:04.022" v="9" actId="20577"/>
        <pc:sldMkLst>
          <pc:docMk/>
          <pc:sldMk cId="209193763" sldId="269"/>
        </pc:sldMkLst>
      </pc:sldChg>
      <pc:sldChg chg="modNotesTx">
        <pc:chgData name="Carrie Yavuz (Education Psychology)" userId="31f5beb2-a647-4742-bbd4-60d6a600b150" providerId="ADAL" clId="{ADE6720D-E8D8-41F3-9521-C3AAC593DAD5}" dt="2022-11-02T14:06:40.838" v="3" actId="20577"/>
        <pc:sldMkLst>
          <pc:docMk/>
          <pc:sldMk cId="1085752383" sldId="270"/>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4ADD261-05D4-4352-A243-167FD52AB521}" type="datetimeFigureOut">
              <a:rPr lang="en-GB" smtClean="0"/>
              <a:t>02/11/2022</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7EC6ACB-F29B-42E7-B03E-E76F419C64D7}" type="slidenum">
              <a:rPr lang="en-GB" smtClean="0"/>
              <a:t>‹#›</a:t>
            </a:fld>
            <a:endParaRPr lang="en-GB"/>
          </a:p>
        </p:txBody>
      </p:sp>
    </p:spTree>
    <p:extLst>
      <p:ext uri="{BB962C8B-B14F-4D97-AF65-F5344CB8AC3E}">
        <p14:creationId xmlns:p14="http://schemas.microsoft.com/office/powerpoint/2010/main" val="186090412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47EC6ACB-F29B-42E7-B03E-E76F419C64D7}" type="slidenum">
              <a:rPr lang="en-GB" smtClean="0"/>
              <a:t>1</a:t>
            </a:fld>
            <a:endParaRPr lang="en-GB"/>
          </a:p>
        </p:txBody>
      </p:sp>
    </p:spTree>
    <p:extLst>
      <p:ext uri="{BB962C8B-B14F-4D97-AF65-F5344CB8AC3E}">
        <p14:creationId xmlns:p14="http://schemas.microsoft.com/office/powerpoint/2010/main" val="417442313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47EC6ACB-F29B-42E7-B03E-E76F419C64D7}" type="slidenum">
              <a:rPr lang="en-GB" smtClean="0"/>
              <a:t>15</a:t>
            </a:fld>
            <a:endParaRPr lang="en-GB"/>
          </a:p>
        </p:txBody>
      </p:sp>
    </p:spTree>
    <p:extLst>
      <p:ext uri="{BB962C8B-B14F-4D97-AF65-F5344CB8AC3E}">
        <p14:creationId xmlns:p14="http://schemas.microsoft.com/office/powerpoint/2010/main" val="80124286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47EC6ACB-F29B-42E7-B03E-E76F419C64D7}" type="slidenum">
              <a:rPr lang="en-GB" smtClean="0"/>
              <a:t>16</a:t>
            </a:fld>
            <a:endParaRPr lang="en-GB"/>
          </a:p>
        </p:txBody>
      </p:sp>
    </p:spTree>
    <p:extLst>
      <p:ext uri="{BB962C8B-B14F-4D97-AF65-F5344CB8AC3E}">
        <p14:creationId xmlns:p14="http://schemas.microsoft.com/office/powerpoint/2010/main" val="75291054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47EC6ACB-F29B-42E7-B03E-E76F419C64D7}" type="slidenum">
              <a:rPr lang="en-GB" smtClean="0"/>
              <a:t>17</a:t>
            </a:fld>
            <a:endParaRPr lang="en-GB"/>
          </a:p>
        </p:txBody>
      </p:sp>
    </p:spTree>
    <p:extLst>
      <p:ext uri="{BB962C8B-B14F-4D97-AF65-F5344CB8AC3E}">
        <p14:creationId xmlns:p14="http://schemas.microsoft.com/office/powerpoint/2010/main" val="11213308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47EC6ACB-F29B-42E7-B03E-E76F419C64D7}" type="slidenum">
              <a:rPr lang="en-GB" smtClean="0"/>
              <a:t>2</a:t>
            </a:fld>
            <a:endParaRPr lang="en-GB"/>
          </a:p>
        </p:txBody>
      </p:sp>
    </p:spTree>
    <p:extLst>
      <p:ext uri="{BB962C8B-B14F-4D97-AF65-F5344CB8AC3E}">
        <p14:creationId xmlns:p14="http://schemas.microsoft.com/office/powerpoint/2010/main" val="82835967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47EC6ACB-F29B-42E7-B03E-E76F419C64D7}" type="slidenum">
              <a:rPr lang="en-GB" smtClean="0"/>
              <a:t>4</a:t>
            </a:fld>
            <a:endParaRPr lang="en-GB"/>
          </a:p>
        </p:txBody>
      </p:sp>
    </p:spTree>
    <p:extLst>
      <p:ext uri="{BB962C8B-B14F-4D97-AF65-F5344CB8AC3E}">
        <p14:creationId xmlns:p14="http://schemas.microsoft.com/office/powerpoint/2010/main" val="201231617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47EC6ACB-F29B-42E7-B03E-E76F419C64D7}" type="slidenum">
              <a:rPr lang="en-GB" smtClean="0"/>
              <a:t>6</a:t>
            </a:fld>
            <a:endParaRPr lang="en-GB"/>
          </a:p>
        </p:txBody>
      </p:sp>
    </p:spTree>
    <p:extLst>
      <p:ext uri="{BB962C8B-B14F-4D97-AF65-F5344CB8AC3E}">
        <p14:creationId xmlns:p14="http://schemas.microsoft.com/office/powerpoint/2010/main" val="304806858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47EC6ACB-F29B-42E7-B03E-E76F419C64D7}" type="slidenum">
              <a:rPr lang="en-GB" smtClean="0"/>
              <a:t>7</a:t>
            </a:fld>
            <a:endParaRPr lang="en-GB"/>
          </a:p>
        </p:txBody>
      </p:sp>
    </p:spTree>
    <p:extLst>
      <p:ext uri="{BB962C8B-B14F-4D97-AF65-F5344CB8AC3E}">
        <p14:creationId xmlns:p14="http://schemas.microsoft.com/office/powerpoint/2010/main" val="159987739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47EC6ACB-F29B-42E7-B03E-E76F419C64D7}" type="slidenum">
              <a:rPr lang="en-GB" smtClean="0"/>
              <a:t>8</a:t>
            </a:fld>
            <a:endParaRPr lang="en-GB"/>
          </a:p>
        </p:txBody>
      </p:sp>
    </p:spTree>
    <p:extLst>
      <p:ext uri="{BB962C8B-B14F-4D97-AF65-F5344CB8AC3E}">
        <p14:creationId xmlns:p14="http://schemas.microsoft.com/office/powerpoint/2010/main" val="403198675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47EC6ACB-F29B-42E7-B03E-E76F419C64D7}" type="slidenum">
              <a:rPr lang="en-GB" smtClean="0"/>
              <a:t>9</a:t>
            </a:fld>
            <a:endParaRPr lang="en-GB"/>
          </a:p>
        </p:txBody>
      </p:sp>
    </p:spTree>
    <p:extLst>
      <p:ext uri="{BB962C8B-B14F-4D97-AF65-F5344CB8AC3E}">
        <p14:creationId xmlns:p14="http://schemas.microsoft.com/office/powerpoint/2010/main" val="394449782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47EC6ACB-F29B-42E7-B03E-E76F419C64D7}" type="slidenum">
              <a:rPr lang="en-GB" smtClean="0"/>
              <a:t>10</a:t>
            </a:fld>
            <a:endParaRPr lang="en-GB"/>
          </a:p>
        </p:txBody>
      </p:sp>
    </p:spTree>
    <p:extLst>
      <p:ext uri="{BB962C8B-B14F-4D97-AF65-F5344CB8AC3E}">
        <p14:creationId xmlns:p14="http://schemas.microsoft.com/office/powerpoint/2010/main" val="355188844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47EC6ACB-F29B-42E7-B03E-E76F419C64D7}" type="slidenum">
              <a:rPr lang="en-GB" smtClean="0"/>
              <a:t>14</a:t>
            </a:fld>
            <a:endParaRPr lang="en-GB"/>
          </a:p>
        </p:txBody>
      </p:sp>
    </p:spTree>
    <p:extLst>
      <p:ext uri="{BB962C8B-B14F-4D97-AF65-F5344CB8AC3E}">
        <p14:creationId xmlns:p14="http://schemas.microsoft.com/office/powerpoint/2010/main" val="29312217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DFD254-8E5B-46D6-8D9A-D0F6ADF9611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B44B6E14-6571-40C0-B0EB-5E718704D8F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26700A2E-A4AE-457D-8878-0EA71D6F3214}"/>
              </a:ext>
            </a:extLst>
          </p:cNvPr>
          <p:cNvSpPr>
            <a:spLocks noGrp="1"/>
          </p:cNvSpPr>
          <p:nvPr>
            <p:ph type="dt" sz="half" idx="10"/>
          </p:nvPr>
        </p:nvSpPr>
        <p:spPr/>
        <p:txBody>
          <a:bodyPr/>
          <a:lstStyle/>
          <a:p>
            <a:fld id="{2296638B-DD2E-4232-AF76-E7D4F416CB0B}" type="datetimeFigureOut">
              <a:rPr lang="en-GB" smtClean="0"/>
              <a:t>02/11/2022</a:t>
            </a:fld>
            <a:endParaRPr lang="en-GB"/>
          </a:p>
        </p:txBody>
      </p:sp>
      <p:sp>
        <p:nvSpPr>
          <p:cNvPr id="5" name="Footer Placeholder 4">
            <a:extLst>
              <a:ext uri="{FF2B5EF4-FFF2-40B4-BE49-F238E27FC236}">
                <a16:creationId xmlns:a16="http://schemas.microsoft.com/office/drawing/2014/main" id="{1A259563-5D8D-4968-993B-7F383EF4CA4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E633B7F-01D2-4699-A261-FE605FF39A15}"/>
              </a:ext>
            </a:extLst>
          </p:cNvPr>
          <p:cNvSpPr>
            <a:spLocks noGrp="1"/>
          </p:cNvSpPr>
          <p:nvPr>
            <p:ph type="sldNum" sz="quarter" idx="12"/>
          </p:nvPr>
        </p:nvSpPr>
        <p:spPr/>
        <p:txBody>
          <a:bodyPr/>
          <a:lstStyle/>
          <a:p>
            <a:fld id="{4746827B-D4A8-4E11-9719-1C286708F57A}" type="slidenum">
              <a:rPr lang="en-GB" smtClean="0"/>
              <a:t>‹#›</a:t>
            </a:fld>
            <a:endParaRPr lang="en-GB"/>
          </a:p>
        </p:txBody>
      </p:sp>
    </p:spTree>
    <p:extLst>
      <p:ext uri="{BB962C8B-B14F-4D97-AF65-F5344CB8AC3E}">
        <p14:creationId xmlns:p14="http://schemas.microsoft.com/office/powerpoint/2010/main" val="28961650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E4C158-0AE4-4DE7-A3ED-AD8EFB23932A}"/>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6E663F48-FABA-4E99-9B8A-12B83593FCDB}"/>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4CDB536E-D7A8-47B7-BF0C-2C3F69DF2E04}"/>
              </a:ext>
            </a:extLst>
          </p:cNvPr>
          <p:cNvSpPr>
            <a:spLocks noGrp="1"/>
          </p:cNvSpPr>
          <p:nvPr>
            <p:ph type="dt" sz="half" idx="10"/>
          </p:nvPr>
        </p:nvSpPr>
        <p:spPr/>
        <p:txBody>
          <a:bodyPr/>
          <a:lstStyle/>
          <a:p>
            <a:fld id="{2296638B-DD2E-4232-AF76-E7D4F416CB0B}" type="datetimeFigureOut">
              <a:rPr lang="en-GB" smtClean="0"/>
              <a:t>02/11/2022</a:t>
            </a:fld>
            <a:endParaRPr lang="en-GB"/>
          </a:p>
        </p:txBody>
      </p:sp>
      <p:sp>
        <p:nvSpPr>
          <p:cNvPr id="5" name="Footer Placeholder 4">
            <a:extLst>
              <a:ext uri="{FF2B5EF4-FFF2-40B4-BE49-F238E27FC236}">
                <a16:creationId xmlns:a16="http://schemas.microsoft.com/office/drawing/2014/main" id="{E7A484DC-322D-4C4E-BBE0-DF22076CF39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32D6012-D175-45F2-9ACA-741D404055C8}"/>
              </a:ext>
            </a:extLst>
          </p:cNvPr>
          <p:cNvSpPr>
            <a:spLocks noGrp="1"/>
          </p:cNvSpPr>
          <p:nvPr>
            <p:ph type="sldNum" sz="quarter" idx="12"/>
          </p:nvPr>
        </p:nvSpPr>
        <p:spPr/>
        <p:txBody>
          <a:bodyPr/>
          <a:lstStyle/>
          <a:p>
            <a:fld id="{4746827B-D4A8-4E11-9719-1C286708F57A}" type="slidenum">
              <a:rPr lang="en-GB" smtClean="0"/>
              <a:t>‹#›</a:t>
            </a:fld>
            <a:endParaRPr lang="en-GB"/>
          </a:p>
        </p:txBody>
      </p:sp>
    </p:spTree>
    <p:extLst>
      <p:ext uri="{BB962C8B-B14F-4D97-AF65-F5344CB8AC3E}">
        <p14:creationId xmlns:p14="http://schemas.microsoft.com/office/powerpoint/2010/main" val="29145148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6732B85-262F-458B-973D-233BD954D017}"/>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ABA7D7C9-3033-4757-9C58-DC84319312EE}"/>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D5A60F9-14F1-419D-A223-DEE46426A43D}"/>
              </a:ext>
            </a:extLst>
          </p:cNvPr>
          <p:cNvSpPr>
            <a:spLocks noGrp="1"/>
          </p:cNvSpPr>
          <p:nvPr>
            <p:ph type="dt" sz="half" idx="10"/>
          </p:nvPr>
        </p:nvSpPr>
        <p:spPr/>
        <p:txBody>
          <a:bodyPr/>
          <a:lstStyle/>
          <a:p>
            <a:fld id="{2296638B-DD2E-4232-AF76-E7D4F416CB0B}" type="datetimeFigureOut">
              <a:rPr lang="en-GB" smtClean="0"/>
              <a:t>02/11/2022</a:t>
            </a:fld>
            <a:endParaRPr lang="en-GB"/>
          </a:p>
        </p:txBody>
      </p:sp>
      <p:sp>
        <p:nvSpPr>
          <p:cNvPr id="5" name="Footer Placeholder 4">
            <a:extLst>
              <a:ext uri="{FF2B5EF4-FFF2-40B4-BE49-F238E27FC236}">
                <a16:creationId xmlns:a16="http://schemas.microsoft.com/office/drawing/2014/main" id="{932DDBB8-B4FB-40EF-8109-23C749F32B7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767F85C-4394-42A0-9569-B391B00626AE}"/>
              </a:ext>
            </a:extLst>
          </p:cNvPr>
          <p:cNvSpPr>
            <a:spLocks noGrp="1"/>
          </p:cNvSpPr>
          <p:nvPr>
            <p:ph type="sldNum" sz="quarter" idx="12"/>
          </p:nvPr>
        </p:nvSpPr>
        <p:spPr/>
        <p:txBody>
          <a:bodyPr/>
          <a:lstStyle/>
          <a:p>
            <a:fld id="{4746827B-D4A8-4E11-9719-1C286708F57A}" type="slidenum">
              <a:rPr lang="en-GB" smtClean="0"/>
              <a:t>‹#›</a:t>
            </a:fld>
            <a:endParaRPr lang="en-GB"/>
          </a:p>
        </p:txBody>
      </p:sp>
    </p:spTree>
    <p:extLst>
      <p:ext uri="{BB962C8B-B14F-4D97-AF65-F5344CB8AC3E}">
        <p14:creationId xmlns:p14="http://schemas.microsoft.com/office/powerpoint/2010/main" val="25283008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DE73EB-BA47-4527-87AA-5243F6F8BA47}"/>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41B567D6-DEA2-40E9-90B1-0F93DAE9683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C0F9A02-29C1-4692-91BF-88DE7AB00D5B}"/>
              </a:ext>
            </a:extLst>
          </p:cNvPr>
          <p:cNvSpPr>
            <a:spLocks noGrp="1"/>
          </p:cNvSpPr>
          <p:nvPr>
            <p:ph type="dt" sz="half" idx="10"/>
          </p:nvPr>
        </p:nvSpPr>
        <p:spPr/>
        <p:txBody>
          <a:bodyPr/>
          <a:lstStyle/>
          <a:p>
            <a:fld id="{2296638B-DD2E-4232-AF76-E7D4F416CB0B}" type="datetimeFigureOut">
              <a:rPr lang="en-GB" smtClean="0"/>
              <a:t>02/11/2022</a:t>
            </a:fld>
            <a:endParaRPr lang="en-GB"/>
          </a:p>
        </p:txBody>
      </p:sp>
      <p:sp>
        <p:nvSpPr>
          <p:cNvPr id="5" name="Footer Placeholder 4">
            <a:extLst>
              <a:ext uri="{FF2B5EF4-FFF2-40B4-BE49-F238E27FC236}">
                <a16:creationId xmlns:a16="http://schemas.microsoft.com/office/drawing/2014/main" id="{84BADDFA-5D78-4E11-9F74-F4B11703A3D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67DB7FAB-1A9B-4094-B38E-66670EF9A644}"/>
              </a:ext>
            </a:extLst>
          </p:cNvPr>
          <p:cNvSpPr>
            <a:spLocks noGrp="1"/>
          </p:cNvSpPr>
          <p:nvPr>
            <p:ph type="sldNum" sz="quarter" idx="12"/>
          </p:nvPr>
        </p:nvSpPr>
        <p:spPr/>
        <p:txBody>
          <a:bodyPr/>
          <a:lstStyle/>
          <a:p>
            <a:fld id="{4746827B-D4A8-4E11-9719-1C286708F57A}" type="slidenum">
              <a:rPr lang="en-GB" smtClean="0"/>
              <a:t>‹#›</a:t>
            </a:fld>
            <a:endParaRPr lang="en-GB"/>
          </a:p>
        </p:txBody>
      </p:sp>
    </p:spTree>
    <p:extLst>
      <p:ext uri="{BB962C8B-B14F-4D97-AF65-F5344CB8AC3E}">
        <p14:creationId xmlns:p14="http://schemas.microsoft.com/office/powerpoint/2010/main" val="16673082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7DE73A-5982-4081-99C6-53E9855C294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C3E75F31-8965-4DC6-ADE6-42DE5CE8929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2B41B7B-D759-4FBE-B4C6-4AE44272FBBA}"/>
              </a:ext>
            </a:extLst>
          </p:cNvPr>
          <p:cNvSpPr>
            <a:spLocks noGrp="1"/>
          </p:cNvSpPr>
          <p:nvPr>
            <p:ph type="dt" sz="half" idx="10"/>
          </p:nvPr>
        </p:nvSpPr>
        <p:spPr/>
        <p:txBody>
          <a:bodyPr/>
          <a:lstStyle/>
          <a:p>
            <a:fld id="{2296638B-DD2E-4232-AF76-E7D4F416CB0B}" type="datetimeFigureOut">
              <a:rPr lang="en-GB" smtClean="0"/>
              <a:t>02/11/2022</a:t>
            </a:fld>
            <a:endParaRPr lang="en-GB"/>
          </a:p>
        </p:txBody>
      </p:sp>
      <p:sp>
        <p:nvSpPr>
          <p:cNvPr id="5" name="Footer Placeholder 4">
            <a:extLst>
              <a:ext uri="{FF2B5EF4-FFF2-40B4-BE49-F238E27FC236}">
                <a16:creationId xmlns:a16="http://schemas.microsoft.com/office/drawing/2014/main" id="{8BAB6062-BAE6-40BB-BD15-3F7F645765A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47DC357-8672-485D-B0B3-DB248269D451}"/>
              </a:ext>
            </a:extLst>
          </p:cNvPr>
          <p:cNvSpPr>
            <a:spLocks noGrp="1"/>
          </p:cNvSpPr>
          <p:nvPr>
            <p:ph type="sldNum" sz="quarter" idx="12"/>
          </p:nvPr>
        </p:nvSpPr>
        <p:spPr/>
        <p:txBody>
          <a:bodyPr/>
          <a:lstStyle/>
          <a:p>
            <a:fld id="{4746827B-D4A8-4E11-9719-1C286708F57A}" type="slidenum">
              <a:rPr lang="en-GB" smtClean="0"/>
              <a:t>‹#›</a:t>
            </a:fld>
            <a:endParaRPr lang="en-GB"/>
          </a:p>
        </p:txBody>
      </p:sp>
    </p:spTree>
    <p:extLst>
      <p:ext uri="{BB962C8B-B14F-4D97-AF65-F5344CB8AC3E}">
        <p14:creationId xmlns:p14="http://schemas.microsoft.com/office/powerpoint/2010/main" val="10516169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8194C6-1BE7-4E3C-B733-CB65CAEF282C}"/>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A7D6A7C0-C087-4A3D-925A-FA352CE1CFD0}"/>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25822EFB-81FF-45B7-8523-F27D8C3E8DF4}"/>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B4F8B74F-96AD-4534-A186-9D75135E80C4}"/>
              </a:ext>
            </a:extLst>
          </p:cNvPr>
          <p:cNvSpPr>
            <a:spLocks noGrp="1"/>
          </p:cNvSpPr>
          <p:nvPr>
            <p:ph type="dt" sz="half" idx="10"/>
          </p:nvPr>
        </p:nvSpPr>
        <p:spPr/>
        <p:txBody>
          <a:bodyPr/>
          <a:lstStyle/>
          <a:p>
            <a:fld id="{2296638B-DD2E-4232-AF76-E7D4F416CB0B}" type="datetimeFigureOut">
              <a:rPr lang="en-GB" smtClean="0"/>
              <a:t>02/11/2022</a:t>
            </a:fld>
            <a:endParaRPr lang="en-GB"/>
          </a:p>
        </p:txBody>
      </p:sp>
      <p:sp>
        <p:nvSpPr>
          <p:cNvPr id="6" name="Footer Placeholder 5">
            <a:extLst>
              <a:ext uri="{FF2B5EF4-FFF2-40B4-BE49-F238E27FC236}">
                <a16:creationId xmlns:a16="http://schemas.microsoft.com/office/drawing/2014/main" id="{0B353DBF-B654-4A7E-8DEC-9E3D6D77E7B9}"/>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8B46D49D-44EF-472D-BD2F-ADBAE7E5A4DE}"/>
              </a:ext>
            </a:extLst>
          </p:cNvPr>
          <p:cNvSpPr>
            <a:spLocks noGrp="1"/>
          </p:cNvSpPr>
          <p:nvPr>
            <p:ph type="sldNum" sz="quarter" idx="12"/>
          </p:nvPr>
        </p:nvSpPr>
        <p:spPr/>
        <p:txBody>
          <a:bodyPr/>
          <a:lstStyle/>
          <a:p>
            <a:fld id="{4746827B-D4A8-4E11-9719-1C286708F57A}" type="slidenum">
              <a:rPr lang="en-GB" smtClean="0"/>
              <a:t>‹#›</a:t>
            </a:fld>
            <a:endParaRPr lang="en-GB"/>
          </a:p>
        </p:txBody>
      </p:sp>
    </p:spTree>
    <p:extLst>
      <p:ext uri="{BB962C8B-B14F-4D97-AF65-F5344CB8AC3E}">
        <p14:creationId xmlns:p14="http://schemas.microsoft.com/office/powerpoint/2010/main" val="33199411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AF84C6-8F36-4A40-884A-71CE31F0E82F}"/>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4C1143E9-20C5-449A-8DCB-5B771DA0FE8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56BAA1C1-0CBB-40B9-90D3-BD7CD0AB24C7}"/>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A3996005-960A-4FAA-B11C-2D4FBA114EF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BCC1839-7E41-4E60-B1E6-847C47EBCCE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44C0C9F3-2E7B-43CE-909D-18119E3A241E}"/>
              </a:ext>
            </a:extLst>
          </p:cNvPr>
          <p:cNvSpPr>
            <a:spLocks noGrp="1"/>
          </p:cNvSpPr>
          <p:nvPr>
            <p:ph type="dt" sz="half" idx="10"/>
          </p:nvPr>
        </p:nvSpPr>
        <p:spPr/>
        <p:txBody>
          <a:bodyPr/>
          <a:lstStyle/>
          <a:p>
            <a:fld id="{2296638B-DD2E-4232-AF76-E7D4F416CB0B}" type="datetimeFigureOut">
              <a:rPr lang="en-GB" smtClean="0"/>
              <a:t>02/11/2022</a:t>
            </a:fld>
            <a:endParaRPr lang="en-GB"/>
          </a:p>
        </p:txBody>
      </p:sp>
      <p:sp>
        <p:nvSpPr>
          <p:cNvPr id="8" name="Footer Placeholder 7">
            <a:extLst>
              <a:ext uri="{FF2B5EF4-FFF2-40B4-BE49-F238E27FC236}">
                <a16:creationId xmlns:a16="http://schemas.microsoft.com/office/drawing/2014/main" id="{9AD88161-12B4-4950-8C07-45AB45BE5311}"/>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6B6550BA-7154-43F8-AB95-D050E29E0D41}"/>
              </a:ext>
            </a:extLst>
          </p:cNvPr>
          <p:cNvSpPr>
            <a:spLocks noGrp="1"/>
          </p:cNvSpPr>
          <p:nvPr>
            <p:ph type="sldNum" sz="quarter" idx="12"/>
          </p:nvPr>
        </p:nvSpPr>
        <p:spPr/>
        <p:txBody>
          <a:bodyPr/>
          <a:lstStyle/>
          <a:p>
            <a:fld id="{4746827B-D4A8-4E11-9719-1C286708F57A}" type="slidenum">
              <a:rPr lang="en-GB" smtClean="0"/>
              <a:t>‹#›</a:t>
            </a:fld>
            <a:endParaRPr lang="en-GB"/>
          </a:p>
        </p:txBody>
      </p:sp>
    </p:spTree>
    <p:extLst>
      <p:ext uri="{BB962C8B-B14F-4D97-AF65-F5344CB8AC3E}">
        <p14:creationId xmlns:p14="http://schemas.microsoft.com/office/powerpoint/2010/main" val="5078478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0DADAC-BE9E-4F64-9F5C-48D60EF42C81}"/>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7BAE98C8-83F9-42A3-AD61-A17767DC22B1}"/>
              </a:ext>
            </a:extLst>
          </p:cNvPr>
          <p:cNvSpPr>
            <a:spLocks noGrp="1"/>
          </p:cNvSpPr>
          <p:nvPr>
            <p:ph type="dt" sz="half" idx="10"/>
          </p:nvPr>
        </p:nvSpPr>
        <p:spPr/>
        <p:txBody>
          <a:bodyPr/>
          <a:lstStyle/>
          <a:p>
            <a:fld id="{2296638B-DD2E-4232-AF76-E7D4F416CB0B}" type="datetimeFigureOut">
              <a:rPr lang="en-GB" smtClean="0"/>
              <a:t>02/11/2022</a:t>
            </a:fld>
            <a:endParaRPr lang="en-GB"/>
          </a:p>
        </p:txBody>
      </p:sp>
      <p:sp>
        <p:nvSpPr>
          <p:cNvPr id="4" name="Footer Placeholder 3">
            <a:extLst>
              <a:ext uri="{FF2B5EF4-FFF2-40B4-BE49-F238E27FC236}">
                <a16:creationId xmlns:a16="http://schemas.microsoft.com/office/drawing/2014/main" id="{12F3DED4-A879-4DE3-B8E0-585B1BFA4568}"/>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15B0ADDD-5A47-412E-9A1A-F0ABCED6725D}"/>
              </a:ext>
            </a:extLst>
          </p:cNvPr>
          <p:cNvSpPr>
            <a:spLocks noGrp="1"/>
          </p:cNvSpPr>
          <p:nvPr>
            <p:ph type="sldNum" sz="quarter" idx="12"/>
          </p:nvPr>
        </p:nvSpPr>
        <p:spPr/>
        <p:txBody>
          <a:bodyPr/>
          <a:lstStyle/>
          <a:p>
            <a:fld id="{4746827B-D4A8-4E11-9719-1C286708F57A}" type="slidenum">
              <a:rPr lang="en-GB" smtClean="0"/>
              <a:t>‹#›</a:t>
            </a:fld>
            <a:endParaRPr lang="en-GB"/>
          </a:p>
        </p:txBody>
      </p:sp>
    </p:spTree>
    <p:extLst>
      <p:ext uri="{BB962C8B-B14F-4D97-AF65-F5344CB8AC3E}">
        <p14:creationId xmlns:p14="http://schemas.microsoft.com/office/powerpoint/2010/main" val="25265184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8561D3C-7AC6-4EBC-B94F-EFC01E58EF03}"/>
              </a:ext>
            </a:extLst>
          </p:cNvPr>
          <p:cNvSpPr>
            <a:spLocks noGrp="1"/>
          </p:cNvSpPr>
          <p:nvPr>
            <p:ph type="dt" sz="half" idx="10"/>
          </p:nvPr>
        </p:nvSpPr>
        <p:spPr/>
        <p:txBody>
          <a:bodyPr/>
          <a:lstStyle/>
          <a:p>
            <a:fld id="{2296638B-DD2E-4232-AF76-E7D4F416CB0B}" type="datetimeFigureOut">
              <a:rPr lang="en-GB" smtClean="0"/>
              <a:t>02/11/2022</a:t>
            </a:fld>
            <a:endParaRPr lang="en-GB"/>
          </a:p>
        </p:txBody>
      </p:sp>
      <p:sp>
        <p:nvSpPr>
          <p:cNvPr id="3" name="Footer Placeholder 2">
            <a:extLst>
              <a:ext uri="{FF2B5EF4-FFF2-40B4-BE49-F238E27FC236}">
                <a16:creationId xmlns:a16="http://schemas.microsoft.com/office/drawing/2014/main" id="{2FE57491-C673-49F7-B20F-F4B432505FCA}"/>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2022F2AF-F9F0-4518-913D-9007B97167D2}"/>
              </a:ext>
            </a:extLst>
          </p:cNvPr>
          <p:cNvSpPr>
            <a:spLocks noGrp="1"/>
          </p:cNvSpPr>
          <p:nvPr>
            <p:ph type="sldNum" sz="quarter" idx="12"/>
          </p:nvPr>
        </p:nvSpPr>
        <p:spPr/>
        <p:txBody>
          <a:bodyPr/>
          <a:lstStyle/>
          <a:p>
            <a:fld id="{4746827B-D4A8-4E11-9719-1C286708F57A}" type="slidenum">
              <a:rPr lang="en-GB" smtClean="0"/>
              <a:t>‹#›</a:t>
            </a:fld>
            <a:endParaRPr lang="en-GB"/>
          </a:p>
        </p:txBody>
      </p:sp>
    </p:spTree>
    <p:extLst>
      <p:ext uri="{BB962C8B-B14F-4D97-AF65-F5344CB8AC3E}">
        <p14:creationId xmlns:p14="http://schemas.microsoft.com/office/powerpoint/2010/main" val="24118642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23F4C0-4ABE-4ECA-BD4B-F16C124B901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01918149-9AB2-4B45-8E10-C8BD8206C8A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F3FF17FF-BCE2-4F50-84C6-90EAD6DDAB6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4CCB66B-8322-4566-BA85-E6E625473501}"/>
              </a:ext>
            </a:extLst>
          </p:cNvPr>
          <p:cNvSpPr>
            <a:spLocks noGrp="1"/>
          </p:cNvSpPr>
          <p:nvPr>
            <p:ph type="dt" sz="half" idx="10"/>
          </p:nvPr>
        </p:nvSpPr>
        <p:spPr/>
        <p:txBody>
          <a:bodyPr/>
          <a:lstStyle/>
          <a:p>
            <a:fld id="{2296638B-DD2E-4232-AF76-E7D4F416CB0B}" type="datetimeFigureOut">
              <a:rPr lang="en-GB" smtClean="0"/>
              <a:t>02/11/2022</a:t>
            </a:fld>
            <a:endParaRPr lang="en-GB"/>
          </a:p>
        </p:txBody>
      </p:sp>
      <p:sp>
        <p:nvSpPr>
          <p:cNvPr id="6" name="Footer Placeholder 5">
            <a:extLst>
              <a:ext uri="{FF2B5EF4-FFF2-40B4-BE49-F238E27FC236}">
                <a16:creationId xmlns:a16="http://schemas.microsoft.com/office/drawing/2014/main" id="{EE91AB46-8936-4DB8-8105-A6AB74B9256B}"/>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E774642A-B856-441D-A9B6-1100EA017EBC}"/>
              </a:ext>
            </a:extLst>
          </p:cNvPr>
          <p:cNvSpPr>
            <a:spLocks noGrp="1"/>
          </p:cNvSpPr>
          <p:nvPr>
            <p:ph type="sldNum" sz="quarter" idx="12"/>
          </p:nvPr>
        </p:nvSpPr>
        <p:spPr/>
        <p:txBody>
          <a:bodyPr/>
          <a:lstStyle/>
          <a:p>
            <a:fld id="{4746827B-D4A8-4E11-9719-1C286708F57A}" type="slidenum">
              <a:rPr lang="en-GB" smtClean="0"/>
              <a:t>‹#›</a:t>
            </a:fld>
            <a:endParaRPr lang="en-GB"/>
          </a:p>
        </p:txBody>
      </p:sp>
    </p:spTree>
    <p:extLst>
      <p:ext uri="{BB962C8B-B14F-4D97-AF65-F5344CB8AC3E}">
        <p14:creationId xmlns:p14="http://schemas.microsoft.com/office/powerpoint/2010/main" val="3596148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D60CE3-934A-4748-B069-4DD466E4D7D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A4D0A30F-D27C-486A-BA99-95F81A385A4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E60C1CA8-E714-4BE9-B7E7-D0C459901B6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0E736D9-603C-4E1F-9999-85F806D2D61D}"/>
              </a:ext>
            </a:extLst>
          </p:cNvPr>
          <p:cNvSpPr>
            <a:spLocks noGrp="1"/>
          </p:cNvSpPr>
          <p:nvPr>
            <p:ph type="dt" sz="half" idx="10"/>
          </p:nvPr>
        </p:nvSpPr>
        <p:spPr/>
        <p:txBody>
          <a:bodyPr/>
          <a:lstStyle/>
          <a:p>
            <a:fld id="{2296638B-DD2E-4232-AF76-E7D4F416CB0B}" type="datetimeFigureOut">
              <a:rPr lang="en-GB" smtClean="0"/>
              <a:t>02/11/2022</a:t>
            </a:fld>
            <a:endParaRPr lang="en-GB"/>
          </a:p>
        </p:txBody>
      </p:sp>
      <p:sp>
        <p:nvSpPr>
          <p:cNvPr id="6" name="Footer Placeholder 5">
            <a:extLst>
              <a:ext uri="{FF2B5EF4-FFF2-40B4-BE49-F238E27FC236}">
                <a16:creationId xmlns:a16="http://schemas.microsoft.com/office/drawing/2014/main" id="{C94B8F96-A00F-49A5-A65A-732E4FCFCE43}"/>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F40238AA-5ACA-4C34-AF26-98F665E6A539}"/>
              </a:ext>
            </a:extLst>
          </p:cNvPr>
          <p:cNvSpPr>
            <a:spLocks noGrp="1"/>
          </p:cNvSpPr>
          <p:nvPr>
            <p:ph type="sldNum" sz="quarter" idx="12"/>
          </p:nvPr>
        </p:nvSpPr>
        <p:spPr/>
        <p:txBody>
          <a:bodyPr/>
          <a:lstStyle/>
          <a:p>
            <a:fld id="{4746827B-D4A8-4E11-9719-1C286708F57A}" type="slidenum">
              <a:rPr lang="en-GB" smtClean="0"/>
              <a:t>‹#›</a:t>
            </a:fld>
            <a:endParaRPr lang="en-GB"/>
          </a:p>
        </p:txBody>
      </p:sp>
    </p:spTree>
    <p:extLst>
      <p:ext uri="{BB962C8B-B14F-4D97-AF65-F5344CB8AC3E}">
        <p14:creationId xmlns:p14="http://schemas.microsoft.com/office/powerpoint/2010/main" val="13449549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893487D-E5B7-4716-9C91-68F71B75C5B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DF8C7D09-94D1-491C-BFB3-747FD5E4DF1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ACAB286B-29D4-4A5A-9D8D-A11588BF9C4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296638B-DD2E-4232-AF76-E7D4F416CB0B}" type="datetimeFigureOut">
              <a:rPr lang="en-GB" smtClean="0"/>
              <a:t>02/11/2022</a:t>
            </a:fld>
            <a:endParaRPr lang="en-GB"/>
          </a:p>
        </p:txBody>
      </p:sp>
      <p:sp>
        <p:nvSpPr>
          <p:cNvPr id="5" name="Footer Placeholder 4">
            <a:extLst>
              <a:ext uri="{FF2B5EF4-FFF2-40B4-BE49-F238E27FC236}">
                <a16:creationId xmlns:a16="http://schemas.microsoft.com/office/drawing/2014/main" id="{1610CC99-D9B2-4B5A-BBC0-FBB9DD3AE4A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B1048E95-2E59-4AAD-A89F-A40489CD4BA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746827B-D4A8-4E11-9719-1C286708F57A}" type="slidenum">
              <a:rPr lang="en-GB" smtClean="0"/>
              <a:t>‹#›</a:t>
            </a:fld>
            <a:endParaRPr lang="en-GB"/>
          </a:p>
        </p:txBody>
      </p:sp>
    </p:spTree>
    <p:extLst>
      <p:ext uri="{BB962C8B-B14F-4D97-AF65-F5344CB8AC3E}">
        <p14:creationId xmlns:p14="http://schemas.microsoft.com/office/powerpoint/2010/main" val="79410365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image" Target="../media/image2.jpeg"/><Relationship Id="rId4" Type="http://schemas.openxmlformats.org/officeDocument/2006/relationships/image" Target="../media/image1.png"/></Relationships>
</file>

<file path=ppt/slides/_rels/slide1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6.png"/><Relationship Id="rId4" Type="http://schemas.openxmlformats.org/officeDocument/2006/relationships/image" Target="../media/image5.png"/></Relationships>
</file>

<file path=ppt/slides/_rels/slide1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8.png"/><Relationship Id="rId4" Type="http://schemas.openxmlformats.org/officeDocument/2006/relationships/image" Target="../media/image7.png"/></Relationships>
</file>

<file path=ppt/slides/_rels/slide1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10.png"/><Relationship Id="rId4" Type="http://schemas.openxmlformats.org/officeDocument/2006/relationships/image" Target="../media/image9.png"/></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mailto:Carrie.Yavuz@highland.gov.uk" TargetMode="External"/><Relationship Id="rId1" Type="http://schemas.openxmlformats.org/officeDocument/2006/relationships/slideLayout" Target="../slideLayouts/slideLayout2.xml"/><Relationship Id="rId5" Type="http://schemas.openxmlformats.org/officeDocument/2006/relationships/image" Target="../media/image11.png"/><Relationship Id="rId4" Type="http://schemas.openxmlformats.org/officeDocument/2006/relationships/image" Target="../media/image2.jpe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jpeg"/></Relationships>
</file>

<file path=ppt/slides/_rels/slide7.xml.rels><?xml version="1.0" encoding="UTF-8" standalone="yes"?>
<Relationships xmlns="http://schemas.openxmlformats.org/package/2006/relationships"><Relationship Id="rId3" Type="http://schemas.openxmlformats.org/officeDocument/2006/relationships/hyperlink" Target="https://www.youtube.com/watch?v=gO0_zdWE6Yk"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image" Target="../media/image2.jpeg"/><Relationship Id="rId4" Type="http://schemas.openxmlformats.org/officeDocument/2006/relationships/image" Target="../media/image1.png"/></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2.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5F64EC-7F55-48FE-98BF-469A53CF3A39}"/>
              </a:ext>
            </a:extLst>
          </p:cNvPr>
          <p:cNvSpPr>
            <a:spLocks noGrp="1"/>
          </p:cNvSpPr>
          <p:nvPr>
            <p:ph type="ctrTitle"/>
          </p:nvPr>
        </p:nvSpPr>
        <p:spPr>
          <a:xfrm>
            <a:off x="1524000" y="1122363"/>
            <a:ext cx="9144000" cy="2387600"/>
          </a:xfrm>
        </p:spPr>
        <p:txBody>
          <a:bodyPr>
            <a:normAutofit fontScale="90000"/>
          </a:bodyPr>
          <a:lstStyle/>
          <a:p>
            <a:r>
              <a:rPr lang="en-GB" dirty="0"/>
              <a:t>Welcoming Refugee Families: A Community Psychology Approach</a:t>
            </a:r>
          </a:p>
        </p:txBody>
      </p:sp>
      <p:sp>
        <p:nvSpPr>
          <p:cNvPr id="3" name="Subtitle 2">
            <a:extLst>
              <a:ext uri="{FF2B5EF4-FFF2-40B4-BE49-F238E27FC236}">
                <a16:creationId xmlns:a16="http://schemas.microsoft.com/office/drawing/2014/main" id="{CF52CA98-F4BB-4032-AD84-6907ACA4CFDA}"/>
              </a:ext>
            </a:extLst>
          </p:cNvPr>
          <p:cNvSpPr>
            <a:spLocks noGrp="1"/>
          </p:cNvSpPr>
          <p:nvPr>
            <p:ph type="subTitle" idx="1"/>
          </p:nvPr>
        </p:nvSpPr>
        <p:spPr>
          <a:xfrm>
            <a:off x="1524000" y="3602037"/>
            <a:ext cx="9144000" cy="2133599"/>
          </a:xfrm>
        </p:spPr>
        <p:txBody>
          <a:bodyPr>
            <a:normAutofit lnSpcReduction="10000"/>
          </a:bodyPr>
          <a:lstStyle/>
          <a:p>
            <a:endParaRPr lang="en-GB" dirty="0"/>
          </a:p>
          <a:p>
            <a:r>
              <a:rPr lang="en-GB" dirty="0"/>
              <a:t>Carrie Yavuz, Educational Psychologist</a:t>
            </a:r>
          </a:p>
          <a:p>
            <a:r>
              <a:rPr lang="en-GB" dirty="0"/>
              <a:t>The Highland Council Psychological Service</a:t>
            </a:r>
          </a:p>
          <a:p>
            <a:endParaRPr lang="en-GB" dirty="0"/>
          </a:p>
          <a:p>
            <a:r>
              <a:rPr lang="en-GB" dirty="0"/>
              <a:t>AEP Conference, York, 11</a:t>
            </a:r>
            <a:r>
              <a:rPr lang="en-GB" baseline="30000" dirty="0"/>
              <a:t>th</a:t>
            </a:r>
            <a:r>
              <a:rPr lang="en-GB" dirty="0"/>
              <a:t> November 2022</a:t>
            </a:r>
          </a:p>
        </p:txBody>
      </p:sp>
      <p:pic>
        <p:nvPicPr>
          <p:cNvPr id="4" name="Picture 2">
            <a:extLst>
              <a:ext uri="{FF2B5EF4-FFF2-40B4-BE49-F238E27FC236}">
                <a16:creationId xmlns:a16="http://schemas.microsoft.com/office/drawing/2014/main" id="{75D55D33-6DF4-4674-B9DC-86398719F7C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75758" y="0"/>
            <a:ext cx="9040483" cy="120426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5" name="Picture 2" descr="Psychological Service - Works for positive change">
            <a:extLst>
              <a:ext uri="{FF2B5EF4-FFF2-40B4-BE49-F238E27FC236}">
                <a16:creationId xmlns:a16="http://schemas.microsoft.com/office/drawing/2014/main" id="{3846EC6A-DD5B-47FC-B53A-B49FD3FDC77C}"/>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359696" y="5905500"/>
            <a:ext cx="5238750" cy="952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19562592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2D5CE6-BB5B-4518-BF62-E924401C47E7}"/>
              </a:ext>
            </a:extLst>
          </p:cNvPr>
          <p:cNvSpPr>
            <a:spLocks noGrp="1"/>
          </p:cNvSpPr>
          <p:nvPr>
            <p:ph type="title"/>
          </p:nvPr>
        </p:nvSpPr>
        <p:spPr>
          <a:xfrm>
            <a:off x="838199" y="0"/>
            <a:ext cx="10515600" cy="1325563"/>
          </a:xfrm>
        </p:spPr>
        <p:txBody>
          <a:bodyPr/>
          <a:lstStyle/>
          <a:p>
            <a:endParaRPr lang="en-GB" dirty="0"/>
          </a:p>
        </p:txBody>
      </p:sp>
      <p:pic>
        <p:nvPicPr>
          <p:cNvPr id="9" name="Content Placeholder 8">
            <a:extLst>
              <a:ext uri="{FF2B5EF4-FFF2-40B4-BE49-F238E27FC236}">
                <a16:creationId xmlns:a16="http://schemas.microsoft.com/office/drawing/2014/main" id="{6C218621-475E-4ACF-BE34-A6E04818CE8D}"/>
              </a:ext>
            </a:extLst>
          </p:cNvPr>
          <p:cNvPicPr>
            <a:picLocks noGrp="1" noChangeAspect="1"/>
          </p:cNvPicPr>
          <p:nvPr>
            <p:ph idx="1"/>
          </p:nvPr>
        </p:nvPicPr>
        <p:blipFill>
          <a:blip r:embed="rId3"/>
          <a:stretch>
            <a:fillRect/>
          </a:stretch>
        </p:blipFill>
        <p:spPr>
          <a:xfrm>
            <a:off x="2318801" y="1204267"/>
            <a:ext cx="6540191" cy="4985107"/>
          </a:xfrm>
          <a:prstGeom prst="rect">
            <a:avLst/>
          </a:prstGeom>
        </p:spPr>
      </p:pic>
      <p:pic>
        <p:nvPicPr>
          <p:cNvPr id="4" name="Picture 2">
            <a:extLst>
              <a:ext uri="{FF2B5EF4-FFF2-40B4-BE49-F238E27FC236}">
                <a16:creationId xmlns:a16="http://schemas.microsoft.com/office/drawing/2014/main" id="{1922F8F5-0BD0-4220-A7ED-118C9EBFC7AC}"/>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75758" y="0"/>
            <a:ext cx="9040483" cy="120426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5" name="Picture 2" descr="Psychological Service - Works for positive change">
            <a:extLst>
              <a:ext uri="{FF2B5EF4-FFF2-40B4-BE49-F238E27FC236}">
                <a16:creationId xmlns:a16="http://schemas.microsoft.com/office/drawing/2014/main" id="{666EE57E-150F-4993-8662-F585EC623A06}"/>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359696" y="6021883"/>
            <a:ext cx="5238750" cy="952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30378365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2D5CE6-BB5B-4518-BF62-E924401C47E7}"/>
              </a:ext>
            </a:extLst>
          </p:cNvPr>
          <p:cNvSpPr>
            <a:spLocks noGrp="1"/>
          </p:cNvSpPr>
          <p:nvPr>
            <p:ph type="title"/>
          </p:nvPr>
        </p:nvSpPr>
        <p:spPr>
          <a:xfrm>
            <a:off x="838200" y="1409698"/>
            <a:ext cx="10515600" cy="1325563"/>
          </a:xfrm>
        </p:spPr>
        <p:txBody>
          <a:bodyPr/>
          <a:lstStyle/>
          <a:p>
            <a:r>
              <a:rPr lang="en-GB" dirty="0"/>
              <a:t>2016 – regarding Syrian families arriving</a:t>
            </a:r>
          </a:p>
        </p:txBody>
      </p:sp>
      <p:sp>
        <p:nvSpPr>
          <p:cNvPr id="3" name="Content Placeholder 2">
            <a:extLst>
              <a:ext uri="{FF2B5EF4-FFF2-40B4-BE49-F238E27FC236}">
                <a16:creationId xmlns:a16="http://schemas.microsoft.com/office/drawing/2014/main" id="{E5A84DCD-909F-4823-8B09-247470481268}"/>
              </a:ext>
            </a:extLst>
          </p:cNvPr>
          <p:cNvSpPr>
            <a:spLocks noGrp="1"/>
          </p:cNvSpPr>
          <p:nvPr>
            <p:ph idx="1"/>
          </p:nvPr>
        </p:nvSpPr>
        <p:spPr>
          <a:xfrm>
            <a:off x="838200" y="2506662"/>
            <a:ext cx="10515600" cy="4351338"/>
          </a:xfrm>
        </p:spPr>
        <p:txBody>
          <a:bodyPr/>
          <a:lstStyle/>
          <a:p>
            <a:pPr marL="0" indent="0">
              <a:buNone/>
            </a:pPr>
            <a:endParaRPr lang="en-GB" dirty="0"/>
          </a:p>
          <a:p>
            <a:endParaRPr lang="en-GB" dirty="0"/>
          </a:p>
          <a:p>
            <a:endParaRPr lang="en-GB" dirty="0"/>
          </a:p>
        </p:txBody>
      </p:sp>
      <p:pic>
        <p:nvPicPr>
          <p:cNvPr id="4" name="Picture 2">
            <a:extLst>
              <a:ext uri="{FF2B5EF4-FFF2-40B4-BE49-F238E27FC236}">
                <a16:creationId xmlns:a16="http://schemas.microsoft.com/office/drawing/2014/main" id="{1922F8F5-0BD0-4220-A7ED-118C9EBFC7A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75758" y="0"/>
            <a:ext cx="9040483" cy="120426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5" name="Picture 2" descr="Psychological Service - Works for positive change">
            <a:extLst>
              <a:ext uri="{FF2B5EF4-FFF2-40B4-BE49-F238E27FC236}">
                <a16:creationId xmlns:a16="http://schemas.microsoft.com/office/drawing/2014/main" id="{666EE57E-150F-4993-8662-F585EC623A0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359696" y="6021883"/>
            <a:ext cx="5238750" cy="952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5">
            <a:extLst>
              <a:ext uri="{FF2B5EF4-FFF2-40B4-BE49-F238E27FC236}">
                <a16:creationId xmlns:a16="http://schemas.microsoft.com/office/drawing/2014/main" id="{B1B789D2-B27C-4BE0-ABE9-E72E11062848}"/>
              </a:ext>
            </a:extLst>
          </p:cNvPr>
          <p:cNvPicPr>
            <a:picLocks noChangeAspect="1"/>
          </p:cNvPicPr>
          <p:nvPr/>
        </p:nvPicPr>
        <p:blipFill>
          <a:blip r:embed="rId4"/>
          <a:stretch>
            <a:fillRect/>
          </a:stretch>
        </p:blipFill>
        <p:spPr>
          <a:xfrm>
            <a:off x="1082456" y="2877496"/>
            <a:ext cx="3061849" cy="2799405"/>
          </a:xfrm>
          <a:prstGeom prst="rect">
            <a:avLst/>
          </a:prstGeom>
        </p:spPr>
      </p:pic>
      <p:pic>
        <p:nvPicPr>
          <p:cNvPr id="7" name="Picture 6">
            <a:extLst>
              <a:ext uri="{FF2B5EF4-FFF2-40B4-BE49-F238E27FC236}">
                <a16:creationId xmlns:a16="http://schemas.microsoft.com/office/drawing/2014/main" id="{62273AC8-742D-4A77-9FFE-5542F0635FE0}"/>
              </a:ext>
            </a:extLst>
          </p:cNvPr>
          <p:cNvPicPr>
            <a:picLocks noChangeAspect="1"/>
          </p:cNvPicPr>
          <p:nvPr/>
        </p:nvPicPr>
        <p:blipFill>
          <a:blip r:embed="rId5"/>
          <a:stretch>
            <a:fillRect/>
          </a:stretch>
        </p:blipFill>
        <p:spPr>
          <a:xfrm>
            <a:off x="6016090" y="2851644"/>
            <a:ext cx="3465925" cy="2779777"/>
          </a:xfrm>
          <a:prstGeom prst="rect">
            <a:avLst/>
          </a:prstGeom>
        </p:spPr>
      </p:pic>
    </p:spTree>
    <p:extLst>
      <p:ext uri="{BB962C8B-B14F-4D97-AF65-F5344CB8AC3E}">
        <p14:creationId xmlns:p14="http://schemas.microsoft.com/office/powerpoint/2010/main" val="372929947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2D5CE6-BB5B-4518-BF62-E924401C47E7}"/>
              </a:ext>
            </a:extLst>
          </p:cNvPr>
          <p:cNvSpPr>
            <a:spLocks noGrp="1"/>
          </p:cNvSpPr>
          <p:nvPr>
            <p:ph type="title"/>
          </p:nvPr>
        </p:nvSpPr>
        <p:spPr>
          <a:xfrm>
            <a:off x="838199" y="1178858"/>
            <a:ext cx="10515600" cy="1325563"/>
          </a:xfrm>
        </p:spPr>
        <p:txBody>
          <a:bodyPr/>
          <a:lstStyle/>
          <a:p>
            <a:r>
              <a:rPr lang="en-GB" dirty="0"/>
              <a:t>2021 – regarding families from Afghanistan arriving</a:t>
            </a:r>
          </a:p>
        </p:txBody>
      </p:sp>
      <p:pic>
        <p:nvPicPr>
          <p:cNvPr id="4" name="Picture 2">
            <a:extLst>
              <a:ext uri="{FF2B5EF4-FFF2-40B4-BE49-F238E27FC236}">
                <a16:creationId xmlns:a16="http://schemas.microsoft.com/office/drawing/2014/main" id="{1922F8F5-0BD0-4220-A7ED-118C9EBFC7A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75758" y="0"/>
            <a:ext cx="9040483" cy="120426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5" name="Picture 2" descr="Psychological Service - Works for positive change">
            <a:extLst>
              <a:ext uri="{FF2B5EF4-FFF2-40B4-BE49-F238E27FC236}">
                <a16:creationId xmlns:a16="http://schemas.microsoft.com/office/drawing/2014/main" id="{666EE57E-150F-4993-8662-F585EC623A0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359696" y="6021883"/>
            <a:ext cx="5238750" cy="952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Content Placeholder 5">
            <a:extLst>
              <a:ext uri="{FF2B5EF4-FFF2-40B4-BE49-F238E27FC236}">
                <a16:creationId xmlns:a16="http://schemas.microsoft.com/office/drawing/2014/main" id="{E5FE145F-0510-48A9-8CF6-29C520045405}"/>
              </a:ext>
            </a:extLst>
          </p:cNvPr>
          <p:cNvPicPr>
            <a:picLocks noGrp="1" noChangeAspect="1"/>
          </p:cNvPicPr>
          <p:nvPr>
            <p:ph idx="1"/>
          </p:nvPr>
        </p:nvPicPr>
        <p:blipFill>
          <a:blip r:embed="rId4"/>
          <a:stretch>
            <a:fillRect/>
          </a:stretch>
        </p:blipFill>
        <p:spPr>
          <a:xfrm>
            <a:off x="1575758" y="2636144"/>
            <a:ext cx="3000022" cy="3385739"/>
          </a:xfrm>
          <a:prstGeom prst="rect">
            <a:avLst/>
          </a:prstGeom>
        </p:spPr>
      </p:pic>
      <p:pic>
        <p:nvPicPr>
          <p:cNvPr id="7" name="Picture 6">
            <a:extLst>
              <a:ext uri="{FF2B5EF4-FFF2-40B4-BE49-F238E27FC236}">
                <a16:creationId xmlns:a16="http://schemas.microsoft.com/office/drawing/2014/main" id="{5605E955-193F-4EAB-B946-75399FD23122}"/>
              </a:ext>
            </a:extLst>
          </p:cNvPr>
          <p:cNvPicPr>
            <a:picLocks noChangeAspect="1"/>
          </p:cNvPicPr>
          <p:nvPr/>
        </p:nvPicPr>
        <p:blipFill>
          <a:blip r:embed="rId5"/>
          <a:stretch>
            <a:fillRect/>
          </a:stretch>
        </p:blipFill>
        <p:spPr>
          <a:xfrm>
            <a:off x="5817326" y="2645049"/>
            <a:ext cx="2871573" cy="3245111"/>
          </a:xfrm>
          <a:prstGeom prst="rect">
            <a:avLst/>
          </a:prstGeom>
        </p:spPr>
      </p:pic>
    </p:spTree>
    <p:extLst>
      <p:ext uri="{BB962C8B-B14F-4D97-AF65-F5344CB8AC3E}">
        <p14:creationId xmlns:p14="http://schemas.microsoft.com/office/powerpoint/2010/main" val="402875280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2D5CE6-BB5B-4518-BF62-E924401C47E7}"/>
              </a:ext>
            </a:extLst>
          </p:cNvPr>
          <p:cNvSpPr>
            <a:spLocks noGrp="1"/>
          </p:cNvSpPr>
          <p:nvPr>
            <p:ph type="title"/>
          </p:nvPr>
        </p:nvSpPr>
        <p:spPr>
          <a:xfrm>
            <a:off x="1004455" y="1435796"/>
            <a:ext cx="10515600" cy="1325563"/>
          </a:xfrm>
        </p:spPr>
        <p:txBody>
          <a:bodyPr/>
          <a:lstStyle/>
          <a:p>
            <a:r>
              <a:rPr lang="en-GB" dirty="0"/>
              <a:t>2022 – regarding families from Ukraine arriving</a:t>
            </a:r>
          </a:p>
        </p:txBody>
      </p:sp>
      <p:pic>
        <p:nvPicPr>
          <p:cNvPr id="4" name="Picture 2">
            <a:extLst>
              <a:ext uri="{FF2B5EF4-FFF2-40B4-BE49-F238E27FC236}">
                <a16:creationId xmlns:a16="http://schemas.microsoft.com/office/drawing/2014/main" id="{1922F8F5-0BD0-4220-A7ED-118C9EBFC7A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75758" y="0"/>
            <a:ext cx="9040483" cy="120426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5" name="Picture 2" descr="Psychological Service - Works for positive change">
            <a:extLst>
              <a:ext uri="{FF2B5EF4-FFF2-40B4-BE49-F238E27FC236}">
                <a16:creationId xmlns:a16="http://schemas.microsoft.com/office/drawing/2014/main" id="{666EE57E-150F-4993-8662-F585EC623A0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359696" y="6021883"/>
            <a:ext cx="5238750" cy="952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Content Placeholder 5">
            <a:extLst>
              <a:ext uri="{FF2B5EF4-FFF2-40B4-BE49-F238E27FC236}">
                <a16:creationId xmlns:a16="http://schemas.microsoft.com/office/drawing/2014/main" id="{ACFD1EFB-4343-49B9-A738-149EE7EECA90}"/>
              </a:ext>
            </a:extLst>
          </p:cNvPr>
          <p:cNvPicPr>
            <a:picLocks noGrp="1" noChangeAspect="1"/>
          </p:cNvPicPr>
          <p:nvPr>
            <p:ph idx="1"/>
          </p:nvPr>
        </p:nvPicPr>
        <p:blipFill>
          <a:blip r:embed="rId4"/>
          <a:stretch>
            <a:fillRect/>
          </a:stretch>
        </p:blipFill>
        <p:spPr>
          <a:xfrm>
            <a:off x="1575758" y="3183436"/>
            <a:ext cx="2387625" cy="2559397"/>
          </a:xfrm>
          <a:prstGeom prst="rect">
            <a:avLst/>
          </a:prstGeom>
        </p:spPr>
      </p:pic>
      <p:pic>
        <p:nvPicPr>
          <p:cNvPr id="7" name="Picture 6">
            <a:extLst>
              <a:ext uri="{FF2B5EF4-FFF2-40B4-BE49-F238E27FC236}">
                <a16:creationId xmlns:a16="http://schemas.microsoft.com/office/drawing/2014/main" id="{DB047C36-3A4B-4CEE-8323-154F58BCC18A}"/>
              </a:ext>
            </a:extLst>
          </p:cNvPr>
          <p:cNvPicPr>
            <a:picLocks noChangeAspect="1"/>
          </p:cNvPicPr>
          <p:nvPr/>
        </p:nvPicPr>
        <p:blipFill>
          <a:blip r:embed="rId5"/>
          <a:stretch>
            <a:fillRect/>
          </a:stretch>
        </p:blipFill>
        <p:spPr>
          <a:xfrm>
            <a:off x="6262255" y="3135913"/>
            <a:ext cx="2675179" cy="2654441"/>
          </a:xfrm>
          <a:prstGeom prst="rect">
            <a:avLst/>
          </a:prstGeom>
        </p:spPr>
      </p:pic>
    </p:spTree>
    <p:extLst>
      <p:ext uri="{BB962C8B-B14F-4D97-AF65-F5344CB8AC3E}">
        <p14:creationId xmlns:p14="http://schemas.microsoft.com/office/powerpoint/2010/main" val="86848685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2D5CE6-BB5B-4518-BF62-E924401C47E7}"/>
              </a:ext>
            </a:extLst>
          </p:cNvPr>
          <p:cNvSpPr>
            <a:spLocks noGrp="1"/>
          </p:cNvSpPr>
          <p:nvPr>
            <p:ph type="title"/>
          </p:nvPr>
        </p:nvSpPr>
        <p:spPr>
          <a:xfrm>
            <a:off x="945078" y="1028205"/>
            <a:ext cx="10515600" cy="1325563"/>
          </a:xfrm>
        </p:spPr>
        <p:txBody>
          <a:bodyPr>
            <a:normAutofit/>
          </a:bodyPr>
          <a:lstStyle/>
          <a:p>
            <a:r>
              <a:rPr lang="en-GB" sz="3200" dirty="0"/>
              <a:t>What does the literature say?</a:t>
            </a:r>
          </a:p>
        </p:txBody>
      </p:sp>
      <p:sp>
        <p:nvSpPr>
          <p:cNvPr id="3" name="Content Placeholder 2">
            <a:extLst>
              <a:ext uri="{FF2B5EF4-FFF2-40B4-BE49-F238E27FC236}">
                <a16:creationId xmlns:a16="http://schemas.microsoft.com/office/drawing/2014/main" id="{E5A84DCD-909F-4823-8B09-247470481268}"/>
              </a:ext>
            </a:extLst>
          </p:cNvPr>
          <p:cNvSpPr>
            <a:spLocks noGrp="1"/>
          </p:cNvSpPr>
          <p:nvPr>
            <p:ph idx="1"/>
          </p:nvPr>
        </p:nvSpPr>
        <p:spPr/>
        <p:txBody>
          <a:bodyPr>
            <a:normAutofit fontScale="77500" lnSpcReduction="20000"/>
          </a:bodyPr>
          <a:lstStyle/>
          <a:p>
            <a:endParaRPr lang="en-GB" dirty="0"/>
          </a:p>
          <a:p>
            <a:r>
              <a:rPr lang="en-GB" dirty="0"/>
              <a:t>Social Identity Theory – in groups and out groups (Tajfel &amp; Turner, 1985)</a:t>
            </a:r>
          </a:p>
          <a:p>
            <a:r>
              <a:rPr lang="en-GB" dirty="0"/>
              <a:t>Individuals tend to have most empathy for individuals who look or act like them (</a:t>
            </a:r>
            <a:r>
              <a:rPr lang="en-GB" dirty="0" err="1"/>
              <a:t>Riess</a:t>
            </a:r>
            <a:r>
              <a:rPr lang="en-GB" dirty="0"/>
              <a:t>, 2017)</a:t>
            </a:r>
          </a:p>
          <a:p>
            <a:r>
              <a:rPr lang="en-GB" dirty="0"/>
              <a:t>Empathy is felt less for those who are dissimilar or distant (Fowler et al., 2020)</a:t>
            </a:r>
          </a:p>
          <a:p>
            <a:endParaRPr lang="en-GB" dirty="0"/>
          </a:p>
          <a:p>
            <a:endParaRPr lang="en-GB" dirty="0"/>
          </a:p>
          <a:p>
            <a:r>
              <a:rPr lang="en-GB" dirty="0"/>
              <a:t>And the media and possibly societal feeling (</a:t>
            </a:r>
            <a:r>
              <a:rPr lang="en-GB" dirty="0" err="1"/>
              <a:t>brexit</a:t>
            </a:r>
            <a:r>
              <a:rPr lang="en-GB" dirty="0"/>
              <a:t>, immigration policy etc) is fuelling this??</a:t>
            </a:r>
          </a:p>
          <a:p>
            <a:r>
              <a:rPr lang="en-GB" dirty="0"/>
              <a:t>Currently talk about illegal immigrants however under international law it is not illegal to land on the soil of a country in order to seek asylum or refuge.</a:t>
            </a:r>
          </a:p>
          <a:p>
            <a:pPr marL="0" indent="0">
              <a:buNone/>
            </a:pPr>
            <a:br>
              <a:rPr lang="en-GB" dirty="0"/>
            </a:br>
            <a:endParaRPr lang="en-GB" dirty="0"/>
          </a:p>
          <a:p>
            <a:endParaRPr lang="en-GB" dirty="0"/>
          </a:p>
          <a:p>
            <a:endParaRPr lang="en-GB" dirty="0"/>
          </a:p>
          <a:p>
            <a:endParaRPr lang="en-GB" dirty="0"/>
          </a:p>
        </p:txBody>
      </p:sp>
      <p:pic>
        <p:nvPicPr>
          <p:cNvPr id="4" name="Picture 2">
            <a:extLst>
              <a:ext uri="{FF2B5EF4-FFF2-40B4-BE49-F238E27FC236}">
                <a16:creationId xmlns:a16="http://schemas.microsoft.com/office/drawing/2014/main" id="{1922F8F5-0BD0-4220-A7ED-118C9EBFC7A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75758" y="78903"/>
            <a:ext cx="9040483" cy="120426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5" name="Picture 2" descr="Psychological Service - Works for positive change">
            <a:extLst>
              <a:ext uri="{FF2B5EF4-FFF2-40B4-BE49-F238E27FC236}">
                <a16:creationId xmlns:a16="http://schemas.microsoft.com/office/drawing/2014/main" id="{666EE57E-150F-4993-8662-F585EC623A06}"/>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359696" y="5905500"/>
            <a:ext cx="5238750" cy="952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90424737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2D5CE6-BB5B-4518-BF62-E924401C47E7}"/>
              </a:ext>
            </a:extLst>
          </p:cNvPr>
          <p:cNvSpPr>
            <a:spLocks noGrp="1"/>
          </p:cNvSpPr>
          <p:nvPr>
            <p:ph type="title"/>
          </p:nvPr>
        </p:nvSpPr>
        <p:spPr>
          <a:xfrm>
            <a:off x="838200" y="852165"/>
            <a:ext cx="10515600" cy="1325563"/>
          </a:xfrm>
        </p:spPr>
        <p:txBody>
          <a:bodyPr/>
          <a:lstStyle/>
          <a:p>
            <a:r>
              <a:rPr lang="en-GB" dirty="0"/>
              <a:t>The importance of educational psychology</a:t>
            </a:r>
          </a:p>
        </p:txBody>
      </p:sp>
      <p:sp>
        <p:nvSpPr>
          <p:cNvPr id="3" name="Content Placeholder 2">
            <a:extLst>
              <a:ext uri="{FF2B5EF4-FFF2-40B4-BE49-F238E27FC236}">
                <a16:creationId xmlns:a16="http://schemas.microsoft.com/office/drawing/2014/main" id="{E5A84DCD-909F-4823-8B09-247470481268}"/>
              </a:ext>
            </a:extLst>
          </p:cNvPr>
          <p:cNvSpPr>
            <a:spLocks noGrp="1"/>
          </p:cNvSpPr>
          <p:nvPr>
            <p:ph idx="1"/>
          </p:nvPr>
        </p:nvSpPr>
        <p:spPr/>
        <p:txBody>
          <a:bodyPr/>
          <a:lstStyle/>
          <a:p>
            <a:endParaRPr lang="en-GB" dirty="0"/>
          </a:p>
          <a:p>
            <a:r>
              <a:rPr lang="en-GB" dirty="0"/>
              <a:t>BPS Practice Guidelines (2017) “</a:t>
            </a:r>
            <a:r>
              <a:rPr lang="en-GB" i="1" dirty="0"/>
              <a:t>Working with cultural difference”</a:t>
            </a:r>
            <a:endParaRPr lang="en-GB" dirty="0"/>
          </a:p>
          <a:p>
            <a:r>
              <a:rPr lang="en-GB" dirty="0"/>
              <a:t>Reflective practitioners, acknowledging what we bring - ethnocentricity &amp; possible underlying socially conditioned prejudice</a:t>
            </a:r>
          </a:p>
          <a:p>
            <a:r>
              <a:rPr lang="en-GB" dirty="0"/>
              <a:t>Acknowledgement of culturally narrow psychological theories</a:t>
            </a:r>
          </a:p>
          <a:p>
            <a:endParaRPr lang="en-GB" dirty="0"/>
          </a:p>
          <a:p>
            <a:endParaRPr lang="en-GB" dirty="0"/>
          </a:p>
        </p:txBody>
      </p:sp>
      <p:pic>
        <p:nvPicPr>
          <p:cNvPr id="4" name="Picture 2">
            <a:extLst>
              <a:ext uri="{FF2B5EF4-FFF2-40B4-BE49-F238E27FC236}">
                <a16:creationId xmlns:a16="http://schemas.microsoft.com/office/drawing/2014/main" id="{1922F8F5-0BD0-4220-A7ED-118C9EBFC7A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75758" y="0"/>
            <a:ext cx="9040483" cy="120426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5" name="Picture 2" descr="Psychological Service - Works for positive change">
            <a:extLst>
              <a:ext uri="{FF2B5EF4-FFF2-40B4-BE49-F238E27FC236}">
                <a16:creationId xmlns:a16="http://schemas.microsoft.com/office/drawing/2014/main" id="{666EE57E-150F-4993-8662-F585EC623A06}"/>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383447" y="5845821"/>
            <a:ext cx="5238750" cy="952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0919376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2D5CE6-BB5B-4518-BF62-E924401C47E7}"/>
              </a:ext>
            </a:extLst>
          </p:cNvPr>
          <p:cNvSpPr>
            <a:spLocks noGrp="1"/>
          </p:cNvSpPr>
          <p:nvPr>
            <p:ph type="title"/>
          </p:nvPr>
        </p:nvSpPr>
        <p:spPr>
          <a:xfrm>
            <a:off x="838200" y="829407"/>
            <a:ext cx="10515600" cy="1325563"/>
          </a:xfrm>
        </p:spPr>
        <p:txBody>
          <a:bodyPr/>
          <a:lstStyle/>
          <a:p>
            <a:r>
              <a:rPr lang="en-GB" dirty="0"/>
              <a:t>A Role for Educational Psychology</a:t>
            </a:r>
          </a:p>
        </p:txBody>
      </p:sp>
      <p:sp>
        <p:nvSpPr>
          <p:cNvPr id="3" name="Content Placeholder 2">
            <a:extLst>
              <a:ext uri="{FF2B5EF4-FFF2-40B4-BE49-F238E27FC236}">
                <a16:creationId xmlns:a16="http://schemas.microsoft.com/office/drawing/2014/main" id="{E5A84DCD-909F-4823-8B09-247470481268}"/>
              </a:ext>
            </a:extLst>
          </p:cNvPr>
          <p:cNvSpPr>
            <a:spLocks noGrp="1"/>
          </p:cNvSpPr>
          <p:nvPr>
            <p:ph idx="1"/>
          </p:nvPr>
        </p:nvSpPr>
        <p:spPr>
          <a:xfrm>
            <a:off x="838200" y="1912758"/>
            <a:ext cx="10515600" cy="4351338"/>
          </a:xfrm>
        </p:spPr>
        <p:txBody>
          <a:bodyPr>
            <a:normAutofit fontScale="92500" lnSpcReduction="20000"/>
          </a:bodyPr>
          <a:lstStyle/>
          <a:p>
            <a:r>
              <a:rPr lang="en-GB" dirty="0"/>
              <a:t>McKay (2006) argued that as a profession, educational psychology has a much narrower focus than it had in the early days of the profession – caught up in bureaucracy, educational legislation and restrictive departmental and professional boundaries</a:t>
            </a:r>
          </a:p>
          <a:p>
            <a:endParaRPr lang="en-GB" dirty="0"/>
          </a:p>
          <a:p>
            <a:r>
              <a:rPr lang="en-GB" dirty="0"/>
              <a:t>Evidence based psychological practice should be underpinned by values that seek to foster health, caring and compassion, self determination and participation, human diversity and social justice (</a:t>
            </a:r>
            <a:r>
              <a:rPr lang="en-GB" dirty="0" err="1"/>
              <a:t>Prilleltensky</a:t>
            </a:r>
            <a:r>
              <a:rPr lang="en-GB" dirty="0"/>
              <a:t> &amp; Nelson, 2000)</a:t>
            </a:r>
          </a:p>
          <a:p>
            <a:endParaRPr lang="en-GB" dirty="0"/>
          </a:p>
          <a:p>
            <a:r>
              <a:rPr lang="en-GB" dirty="0"/>
              <a:t>Unique positioning of the EP allows us to be in ‘the natural heartland of holistic services’ to children and young people across the settings of home, school and community</a:t>
            </a:r>
          </a:p>
        </p:txBody>
      </p:sp>
      <p:pic>
        <p:nvPicPr>
          <p:cNvPr id="4" name="Picture 2">
            <a:extLst>
              <a:ext uri="{FF2B5EF4-FFF2-40B4-BE49-F238E27FC236}">
                <a16:creationId xmlns:a16="http://schemas.microsoft.com/office/drawing/2014/main" id="{1922F8F5-0BD0-4220-A7ED-118C9EBFC7A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75758" y="0"/>
            <a:ext cx="9040483" cy="120426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5" name="Picture 2" descr="Psychological Service - Works for positive change">
            <a:extLst>
              <a:ext uri="{FF2B5EF4-FFF2-40B4-BE49-F238E27FC236}">
                <a16:creationId xmlns:a16="http://schemas.microsoft.com/office/drawing/2014/main" id="{666EE57E-150F-4993-8662-F585EC623A06}"/>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428475" y="5905500"/>
            <a:ext cx="5238750" cy="952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74576056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2D5CE6-BB5B-4518-BF62-E924401C47E7}"/>
              </a:ext>
            </a:extLst>
          </p:cNvPr>
          <p:cNvSpPr>
            <a:spLocks noGrp="1"/>
          </p:cNvSpPr>
          <p:nvPr>
            <p:ph type="title"/>
          </p:nvPr>
        </p:nvSpPr>
        <p:spPr>
          <a:xfrm>
            <a:off x="838199" y="1121083"/>
            <a:ext cx="10515600" cy="1325563"/>
          </a:xfrm>
        </p:spPr>
        <p:txBody>
          <a:bodyPr/>
          <a:lstStyle/>
          <a:p>
            <a:r>
              <a:rPr lang="en-GB" dirty="0"/>
              <a:t>What next?</a:t>
            </a:r>
          </a:p>
        </p:txBody>
      </p:sp>
      <p:sp>
        <p:nvSpPr>
          <p:cNvPr id="3" name="Content Placeholder 2">
            <a:extLst>
              <a:ext uri="{FF2B5EF4-FFF2-40B4-BE49-F238E27FC236}">
                <a16:creationId xmlns:a16="http://schemas.microsoft.com/office/drawing/2014/main" id="{E5A84DCD-909F-4823-8B09-247470481268}"/>
              </a:ext>
            </a:extLst>
          </p:cNvPr>
          <p:cNvSpPr>
            <a:spLocks noGrp="1"/>
          </p:cNvSpPr>
          <p:nvPr>
            <p:ph idx="1"/>
          </p:nvPr>
        </p:nvSpPr>
        <p:spPr>
          <a:xfrm>
            <a:off x="889660" y="2506662"/>
            <a:ext cx="10515600" cy="4351338"/>
          </a:xfrm>
        </p:spPr>
        <p:txBody>
          <a:bodyPr/>
          <a:lstStyle/>
          <a:p>
            <a:pPr marL="0" indent="0" algn="r">
              <a:buNone/>
            </a:pPr>
            <a:endParaRPr lang="en-GB" sz="2400" i="1" dirty="0"/>
          </a:p>
          <a:p>
            <a:pPr marL="0" indent="0">
              <a:buNone/>
            </a:pPr>
            <a:r>
              <a:rPr lang="en-GB" i="1" dirty="0"/>
              <a:t>“The profession still have much to do to extend their reach”</a:t>
            </a:r>
          </a:p>
          <a:p>
            <a:pPr marL="0" indent="0">
              <a:buNone/>
            </a:pPr>
            <a:r>
              <a:rPr lang="en-GB" i="1" dirty="0"/>
              <a:t>“Systemic change should provide structures and processes which improve EPs ability to work in partnership across health, social care and education”</a:t>
            </a:r>
          </a:p>
          <a:p>
            <a:pPr marL="0" indent="0" algn="r">
              <a:buNone/>
            </a:pPr>
            <a:r>
              <a:rPr lang="en-GB" sz="2400" i="1" dirty="0"/>
              <a:t>(Education Scotland, The Future of Educational Psychology Services in Scotland, 2019b)</a:t>
            </a:r>
          </a:p>
          <a:p>
            <a:endParaRPr lang="en-GB" dirty="0"/>
          </a:p>
        </p:txBody>
      </p:sp>
      <p:pic>
        <p:nvPicPr>
          <p:cNvPr id="4" name="Picture 2">
            <a:extLst>
              <a:ext uri="{FF2B5EF4-FFF2-40B4-BE49-F238E27FC236}">
                <a16:creationId xmlns:a16="http://schemas.microsoft.com/office/drawing/2014/main" id="{1922F8F5-0BD0-4220-A7ED-118C9EBFC7A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75758" y="0"/>
            <a:ext cx="9040483" cy="120426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5" name="Picture 2" descr="Psychological Service - Works for positive change">
            <a:extLst>
              <a:ext uri="{FF2B5EF4-FFF2-40B4-BE49-F238E27FC236}">
                <a16:creationId xmlns:a16="http://schemas.microsoft.com/office/drawing/2014/main" id="{666EE57E-150F-4993-8662-F585EC623A06}"/>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476624" y="5905500"/>
            <a:ext cx="5238750" cy="952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20354908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2D5CE6-BB5B-4518-BF62-E924401C47E7}"/>
              </a:ext>
            </a:extLst>
          </p:cNvPr>
          <p:cNvSpPr>
            <a:spLocks noGrp="1"/>
          </p:cNvSpPr>
          <p:nvPr>
            <p:ph type="title"/>
          </p:nvPr>
        </p:nvSpPr>
        <p:spPr>
          <a:xfrm>
            <a:off x="944217" y="1204267"/>
            <a:ext cx="10515600" cy="1325563"/>
          </a:xfrm>
        </p:spPr>
        <p:txBody>
          <a:bodyPr/>
          <a:lstStyle/>
          <a:p>
            <a:r>
              <a:rPr lang="en-GB" dirty="0"/>
              <a:t>Thoughts, Reflections, Questions?</a:t>
            </a:r>
          </a:p>
        </p:txBody>
      </p:sp>
      <p:sp>
        <p:nvSpPr>
          <p:cNvPr id="3" name="Content Placeholder 2">
            <a:extLst>
              <a:ext uri="{FF2B5EF4-FFF2-40B4-BE49-F238E27FC236}">
                <a16:creationId xmlns:a16="http://schemas.microsoft.com/office/drawing/2014/main" id="{E5A84DCD-909F-4823-8B09-247470481268}"/>
              </a:ext>
            </a:extLst>
          </p:cNvPr>
          <p:cNvSpPr>
            <a:spLocks noGrp="1"/>
          </p:cNvSpPr>
          <p:nvPr>
            <p:ph idx="1"/>
          </p:nvPr>
        </p:nvSpPr>
        <p:spPr>
          <a:xfrm>
            <a:off x="838200" y="2779781"/>
            <a:ext cx="10515600" cy="4351338"/>
          </a:xfrm>
        </p:spPr>
        <p:txBody>
          <a:bodyPr/>
          <a:lstStyle/>
          <a:p>
            <a:pPr marL="0" indent="0" algn="ctr">
              <a:buNone/>
            </a:pPr>
            <a:endParaRPr lang="en-GB" dirty="0"/>
          </a:p>
          <a:p>
            <a:pPr marL="0" indent="0" algn="ctr">
              <a:buNone/>
            </a:pPr>
            <a:r>
              <a:rPr lang="en-GB" dirty="0"/>
              <a:t>Thank you</a:t>
            </a:r>
          </a:p>
          <a:p>
            <a:pPr marL="0" indent="0" algn="ctr">
              <a:buNone/>
            </a:pPr>
            <a:endParaRPr lang="en-GB" dirty="0"/>
          </a:p>
          <a:p>
            <a:pPr marL="0" indent="0" algn="ctr">
              <a:buNone/>
            </a:pPr>
            <a:r>
              <a:rPr lang="en-GB" dirty="0">
                <a:hlinkClick r:id="rId2"/>
              </a:rPr>
              <a:t>Carrie.Yavuz@highland.gov.uk</a:t>
            </a:r>
            <a:endParaRPr lang="en-GB" dirty="0"/>
          </a:p>
          <a:p>
            <a:pPr marL="0" indent="0" algn="ctr">
              <a:buNone/>
            </a:pPr>
            <a:endParaRPr lang="en-GB" dirty="0"/>
          </a:p>
          <a:p>
            <a:pPr marL="0" indent="0" algn="ctr">
              <a:buNone/>
            </a:pPr>
            <a:r>
              <a:rPr lang="en-GB" dirty="0"/>
              <a:t>@</a:t>
            </a:r>
            <a:r>
              <a:rPr lang="en-GB" dirty="0" err="1"/>
              <a:t>carrieyavuz</a:t>
            </a:r>
            <a:endParaRPr lang="en-GB" dirty="0"/>
          </a:p>
          <a:p>
            <a:pPr marL="0" indent="0" algn="ctr">
              <a:buNone/>
            </a:pPr>
            <a:endParaRPr lang="en-GB" dirty="0"/>
          </a:p>
        </p:txBody>
      </p:sp>
      <p:pic>
        <p:nvPicPr>
          <p:cNvPr id="4" name="Picture 2">
            <a:extLst>
              <a:ext uri="{FF2B5EF4-FFF2-40B4-BE49-F238E27FC236}">
                <a16:creationId xmlns:a16="http://schemas.microsoft.com/office/drawing/2014/main" id="{1922F8F5-0BD0-4220-A7ED-118C9EBFC7A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75758" y="0"/>
            <a:ext cx="9040483" cy="120426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5" name="Picture 2" descr="Psychological Service - Works for positive change">
            <a:extLst>
              <a:ext uri="{FF2B5EF4-FFF2-40B4-BE49-F238E27FC236}">
                <a16:creationId xmlns:a16="http://schemas.microsoft.com/office/drawing/2014/main" id="{666EE57E-150F-4993-8662-F585EC623A06}"/>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77491" y="5865147"/>
            <a:ext cx="5238750" cy="952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5">
            <a:extLst>
              <a:ext uri="{FF2B5EF4-FFF2-40B4-BE49-F238E27FC236}">
                <a16:creationId xmlns:a16="http://schemas.microsoft.com/office/drawing/2014/main" id="{A7E8566A-7193-4CFC-8BB2-C3504FF28709}"/>
              </a:ext>
            </a:extLst>
          </p:cNvPr>
          <p:cNvPicPr>
            <a:picLocks noChangeAspect="1"/>
          </p:cNvPicPr>
          <p:nvPr/>
        </p:nvPicPr>
        <p:blipFill>
          <a:blip r:embed="rId5"/>
          <a:stretch>
            <a:fillRect/>
          </a:stretch>
        </p:blipFill>
        <p:spPr>
          <a:xfrm>
            <a:off x="4285078" y="5212685"/>
            <a:ext cx="757237" cy="652462"/>
          </a:xfrm>
          <a:prstGeom prst="rect">
            <a:avLst/>
          </a:prstGeom>
        </p:spPr>
      </p:pic>
    </p:spTree>
    <p:extLst>
      <p:ext uri="{BB962C8B-B14F-4D97-AF65-F5344CB8AC3E}">
        <p14:creationId xmlns:p14="http://schemas.microsoft.com/office/powerpoint/2010/main" val="10932134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2D5CE6-BB5B-4518-BF62-E924401C47E7}"/>
              </a:ext>
            </a:extLst>
          </p:cNvPr>
          <p:cNvSpPr>
            <a:spLocks noGrp="1"/>
          </p:cNvSpPr>
          <p:nvPr>
            <p:ph type="title"/>
          </p:nvPr>
        </p:nvSpPr>
        <p:spPr>
          <a:xfrm>
            <a:off x="838200" y="974017"/>
            <a:ext cx="10515600" cy="1325563"/>
          </a:xfrm>
        </p:spPr>
        <p:txBody>
          <a:bodyPr/>
          <a:lstStyle/>
          <a:p>
            <a:r>
              <a:rPr lang="en-GB" dirty="0"/>
              <a:t>Workshop Outline</a:t>
            </a:r>
          </a:p>
        </p:txBody>
      </p:sp>
      <p:sp>
        <p:nvSpPr>
          <p:cNvPr id="3" name="Content Placeholder 2">
            <a:extLst>
              <a:ext uri="{FF2B5EF4-FFF2-40B4-BE49-F238E27FC236}">
                <a16:creationId xmlns:a16="http://schemas.microsoft.com/office/drawing/2014/main" id="{E5A84DCD-909F-4823-8B09-247470481268}"/>
              </a:ext>
            </a:extLst>
          </p:cNvPr>
          <p:cNvSpPr>
            <a:spLocks noGrp="1"/>
          </p:cNvSpPr>
          <p:nvPr>
            <p:ph idx="1"/>
          </p:nvPr>
        </p:nvSpPr>
        <p:spPr>
          <a:xfrm>
            <a:off x="838200" y="2382752"/>
            <a:ext cx="10515600" cy="4351338"/>
          </a:xfrm>
        </p:spPr>
        <p:txBody>
          <a:bodyPr/>
          <a:lstStyle/>
          <a:p>
            <a:r>
              <a:rPr lang="en-GB" dirty="0"/>
              <a:t>Resettlement Programmes</a:t>
            </a:r>
          </a:p>
          <a:p>
            <a:r>
              <a:rPr lang="en-GB" dirty="0"/>
              <a:t>Community Psychology</a:t>
            </a:r>
          </a:p>
          <a:p>
            <a:r>
              <a:rPr lang="en-GB" dirty="0"/>
              <a:t>The Highland Council’s approach with each project</a:t>
            </a:r>
          </a:p>
          <a:p>
            <a:r>
              <a:rPr lang="en-GB" dirty="0"/>
              <a:t>Societal and government responses</a:t>
            </a:r>
          </a:p>
          <a:p>
            <a:r>
              <a:rPr lang="en-GB" dirty="0"/>
              <a:t>A role for Educational Psychology</a:t>
            </a:r>
          </a:p>
          <a:p>
            <a:r>
              <a:rPr lang="en-GB" dirty="0"/>
              <a:t>Thoughts, reflections and questions</a:t>
            </a:r>
          </a:p>
          <a:p>
            <a:endParaRPr lang="en-GB" dirty="0"/>
          </a:p>
        </p:txBody>
      </p:sp>
      <p:pic>
        <p:nvPicPr>
          <p:cNvPr id="4" name="Picture 2">
            <a:extLst>
              <a:ext uri="{FF2B5EF4-FFF2-40B4-BE49-F238E27FC236}">
                <a16:creationId xmlns:a16="http://schemas.microsoft.com/office/drawing/2014/main" id="{1922F8F5-0BD0-4220-A7ED-118C9EBFC7A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75758" y="0"/>
            <a:ext cx="9040483" cy="120426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5" name="Picture 2" descr="Psychological Service - Works for positive change">
            <a:extLst>
              <a:ext uri="{FF2B5EF4-FFF2-40B4-BE49-F238E27FC236}">
                <a16:creationId xmlns:a16="http://schemas.microsoft.com/office/drawing/2014/main" id="{666EE57E-150F-4993-8662-F585EC623A06}"/>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359696" y="5864762"/>
            <a:ext cx="5238750" cy="952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0645508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2D5CE6-BB5B-4518-BF62-E924401C47E7}"/>
              </a:ext>
            </a:extLst>
          </p:cNvPr>
          <p:cNvSpPr>
            <a:spLocks noGrp="1"/>
          </p:cNvSpPr>
          <p:nvPr>
            <p:ph type="title"/>
          </p:nvPr>
        </p:nvSpPr>
        <p:spPr>
          <a:xfrm>
            <a:off x="1676400" y="548284"/>
            <a:ext cx="10515600" cy="107698"/>
          </a:xfrm>
        </p:spPr>
        <p:txBody>
          <a:bodyPr>
            <a:noAutofit/>
          </a:bodyPr>
          <a:lstStyle/>
          <a:p>
            <a:endParaRPr lang="en-GB" dirty="0"/>
          </a:p>
        </p:txBody>
      </p:sp>
      <p:sp>
        <p:nvSpPr>
          <p:cNvPr id="3" name="Content Placeholder 2">
            <a:extLst>
              <a:ext uri="{FF2B5EF4-FFF2-40B4-BE49-F238E27FC236}">
                <a16:creationId xmlns:a16="http://schemas.microsoft.com/office/drawing/2014/main" id="{E5A84DCD-909F-4823-8B09-247470481268}"/>
              </a:ext>
            </a:extLst>
          </p:cNvPr>
          <p:cNvSpPr>
            <a:spLocks noGrp="1"/>
          </p:cNvSpPr>
          <p:nvPr>
            <p:ph idx="1"/>
          </p:nvPr>
        </p:nvSpPr>
        <p:spPr>
          <a:xfrm>
            <a:off x="838200" y="1841511"/>
            <a:ext cx="10515600" cy="4072673"/>
          </a:xfrm>
        </p:spPr>
        <p:txBody>
          <a:bodyPr>
            <a:normAutofit/>
          </a:bodyPr>
          <a:lstStyle/>
          <a:p>
            <a:r>
              <a:rPr lang="en-GB" dirty="0"/>
              <a:t>Three programmes:</a:t>
            </a:r>
          </a:p>
          <a:p>
            <a:pPr lvl="1"/>
            <a:r>
              <a:rPr lang="en-GB" dirty="0"/>
              <a:t>Syrian Vulnerable People Resettlement Scheme (SVPRS) 2016-2019</a:t>
            </a:r>
          </a:p>
          <a:p>
            <a:pPr lvl="1"/>
            <a:endParaRPr lang="en-GB" dirty="0"/>
          </a:p>
          <a:p>
            <a:pPr lvl="1"/>
            <a:r>
              <a:rPr lang="en-GB" dirty="0"/>
              <a:t>Afghan Resettlement and Assistance Programme (ARAP) 2021</a:t>
            </a:r>
          </a:p>
          <a:p>
            <a:pPr lvl="1"/>
            <a:endParaRPr lang="en-GB" dirty="0"/>
          </a:p>
          <a:p>
            <a:pPr lvl="1"/>
            <a:r>
              <a:rPr lang="en-GB" dirty="0"/>
              <a:t>Ukrainian Resettlement Programmes: 2022</a:t>
            </a:r>
          </a:p>
          <a:p>
            <a:pPr lvl="2"/>
            <a:r>
              <a:rPr lang="en-GB" dirty="0"/>
              <a:t>Homes for Ukraine </a:t>
            </a:r>
          </a:p>
          <a:p>
            <a:pPr lvl="2"/>
            <a:r>
              <a:rPr lang="en-GB" dirty="0"/>
              <a:t>Super Sponsor Scheme</a:t>
            </a:r>
          </a:p>
          <a:p>
            <a:pPr lvl="2"/>
            <a:r>
              <a:rPr lang="en-GB" dirty="0"/>
              <a:t>Government response</a:t>
            </a:r>
          </a:p>
        </p:txBody>
      </p:sp>
      <p:pic>
        <p:nvPicPr>
          <p:cNvPr id="4" name="Picture 2">
            <a:extLst>
              <a:ext uri="{FF2B5EF4-FFF2-40B4-BE49-F238E27FC236}">
                <a16:creationId xmlns:a16="http://schemas.microsoft.com/office/drawing/2014/main" id="{1922F8F5-0BD0-4220-A7ED-118C9EBFC7A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75758" y="0"/>
            <a:ext cx="9040483" cy="120426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5" name="Picture 2" descr="Psychological Service - Works for positive change">
            <a:extLst>
              <a:ext uri="{FF2B5EF4-FFF2-40B4-BE49-F238E27FC236}">
                <a16:creationId xmlns:a16="http://schemas.microsoft.com/office/drawing/2014/main" id="{666EE57E-150F-4993-8662-F585EC623A0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359696" y="6021883"/>
            <a:ext cx="5238750" cy="952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683224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2D5CE6-BB5B-4518-BF62-E924401C47E7}"/>
              </a:ext>
            </a:extLst>
          </p:cNvPr>
          <p:cNvSpPr>
            <a:spLocks noGrp="1"/>
          </p:cNvSpPr>
          <p:nvPr>
            <p:ph type="title"/>
          </p:nvPr>
        </p:nvSpPr>
        <p:spPr>
          <a:xfrm>
            <a:off x="838199" y="1093995"/>
            <a:ext cx="10515600" cy="1325563"/>
          </a:xfrm>
        </p:spPr>
        <p:txBody>
          <a:bodyPr/>
          <a:lstStyle/>
          <a:p>
            <a:r>
              <a:rPr lang="en-GB" dirty="0"/>
              <a:t>Community Psychology</a:t>
            </a:r>
          </a:p>
        </p:txBody>
      </p:sp>
      <p:sp>
        <p:nvSpPr>
          <p:cNvPr id="3" name="Content Placeholder 2">
            <a:extLst>
              <a:ext uri="{FF2B5EF4-FFF2-40B4-BE49-F238E27FC236}">
                <a16:creationId xmlns:a16="http://schemas.microsoft.com/office/drawing/2014/main" id="{E5A84DCD-909F-4823-8B09-247470481268}"/>
              </a:ext>
            </a:extLst>
          </p:cNvPr>
          <p:cNvSpPr>
            <a:spLocks noGrp="1"/>
          </p:cNvSpPr>
          <p:nvPr>
            <p:ph idx="1"/>
          </p:nvPr>
        </p:nvSpPr>
        <p:spPr>
          <a:xfrm>
            <a:off x="721271" y="2146795"/>
            <a:ext cx="10515600" cy="4351338"/>
          </a:xfrm>
        </p:spPr>
        <p:txBody>
          <a:bodyPr>
            <a:normAutofit/>
          </a:bodyPr>
          <a:lstStyle/>
          <a:p>
            <a:pPr marL="0" indent="0">
              <a:buNone/>
            </a:pPr>
            <a:r>
              <a:rPr lang="en-GB" sz="2000" i="1" dirty="0"/>
              <a:t>“Community Psychology goes beyond an individual focus and integrates social, cultural, economic, political, environmental, and international influences to promote positive change, health and empowerment at individual and systems level”														(communitypsychology.com)</a:t>
            </a:r>
          </a:p>
          <a:p>
            <a:pPr marL="0" indent="0">
              <a:buNone/>
            </a:pPr>
            <a:endParaRPr lang="en-GB" sz="2000" i="1" dirty="0"/>
          </a:p>
          <a:p>
            <a:pPr marL="0" indent="0">
              <a:buNone/>
            </a:pPr>
            <a:r>
              <a:rPr lang="en-GB" sz="2000" i="1" dirty="0"/>
              <a:t>“focus on improving community life for all citizens…..and promoting psychological well-being”</a:t>
            </a:r>
          </a:p>
          <a:p>
            <a:pPr marL="0" indent="0">
              <a:buNone/>
            </a:pPr>
            <a:r>
              <a:rPr lang="en-GB" sz="2000" i="1" dirty="0"/>
              <a:t>									(Heller et al. 1984)</a:t>
            </a:r>
          </a:p>
          <a:p>
            <a:pPr marL="0" indent="0">
              <a:buNone/>
            </a:pPr>
            <a:endParaRPr lang="en-GB" sz="2000" i="1" dirty="0"/>
          </a:p>
          <a:p>
            <a:pPr marL="0" indent="0">
              <a:buNone/>
            </a:pPr>
            <a:r>
              <a:rPr lang="en-GB" sz="2000" i="1" dirty="0"/>
              <a:t>“existing EP practices and skills, models and consultation, and person centred practices may lend themselves to the promotion of community cohesion.  The psychological understanding that underpins EP practice can also support and inform community cohesion in schools.”</a:t>
            </a:r>
          </a:p>
          <a:p>
            <a:pPr marL="0" indent="0">
              <a:buNone/>
            </a:pPr>
            <a:r>
              <a:rPr lang="en-GB" sz="2000" i="1" dirty="0"/>
              <a:t>								Jackson Taft et al. (2020)</a:t>
            </a:r>
          </a:p>
          <a:p>
            <a:pPr marL="0" indent="0" algn="r">
              <a:buNone/>
            </a:pPr>
            <a:endParaRPr lang="en-GB" sz="2000" i="1" dirty="0"/>
          </a:p>
          <a:p>
            <a:pPr marL="0" indent="0">
              <a:buNone/>
            </a:pPr>
            <a:endParaRPr lang="en-GB" sz="2000" i="1" dirty="0"/>
          </a:p>
        </p:txBody>
      </p:sp>
      <p:pic>
        <p:nvPicPr>
          <p:cNvPr id="4" name="Picture 2">
            <a:extLst>
              <a:ext uri="{FF2B5EF4-FFF2-40B4-BE49-F238E27FC236}">
                <a16:creationId xmlns:a16="http://schemas.microsoft.com/office/drawing/2014/main" id="{1922F8F5-0BD0-4220-A7ED-118C9EBFC7A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75758" y="0"/>
            <a:ext cx="9040483" cy="120426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5" name="Picture 2" descr="Psychological Service - Works for positive change">
            <a:extLst>
              <a:ext uri="{FF2B5EF4-FFF2-40B4-BE49-F238E27FC236}">
                <a16:creationId xmlns:a16="http://schemas.microsoft.com/office/drawing/2014/main" id="{666EE57E-150F-4993-8662-F585EC623A06}"/>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469047" y="5905500"/>
            <a:ext cx="5238750" cy="952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6899038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2D5CE6-BB5B-4518-BF62-E924401C47E7}"/>
              </a:ext>
            </a:extLst>
          </p:cNvPr>
          <p:cNvSpPr>
            <a:spLocks noGrp="1"/>
          </p:cNvSpPr>
          <p:nvPr>
            <p:ph type="title"/>
          </p:nvPr>
        </p:nvSpPr>
        <p:spPr>
          <a:xfrm>
            <a:off x="838199" y="992854"/>
            <a:ext cx="10515600" cy="717194"/>
          </a:xfrm>
        </p:spPr>
        <p:txBody>
          <a:bodyPr>
            <a:normAutofit/>
          </a:bodyPr>
          <a:lstStyle/>
          <a:p>
            <a:r>
              <a:rPr lang="en-GB" sz="2400" b="1" dirty="0"/>
              <a:t>The Principles of Community Psychology (</a:t>
            </a:r>
            <a:r>
              <a:rPr lang="en-GB" sz="2400" b="1" dirty="0" err="1"/>
              <a:t>Srebnik</a:t>
            </a:r>
            <a:r>
              <a:rPr lang="en-GB" sz="2400" b="1" dirty="0"/>
              <a:t>, 1991)</a:t>
            </a:r>
          </a:p>
        </p:txBody>
      </p:sp>
      <p:sp>
        <p:nvSpPr>
          <p:cNvPr id="3" name="Content Placeholder 2">
            <a:extLst>
              <a:ext uri="{FF2B5EF4-FFF2-40B4-BE49-F238E27FC236}">
                <a16:creationId xmlns:a16="http://schemas.microsoft.com/office/drawing/2014/main" id="{E5A84DCD-909F-4823-8B09-247470481268}"/>
              </a:ext>
            </a:extLst>
          </p:cNvPr>
          <p:cNvSpPr>
            <a:spLocks noGrp="1"/>
          </p:cNvSpPr>
          <p:nvPr>
            <p:ph idx="1"/>
          </p:nvPr>
        </p:nvSpPr>
        <p:spPr>
          <a:xfrm>
            <a:off x="838199" y="1611929"/>
            <a:ext cx="10515600" cy="4351338"/>
          </a:xfrm>
        </p:spPr>
        <p:txBody>
          <a:bodyPr>
            <a:normAutofit fontScale="70000" lnSpcReduction="20000"/>
          </a:bodyPr>
          <a:lstStyle/>
          <a:p>
            <a:r>
              <a:rPr lang="en-GB" dirty="0"/>
              <a:t>Interested in promoting communities that include all their members….understanding a valuing diverse human perspectives, including those of commonly disenfranchised groups</a:t>
            </a:r>
          </a:p>
          <a:p>
            <a:r>
              <a:rPr lang="en-GB" dirty="0"/>
              <a:t>Focus on human strengths and competency enhancement</a:t>
            </a:r>
          </a:p>
          <a:p>
            <a:r>
              <a:rPr lang="en-GB" dirty="0"/>
              <a:t>Try to practice from a non-hierarchical position….clearly recognise the value of peer support and influence</a:t>
            </a:r>
          </a:p>
          <a:p>
            <a:r>
              <a:rPr lang="en-GB" dirty="0"/>
              <a:t>Support training that is multi-disciplinary and collaborative</a:t>
            </a:r>
          </a:p>
          <a:p>
            <a:r>
              <a:rPr lang="en-GB" dirty="0"/>
              <a:t>Value training and teaching that utilizes expertise from those who work successfully in the community</a:t>
            </a:r>
          </a:p>
          <a:p>
            <a:r>
              <a:rPr lang="en-GB" dirty="0"/>
              <a:t>Work for prevention and promotion </a:t>
            </a:r>
          </a:p>
          <a:p>
            <a:r>
              <a:rPr lang="en-GB" dirty="0"/>
              <a:t>Focus on children and human rights</a:t>
            </a:r>
          </a:p>
          <a:p>
            <a:r>
              <a:rPr lang="en-GB" dirty="0"/>
              <a:t>Apply knowledge to programmes that impact large groups as well as individuals</a:t>
            </a:r>
          </a:p>
          <a:p>
            <a:r>
              <a:rPr lang="en-GB" dirty="0"/>
              <a:t>Affect social change in a broad context…..facilitates empowerment and esteem in disadvantaged and disenfranchised people</a:t>
            </a:r>
          </a:p>
          <a:p>
            <a:r>
              <a:rPr lang="en-GB" dirty="0"/>
              <a:t>Engage in political and social action intended to overcome pathology in systems and society</a:t>
            </a:r>
          </a:p>
          <a:p>
            <a:endParaRPr lang="en-GB" dirty="0"/>
          </a:p>
        </p:txBody>
      </p:sp>
      <p:pic>
        <p:nvPicPr>
          <p:cNvPr id="4" name="Picture 2">
            <a:extLst>
              <a:ext uri="{FF2B5EF4-FFF2-40B4-BE49-F238E27FC236}">
                <a16:creationId xmlns:a16="http://schemas.microsoft.com/office/drawing/2014/main" id="{1922F8F5-0BD0-4220-A7ED-118C9EBFC7A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75758" y="0"/>
            <a:ext cx="9040483" cy="120426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5" name="Picture 2" descr="Psychological Service - Works for positive change">
            <a:extLst>
              <a:ext uri="{FF2B5EF4-FFF2-40B4-BE49-F238E27FC236}">
                <a16:creationId xmlns:a16="http://schemas.microsoft.com/office/drawing/2014/main" id="{666EE57E-150F-4993-8662-F585EC623A0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77491" y="5865147"/>
            <a:ext cx="5238750" cy="952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272002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2D5CE6-BB5B-4518-BF62-E924401C47E7}"/>
              </a:ext>
            </a:extLst>
          </p:cNvPr>
          <p:cNvSpPr>
            <a:spLocks noGrp="1"/>
          </p:cNvSpPr>
          <p:nvPr>
            <p:ph type="title"/>
          </p:nvPr>
        </p:nvSpPr>
        <p:spPr/>
        <p:txBody>
          <a:bodyPr/>
          <a:lstStyle/>
          <a:p>
            <a:endParaRPr lang="en-GB"/>
          </a:p>
        </p:txBody>
      </p:sp>
      <p:pic>
        <p:nvPicPr>
          <p:cNvPr id="4" name="Picture 2">
            <a:extLst>
              <a:ext uri="{FF2B5EF4-FFF2-40B4-BE49-F238E27FC236}">
                <a16:creationId xmlns:a16="http://schemas.microsoft.com/office/drawing/2014/main" id="{1922F8F5-0BD0-4220-A7ED-118C9EBFC7A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3217" y="0"/>
            <a:ext cx="9040483" cy="120426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5" name="Picture 2" descr="Psychological Service - Works for positive change">
            <a:extLst>
              <a:ext uri="{FF2B5EF4-FFF2-40B4-BE49-F238E27FC236}">
                <a16:creationId xmlns:a16="http://schemas.microsoft.com/office/drawing/2014/main" id="{666EE57E-150F-4993-8662-F585EC623A06}"/>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476625" y="5905500"/>
            <a:ext cx="5238750" cy="952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 name="Content Placeholder 13">
            <a:extLst>
              <a:ext uri="{FF2B5EF4-FFF2-40B4-BE49-F238E27FC236}">
                <a16:creationId xmlns:a16="http://schemas.microsoft.com/office/drawing/2014/main" id="{CDE46BBE-8D59-4268-8A18-1F8F3B1AC2DA}"/>
              </a:ext>
            </a:extLst>
          </p:cNvPr>
          <p:cNvPicPr>
            <a:picLocks noGrp="1" noChangeAspect="1"/>
          </p:cNvPicPr>
          <p:nvPr>
            <p:ph idx="1"/>
          </p:nvPr>
        </p:nvPicPr>
        <p:blipFill>
          <a:blip r:embed="rId5"/>
          <a:stretch>
            <a:fillRect/>
          </a:stretch>
        </p:blipFill>
        <p:spPr>
          <a:xfrm>
            <a:off x="2719450" y="508687"/>
            <a:ext cx="7922824" cy="5145762"/>
          </a:xfrm>
          <a:prstGeom prst="rect">
            <a:avLst/>
          </a:prstGeom>
        </p:spPr>
      </p:pic>
    </p:spTree>
    <p:extLst>
      <p:ext uri="{BB962C8B-B14F-4D97-AF65-F5344CB8AC3E}">
        <p14:creationId xmlns:p14="http://schemas.microsoft.com/office/powerpoint/2010/main" val="10857523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2D5CE6-BB5B-4518-BF62-E924401C47E7}"/>
              </a:ext>
            </a:extLst>
          </p:cNvPr>
          <p:cNvSpPr>
            <a:spLocks noGrp="1"/>
          </p:cNvSpPr>
          <p:nvPr>
            <p:ph type="title"/>
          </p:nvPr>
        </p:nvSpPr>
        <p:spPr>
          <a:xfrm>
            <a:off x="838200" y="1028205"/>
            <a:ext cx="10515600" cy="1325563"/>
          </a:xfrm>
        </p:spPr>
        <p:txBody>
          <a:bodyPr/>
          <a:lstStyle/>
          <a:p>
            <a:r>
              <a:rPr lang="en-GB" dirty="0"/>
              <a:t>Highland’s Approach - SVPRS</a:t>
            </a:r>
          </a:p>
        </p:txBody>
      </p:sp>
      <p:sp>
        <p:nvSpPr>
          <p:cNvPr id="3" name="Content Placeholder 2">
            <a:extLst>
              <a:ext uri="{FF2B5EF4-FFF2-40B4-BE49-F238E27FC236}">
                <a16:creationId xmlns:a16="http://schemas.microsoft.com/office/drawing/2014/main" id="{E5A84DCD-909F-4823-8B09-247470481268}"/>
              </a:ext>
            </a:extLst>
          </p:cNvPr>
          <p:cNvSpPr>
            <a:spLocks noGrp="1"/>
          </p:cNvSpPr>
          <p:nvPr>
            <p:ph idx="1"/>
          </p:nvPr>
        </p:nvSpPr>
        <p:spPr>
          <a:xfrm>
            <a:off x="838200" y="2012157"/>
            <a:ext cx="10515600" cy="4351338"/>
          </a:xfrm>
        </p:spPr>
        <p:txBody>
          <a:bodyPr/>
          <a:lstStyle/>
          <a:p>
            <a:r>
              <a:rPr lang="en-GB" dirty="0"/>
              <a:t>Strategic and Operational Groups</a:t>
            </a:r>
          </a:p>
          <a:p>
            <a:r>
              <a:rPr lang="en-GB" dirty="0"/>
              <a:t>Embargo on information – increased global citizenship education, equality, inclusion &amp; children’s rights</a:t>
            </a:r>
          </a:p>
          <a:p>
            <a:r>
              <a:rPr lang="en-GB" dirty="0"/>
              <a:t>Community Engagement Events - </a:t>
            </a:r>
            <a:r>
              <a:rPr lang="en-GB" dirty="0">
                <a:hlinkClick r:id="rId3"/>
              </a:rPr>
              <a:t>https://www.youtube.com/watch?v=gO0_zdWE6Yk</a:t>
            </a:r>
            <a:endParaRPr lang="en-GB" dirty="0"/>
          </a:p>
          <a:p>
            <a:r>
              <a:rPr lang="en-GB" dirty="0"/>
              <a:t>Input to schools and frontline staff – welcoming families, responding to trauma</a:t>
            </a:r>
          </a:p>
          <a:p>
            <a:r>
              <a:rPr lang="en-GB" dirty="0"/>
              <a:t>Ongoing supervision to frontline staff – secondary trauma/compassions fatigue</a:t>
            </a:r>
          </a:p>
        </p:txBody>
      </p:sp>
      <p:pic>
        <p:nvPicPr>
          <p:cNvPr id="4" name="Picture 2">
            <a:extLst>
              <a:ext uri="{FF2B5EF4-FFF2-40B4-BE49-F238E27FC236}">
                <a16:creationId xmlns:a16="http://schemas.microsoft.com/office/drawing/2014/main" id="{1922F8F5-0BD0-4220-A7ED-118C9EBFC7AC}"/>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75758" y="0"/>
            <a:ext cx="9040483" cy="120426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5" name="Picture 2" descr="Psychological Service - Works for positive change">
            <a:extLst>
              <a:ext uri="{FF2B5EF4-FFF2-40B4-BE49-F238E27FC236}">
                <a16:creationId xmlns:a16="http://schemas.microsoft.com/office/drawing/2014/main" id="{666EE57E-150F-4993-8662-F585EC623A06}"/>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115050" y="5829795"/>
            <a:ext cx="5238750" cy="952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886845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2D5CE6-BB5B-4518-BF62-E924401C47E7}"/>
              </a:ext>
            </a:extLst>
          </p:cNvPr>
          <p:cNvSpPr>
            <a:spLocks noGrp="1"/>
          </p:cNvSpPr>
          <p:nvPr>
            <p:ph type="title"/>
          </p:nvPr>
        </p:nvSpPr>
        <p:spPr>
          <a:xfrm>
            <a:off x="838200" y="1103956"/>
            <a:ext cx="10515600" cy="1325563"/>
          </a:xfrm>
        </p:spPr>
        <p:txBody>
          <a:bodyPr/>
          <a:lstStyle/>
          <a:p>
            <a:r>
              <a:rPr lang="en-GB" dirty="0"/>
              <a:t>Highland’s Approach - ARAP</a:t>
            </a:r>
          </a:p>
        </p:txBody>
      </p:sp>
      <p:sp>
        <p:nvSpPr>
          <p:cNvPr id="3" name="Content Placeholder 2">
            <a:extLst>
              <a:ext uri="{FF2B5EF4-FFF2-40B4-BE49-F238E27FC236}">
                <a16:creationId xmlns:a16="http://schemas.microsoft.com/office/drawing/2014/main" id="{E5A84DCD-909F-4823-8B09-247470481268}"/>
              </a:ext>
            </a:extLst>
          </p:cNvPr>
          <p:cNvSpPr>
            <a:spLocks noGrp="1"/>
          </p:cNvSpPr>
          <p:nvPr>
            <p:ph idx="1"/>
          </p:nvPr>
        </p:nvSpPr>
        <p:spPr>
          <a:xfrm>
            <a:off x="838200" y="2329207"/>
            <a:ext cx="10515600" cy="4351338"/>
          </a:xfrm>
        </p:spPr>
        <p:txBody>
          <a:bodyPr/>
          <a:lstStyle/>
          <a:p>
            <a:r>
              <a:rPr lang="en-GB" dirty="0"/>
              <a:t>Families all worked for MOD in Afghanistan – most had good level of English</a:t>
            </a:r>
          </a:p>
          <a:p>
            <a:r>
              <a:rPr lang="en-GB" dirty="0"/>
              <a:t>Similar approach – strategic and operational groups</a:t>
            </a:r>
          </a:p>
          <a:p>
            <a:r>
              <a:rPr lang="en-GB" dirty="0"/>
              <a:t>Engagement events</a:t>
            </a:r>
          </a:p>
          <a:p>
            <a:r>
              <a:rPr lang="en-GB" dirty="0"/>
              <a:t>Input on ongoing support to schools </a:t>
            </a:r>
          </a:p>
        </p:txBody>
      </p:sp>
      <p:pic>
        <p:nvPicPr>
          <p:cNvPr id="4" name="Picture 2">
            <a:extLst>
              <a:ext uri="{FF2B5EF4-FFF2-40B4-BE49-F238E27FC236}">
                <a16:creationId xmlns:a16="http://schemas.microsoft.com/office/drawing/2014/main" id="{1922F8F5-0BD0-4220-A7ED-118C9EBFC7A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75758" y="0"/>
            <a:ext cx="9040483" cy="120426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5" name="Picture 2" descr="Psychological Service - Works for positive change">
            <a:extLst>
              <a:ext uri="{FF2B5EF4-FFF2-40B4-BE49-F238E27FC236}">
                <a16:creationId xmlns:a16="http://schemas.microsoft.com/office/drawing/2014/main" id="{666EE57E-150F-4993-8662-F585EC623A06}"/>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359696" y="5754044"/>
            <a:ext cx="5238750" cy="952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8252045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2D5CE6-BB5B-4518-BF62-E924401C47E7}"/>
              </a:ext>
            </a:extLst>
          </p:cNvPr>
          <p:cNvSpPr>
            <a:spLocks noGrp="1"/>
          </p:cNvSpPr>
          <p:nvPr>
            <p:ph type="title"/>
          </p:nvPr>
        </p:nvSpPr>
        <p:spPr>
          <a:xfrm>
            <a:off x="838200" y="1204267"/>
            <a:ext cx="10515600" cy="1325563"/>
          </a:xfrm>
        </p:spPr>
        <p:txBody>
          <a:bodyPr/>
          <a:lstStyle/>
          <a:p>
            <a:r>
              <a:rPr lang="en-GB" dirty="0"/>
              <a:t>Highland’s Approach - Ukraine</a:t>
            </a:r>
          </a:p>
        </p:txBody>
      </p:sp>
      <p:sp>
        <p:nvSpPr>
          <p:cNvPr id="3" name="Content Placeholder 2">
            <a:extLst>
              <a:ext uri="{FF2B5EF4-FFF2-40B4-BE49-F238E27FC236}">
                <a16:creationId xmlns:a16="http://schemas.microsoft.com/office/drawing/2014/main" id="{E5A84DCD-909F-4823-8B09-247470481268}"/>
              </a:ext>
            </a:extLst>
          </p:cNvPr>
          <p:cNvSpPr>
            <a:spLocks noGrp="1"/>
          </p:cNvSpPr>
          <p:nvPr>
            <p:ph idx="1"/>
          </p:nvPr>
        </p:nvSpPr>
        <p:spPr>
          <a:xfrm>
            <a:off x="838200" y="2623045"/>
            <a:ext cx="10515600" cy="4351338"/>
          </a:xfrm>
        </p:spPr>
        <p:txBody>
          <a:bodyPr/>
          <a:lstStyle/>
          <a:p>
            <a:r>
              <a:rPr lang="en-GB" dirty="0"/>
              <a:t>Significant number of host families signed up</a:t>
            </a:r>
          </a:p>
          <a:p>
            <a:r>
              <a:rPr lang="en-GB" dirty="0"/>
              <a:t>Less time to prepare – luckily had a semi-model</a:t>
            </a:r>
          </a:p>
          <a:p>
            <a:r>
              <a:rPr lang="en-GB" dirty="0"/>
              <a:t>Difficult to keep in touch with which families where and under which scheme</a:t>
            </a:r>
          </a:p>
          <a:p>
            <a:r>
              <a:rPr lang="en-GB" dirty="0"/>
              <a:t>Community engagement events were not held</a:t>
            </a:r>
          </a:p>
          <a:p>
            <a:r>
              <a:rPr lang="en-GB" dirty="0"/>
              <a:t>Shift in approach due to numbers in hotels</a:t>
            </a:r>
          </a:p>
        </p:txBody>
      </p:sp>
      <p:pic>
        <p:nvPicPr>
          <p:cNvPr id="4" name="Picture 2">
            <a:extLst>
              <a:ext uri="{FF2B5EF4-FFF2-40B4-BE49-F238E27FC236}">
                <a16:creationId xmlns:a16="http://schemas.microsoft.com/office/drawing/2014/main" id="{1922F8F5-0BD0-4220-A7ED-118C9EBFC7A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75758" y="0"/>
            <a:ext cx="9040483" cy="120426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5" name="Picture 2" descr="Psychological Service - Works for positive change">
            <a:extLst>
              <a:ext uri="{FF2B5EF4-FFF2-40B4-BE49-F238E27FC236}">
                <a16:creationId xmlns:a16="http://schemas.microsoft.com/office/drawing/2014/main" id="{666EE57E-150F-4993-8662-F585EC623A06}"/>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324070" y="5796251"/>
            <a:ext cx="5238750" cy="952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60417971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45BA50B0AEA50A408B1CCE59390A0063" ma:contentTypeVersion="13" ma:contentTypeDescription="Create a new document." ma:contentTypeScope="" ma:versionID="09792148bc4fc0a49cb320e4bd8e5eb1">
  <xsd:schema xmlns:xsd="http://www.w3.org/2001/XMLSchema" xmlns:xs="http://www.w3.org/2001/XMLSchema" xmlns:p="http://schemas.microsoft.com/office/2006/metadata/properties" xmlns:ns3="f208d9d4-ab53-4bb8-846a-65b2416c60b1" xmlns:ns4="67b068b7-2e2b-4052-af03-84bdb19f149d" targetNamespace="http://schemas.microsoft.com/office/2006/metadata/properties" ma:root="true" ma:fieldsID="07d710fb2c58fd4d65dd338513a63a0a" ns3:_="" ns4:_="">
    <xsd:import namespace="f208d9d4-ab53-4bb8-846a-65b2416c60b1"/>
    <xsd:import namespace="67b068b7-2e2b-4052-af03-84bdb19f149d"/>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AutoTags" minOccurs="0"/>
                <xsd:element ref="ns4:MediaServiceDateTaken" minOccurs="0"/>
                <xsd:element ref="ns4:MediaServiceOCR" minOccurs="0"/>
                <xsd:element ref="ns4:MediaServiceLocation" minOccurs="0"/>
                <xsd:element ref="ns4:MediaServiceGenerationTime" minOccurs="0"/>
                <xsd:element ref="ns4:MediaServiceEventHashCode" minOccurs="0"/>
                <xsd:element ref="ns4:MediaServiceAutoKeyPoints" minOccurs="0"/>
                <xsd:element ref="ns4: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208d9d4-ab53-4bb8-846a-65b2416c60b1"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element name="SharingHintHash" ma:index="10" nillable="true" ma:displayName="Sharing Hint Hash"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67b068b7-2e2b-4052-af03-84bdb19f149d"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AutoTags" ma:index="13" nillable="true" ma:displayName="MediaServiceAutoTags" ma:internalName="MediaServiceAutoTags" ma:readOnly="true">
      <xsd:simpleType>
        <xsd:restriction base="dms:Text"/>
      </xsd:simpleType>
    </xsd:element>
    <xsd:element name="MediaServiceDateTaken" ma:index="14" nillable="true" ma:displayName="MediaServiceDateTaken" ma:hidden="true" ma:internalName="MediaServiceDateTaken" ma:readOnly="true">
      <xsd:simpleType>
        <xsd:restriction base="dms:Text"/>
      </xsd:simpleType>
    </xsd:element>
    <xsd:element name="MediaServiceOCR" ma:index="15" nillable="true" ma:displayName="MediaServiceOCR" ma:internalName="MediaServiceOCR" ma:readOnly="true">
      <xsd:simpleType>
        <xsd:restriction base="dms:Note">
          <xsd:maxLength value="255"/>
        </xsd:restriction>
      </xsd:simpleType>
    </xsd:element>
    <xsd:element name="MediaServiceLocation" ma:index="16" nillable="true" ma:displayName="MediaServiceLocation" ma:internalName="MediaServiceLocation"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90FEA253-21F9-487C-B38B-8FEFE5EF4893}">
  <ds:schemaRefs>
    <ds:schemaRef ds:uri="http://purl.org/dc/terms/"/>
    <ds:schemaRef ds:uri="http://schemas.microsoft.com/office/2006/documentManagement/types"/>
    <ds:schemaRef ds:uri="http://www.w3.org/XML/1998/namespace"/>
    <ds:schemaRef ds:uri="http://purl.org/dc/elements/1.1/"/>
    <ds:schemaRef ds:uri="http://schemas.microsoft.com/office/infopath/2007/PartnerControls"/>
    <ds:schemaRef ds:uri="http://schemas.openxmlformats.org/package/2006/metadata/core-properties"/>
    <ds:schemaRef ds:uri="67b068b7-2e2b-4052-af03-84bdb19f149d"/>
    <ds:schemaRef ds:uri="f208d9d4-ab53-4bb8-846a-65b2416c60b1"/>
    <ds:schemaRef ds:uri="http://schemas.microsoft.com/office/2006/metadata/properties"/>
    <ds:schemaRef ds:uri="http://purl.org/dc/dcmitype/"/>
  </ds:schemaRefs>
</ds:datastoreItem>
</file>

<file path=customXml/itemProps2.xml><?xml version="1.0" encoding="utf-8"?>
<ds:datastoreItem xmlns:ds="http://schemas.openxmlformats.org/officeDocument/2006/customXml" ds:itemID="{A20C2BEB-CB26-49CE-8E0E-497429794BD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208d9d4-ab53-4bb8-846a-65b2416c60b1"/>
    <ds:schemaRef ds:uri="67b068b7-2e2b-4052-af03-84bdb19f149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DAA2550F-3F85-4936-8791-73CF6DD050E2}">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763</TotalTime>
  <Words>769</Words>
  <Application>Microsoft Office PowerPoint</Application>
  <PresentationFormat>Widescreen</PresentationFormat>
  <Paragraphs>108</Paragraphs>
  <Slides>18</Slides>
  <Notes>12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18</vt:i4>
      </vt:variant>
    </vt:vector>
  </HeadingPairs>
  <TitlesOfParts>
    <vt:vector size="22" baseType="lpstr">
      <vt:lpstr>Arial</vt:lpstr>
      <vt:lpstr>Calibri</vt:lpstr>
      <vt:lpstr>Calibri Light</vt:lpstr>
      <vt:lpstr>Office Theme</vt:lpstr>
      <vt:lpstr>Welcoming Refugee Families: A Community Psychology Approach</vt:lpstr>
      <vt:lpstr>Workshop Outline</vt:lpstr>
      <vt:lpstr>PowerPoint Presentation</vt:lpstr>
      <vt:lpstr>Community Psychology</vt:lpstr>
      <vt:lpstr>The Principles of Community Psychology (Srebnik, 1991)</vt:lpstr>
      <vt:lpstr>PowerPoint Presentation</vt:lpstr>
      <vt:lpstr>Highland’s Approach - SVPRS</vt:lpstr>
      <vt:lpstr>Highland’s Approach - ARAP</vt:lpstr>
      <vt:lpstr>Highland’s Approach - Ukraine</vt:lpstr>
      <vt:lpstr>PowerPoint Presentation</vt:lpstr>
      <vt:lpstr>2016 – regarding Syrian families arriving</vt:lpstr>
      <vt:lpstr>2021 – regarding families from Afghanistan arriving</vt:lpstr>
      <vt:lpstr>2022 – regarding families from Ukraine arriving</vt:lpstr>
      <vt:lpstr>What does the literature say?</vt:lpstr>
      <vt:lpstr>The importance of educational psychology</vt:lpstr>
      <vt:lpstr>A Role for Educational Psychology</vt:lpstr>
      <vt:lpstr>What next?</vt:lpstr>
      <vt:lpstr>Thoughts, Reflections, 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Welcoming Refugee Families: A Community Psychology Approach</dc:title>
  <dc:creator>Carrie Yavuz (Education Psychology)</dc:creator>
  <cp:lastModifiedBy>Carrie Yavuz (Education Psychology)</cp:lastModifiedBy>
  <cp:revision>1</cp:revision>
  <dcterms:created xsi:type="dcterms:W3CDTF">2022-10-05T10:21:16Z</dcterms:created>
  <dcterms:modified xsi:type="dcterms:W3CDTF">2022-11-02T14:07:10Z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0x01010045BA50B0AEA50A408B1CCE59390A0063</vt:lpwstr>
  </property>
</Properties>
</file>