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68" r:id="rId4"/>
  </p:sldMasterIdLst>
  <p:notesMasterIdLst>
    <p:notesMasterId r:id="rId49"/>
  </p:notesMasterIdLst>
  <p:handoutMasterIdLst>
    <p:handoutMasterId r:id="rId50"/>
  </p:handoutMasterIdLst>
  <p:sldIdLst>
    <p:sldId id="3825" r:id="rId5"/>
    <p:sldId id="3827" r:id="rId6"/>
    <p:sldId id="3791" r:id="rId7"/>
    <p:sldId id="3853" r:id="rId8"/>
    <p:sldId id="3836" r:id="rId9"/>
    <p:sldId id="3835" r:id="rId10"/>
    <p:sldId id="3837" r:id="rId11"/>
    <p:sldId id="3855" r:id="rId12"/>
    <p:sldId id="3839" r:id="rId13"/>
    <p:sldId id="3849" r:id="rId14"/>
    <p:sldId id="3840" r:id="rId15"/>
    <p:sldId id="3842" r:id="rId16"/>
    <p:sldId id="3850" r:id="rId17"/>
    <p:sldId id="3852" r:id="rId18"/>
    <p:sldId id="3851" r:id="rId19"/>
    <p:sldId id="3841" r:id="rId20"/>
    <p:sldId id="3847" r:id="rId21"/>
    <p:sldId id="3838" r:id="rId22"/>
    <p:sldId id="3856" r:id="rId23"/>
    <p:sldId id="3857" r:id="rId24"/>
    <p:sldId id="3858" r:id="rId25"/>
    <p:sldId id="3859" r:id="rId26"/>
    <p:sldId id="3860" r:id="rId27"/>
    <p:sldId id="3861" r:id="rId28"/>
    <p:sldId id="3862" r:id="rId29"/>
    <p:sldId id="3863" r:id="rId30"/>
    <p:sldId id="3864" r:id="rId31"/>
    <p:sldId id="3865" r:id="rId32"/>
    <p:sldId id="3866" r:id="rId33"/>
    <p:sldId id="3867" r:id="rId34"/>
    <p:sldId id="3868" r:id="rId35"/>
    <p:sldId id="3869" r:id="rId36"/>
    <p:sldId id="3878" r:id="rId37"/>
    <p:sldId id="3871" r:id="rId38"/>
    <p:sldId id="3870" r:id="rId39"/>
    <p:sldId id="3844" r:id="rId40"/>
    <p:sldId id="3872" r:id="rId41"/>
    <p:sldId id="3873" r:id="rId42"/>
    <p:sldId id="3846" r:id="rId43"/>
    <p:sldId id="3834" r:id="rId44"/>
    <p:sldId id="3874" r:id="rId45"/>
    <p:sldId id="3875" r:id="rId46"/>
    <p:sldId id="3876" r:id="rId47"/>
    <p:sldId id="3877" r:id="rId48"/>
  </p:sldIdLst>
  <p:sldSz cx="12192000" cy="6858000"/>
  <p:notesSz cx="7104063" cy="10234613"/>
  <p:embeddedFontLst>
    <p:embeddedFont>
      <p:font typeface="Avenir Next LT Pro" panose="020B0504020202020204" pitchFamily="34" charset="77"/>
      <p:regular r:id="rId51"/>
      <p:bold r:id="rId52"/>
      <p:italic r:id="rId53"/>
      <p:boldItalic r:id="rId54"/>
    </p:embeddedFont>
    <p:embeddedFont>
      <p:font typeface="Bubbleboddy Neue Trial" pitchFamily="2" charset="0"/>
      <p:regular r:id="rId55"/>
      <p:bold r:id="rId56"/>
    </p:embeddedFont>
    <p:embeddedFont>
      <p:font typeface="Louis George Cafe" pitchFamily="2" charset="-128"/>
      <p:regular r:id="rId57"/>
      <p:bold r:id="rId58"/>
      <p:italic r:id="rId59"/>
      <p:boldItalic r:id="rId60"/>
    </p:embeddedFont>
    <p:embeddedFont>
      <p:font typeface="Source Sans Pro" panose="020B0503030403020204" pitchFamily="34" charset="0"/>
      <p:regular r:id="rId61"/>
      <p:bold r:id="rId62"/>
      <p:italic r:id="rId63"/>
      <p:boldItalic r:id="rId64"/>
    </p:embeddedFont>
    <p:embeddedFont>
      <p:font typeface="Tw Cen MT" panose="020B0602020104020603" pitchFamily="34" charset="77"/>
      <p:regular r:id="rId65"/>
      <p:bold r:id="rId66"/>
      <p:italic r:id="rId67"/>
      <p:boldItalic r:id="rId68"/>
    </p:embeddedFont>
  </p:embeddedFont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E7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96E0FC-C0EF-41C9-BB2A-9210AD5CC53B}" v="1004" dt="2024-11-06T11:42:18.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58156" autoAdjust="0"/>
  </p:normalViewPr>
  <p:slideViewPr>
    <p:cSldViewPr snapToGrid="0">
      <p:cViewPr varScale="1">
        <p:scale>
          <a:sx n="64" d="100"/>
          <a:sy n="64" d="100"/>
        </p:scale>
        <p:origin x="2576" y="168"/>
      </p:cViewPr>
      <p:guideLst>
        <p:guide orient="horz" pos="1200"/>
        <p:guide orient="horz" pos="3408"/>
        <p:guide pos="6936"/>
        <p:guide pos="744"/>
      </p:guideLst>
    </p:cSldViewPr>
  </p:slideViewPr>
  <p:notesTextViewPr>
    <p:cViewPr>
      <p:scale>
        <a:sx n="1" d="1"/>
        <a:sy n="1" d="1"/>
      </p:scale>
      <p:origin x="0" y="0"/>
    </p:cViewPr>
  </p:notesText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handoutMaster" Target="handoutMasters/handoutMaster1.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Pre-intervention</c:v>
                </c:pt>
              </c:strCache>
            </c:strRef>
          </c:tx>
          <c:spPr>
            <a:solidFill>
              <a:schemeClr val="accent1"/>
            </a:solidFill>
            <a:ln>
              <a:noFill/>
            </a:ln>
            <a:effectLst/>
          </c:spPr>
          <c:invertIfNegative val="0"/>
          <c:cat>
            <c:strRef>
              <c:f>Sheet1!$A$2:$A$3</c:f>
              <c:strCache>
                <c:ptCount val="2"/>
                <c:pt idx="0">
                  <c:v>Experimental Group</c:v>
                </c:pt>
                <c:pt idx="1">
                  <c:v>Control Group</c:v>
                </c:pt>
              </c:strCache>
            </c:strRef>
          </c:cat>
          <c:val>
            <c:numRef>
              <c:f>Sheet1!$B$2:$B$3</c:f>
              <c:numCache>
                <c:formatCode>General</c:formatCode>
                <c:ptCount val="2"/>
                <c:pt idx="0">
                  <c:v>28.03</c:v>
                </c:pt>
                <c:pt idx="1">
                  <c:v>30.1</c:v>
                </c:pt>
              </c:numCache>
            </c:numRef>
          </c:val>
          <c:extLst>
            <c:ext xmlns:c16="http://schemas.microsoft.com/office/drawing/2014/chart" uri="{C3380CC4-5D6E-409C-BE32-E72D297353CC}">
              <c16:uniqueId val="{00000000-D2F2-4CC6-801F-F1342C474526}"/>
            </c:ext>
          </c:extLst>
        </c:ser>
        <c:ser>
          <c:idx val="1"/>
          <c:order val="1"/>
          <c:tx>
            <c:strRef>
              <c:f>Sheet1!$C$1</c:f>
              <c:strCache>
                <c:ptCount val="1"/>
                <c:pt idx="0">
                  <c:v>Post-intervention</c:v>
                </c:pt>
              </c:strCache>
            </c:strRef>
          </c:tx>
          <c:spPr>
            <a:solidFill>
              <a:schemeClr val="accent2"/>
            </a:solidFill>
            <a:ln>
              <a:noFill/>
            </a:ln>
            <a:effectLst/>
          </c:spPr>
          <c:invertIfNegative val="0"/>
          <c:cat>
            <c:strRef>
              <c:f>Sheet1!$A$2:$A$3</c:f>
              <c:strCache>
                <c:ptCount val="2"/>
                <c:pt idx="0">
                  <c:v>Experimental Group</c:v>
                </c:pt>
                <c:pt idx="1">
                  <c:v>Control Group</c:v>
                </c:pt>
              </c:strCache>
            </c:strRef>
          </c:cat>
          <c:val>
            <c:numRef>
              <c:f>Sheet1!$C$2:$C$3</c:f>
              <c:numCache>
                <c:formatCode>General</c:formatCode>
                <c:ptCount val="2"/>
                <c:pt idx="0">
                  <c:v>34.19</c:v>
                </c:pt>
                <c:pt idx="1">
                  <c:v>30.57</c:v>
                </c:pt>
              </c:numCache>
            </c:numRef>
          </c:val>
          <c:extLst>
            <c:ext xmlns:c16="http://schemas.microsoft.com/office/drawing/2014/chart" uri="{C3380CC4-5D6E-409C-BE32-E72D297353CC}">
              <c16:uniqueId val="{00000001-D2F2-4CC6-801F-F1342C474526}"/>
            </c:ext>
          </c:extLst>
        </c:ser>
        <c:dLbls>
          <c:showLegendKey val="0"/>
          <c:showVal val="0"/>
          <c:showCatName val="0"/>
          <c:showSerName val="0"/>
          <c:showPercent val="0"/>
          <c:showBubbleSize val="0"/>
        </c:dLbls>
        <c:gapWidth val="219"/>
        <c:overlap val="-27"/>
        <c:axId val="1742958271"/>
        <c:axId val="2096380671"/>
      </c:barChart>
      <c:catAx>
        <c:axId val="174295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crossAx val="2096380671"/>
        <c:crosses val="autoZero"/>
        <c:auto val="1"/>
        <c:lblAlgn val="ctr"/>
        <c:lblOffset val="100"/>
        <c:noMultiLvlLbl val="0"/>
      </c:catAx>
      <c:valAx>
        <c:axId val="209638067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crossAx val="1742958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Sticker taken</c:v>
                </c:pt>
              </c:strCache>
            </c:strRef>
          </c:tx>
          <c:spPr>
            <a:solidFill>
              <a:schemeClr val="accent1"/>
            </a:solidFill>
            <a:ln>
              <a:noFill/>
            </a:ln>
            <a:effectLst/>
          </c:spPr>
          <c:invertIfNegative val="0"/>
          <c:cat>
            <c:strRef>
              <c:f>Sheet1!$A$2:$A$3</c:f>
              <c:strCache>
                <c:ptCount val="2"/>
                <c:pt idx="0">
                  <c:v>Experimental</c:v>
                </c:pt>
                <c:pt idx="1">
                  <c:v>Control</c:v>
                </c:pt>
              </c:strCache>
            </c:strRef>
          </c:cat>
          <c:val>
            <c:numRef>
              <c:f>Sheet1!$B$2:$B$3</c:f>
              <c:numCache>
                <c:formatCode>General</c:formatCode>
                <c:ptCount val="2"/>
                <c:pt idx="0">
                  <c:v>24</c:v>
                </c:pt>
                <c:pt idx="1">
                  <c:v>25</c:v>
                </c:pt>
              </c:numCache>
            </c:numRef>
          </c:val>
          <c:extLst>
            <c:ext xmlns:c16="http://schemas.microsoft.com/office/drawing/2014/chart" uri="{C3380CC4-5D6E-409C-BE32-E72D297353CC}">
              <c16:uniqueId val="{00000000-3615-409C-9EA0-38E494D8B3F3}"/>
            </c:ext>
          </c:extLst>
        </c:ser>
        <c:ser>
          <c:idx val="1"/>
          <c:order val="1"/>
          <c:tx>
            <c:strRef>
              <c:f>Sheet1!$C$1</c:f>
              <c:strCache>
                <c:ptCount val="1"/>
                <c:pt idx="0">
                  <c:v>Sticker not taken</c:v>
                </c:pt>
              </c:strCache>
            </c:strRef>
          </c:tx>
          <c:spPr>
            <a:solidFill>
              <a:schemeClr val="accent2"/>
            </a:solidFill>
            <a:ln>
              <a:noFill/>
            </a:ln>
            <a:effectLst/>
          </c:spPr>
          <c:invertIfNegative val="0"/>
          <c:cat>
            <c:strRef>
              <c:f>Sheet1!$A$2:$A$3</c:f>
              <c:strCache>
                <c:ptCount val="2"/>
                <c:pt idx="0">
                  <c:v>Experimental</c:v>
                </c:pt>
                <c:pt idx="1">
                  <c:v>Control</c:v>
                </c:pt>
              </c:strCache>
            </c:strRef>
          </c:cat>
          <c:val>
            <c:numRef>
              <c:f>Sheet1!$C$2:$C$3</c:f>
              <c:numCache>
                <c:formatCode>General</c:formatCode>
                <c:ptCount val="2"/>
                <c:pt idx="0">
                  <c:v>7</c:v>
                </c:pt>
                <c:pt idx="1">
                  <c:v>5</c:v>
                </c:pt>
              </c:numCache>
            </c:numRef>
          </c:val>
          <c:extLst>
            <c:ext xmlns:c16="http://schemas.microsoft.com/office/drawing/2014/chart" uri="{C3380CC4-5D6E-409C-BE32-E72D297353CC}">
              <c16:uniqueId val="{00000001-3615-409C-9EA0-38E494D8B3F3}"/>
            </c:ext>
          </c:extLst>
        </c:ser>
        <c:dLbls>
          <c:showLegendKey val="0"/>
          <c:showVal val="0"/>
          <c:showCatName val="0"/>
          <c:showSerName val="0"/>
          <c:showPercent val="0"/>
          <c:showBubbleSize val="0"/>
        </c:dLbls>
        <c:gapWidth val="150"/>
        <c:axId val="1311290095"/>
        <c:axId val="1311241679"/>
      </c:barChart>
      <c:catAx>
        <c:axId val="1311290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crossAx val="1311241679"/>
        <c:crosses val="autoZero"/>
        <c:auto val="1"/>
        <c:lblAlgn val="ctr"/>
        <c:lblOffset val="100"/>
        <c:noMultiLvlLbl val="0"/>
      </c:catAx>
      <c:valAx>
        <c:axId val="131124167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crossAx val="13112900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Louis George Cafe" pitchFamily="2" charset="-128"/>
              <a:ea typeface="Louis George Cafe" pitchFamily="2" charset="-128"/>
              <a:cs typeface="Louis George Cafe" pitchFamily="2" charset="-128"/>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DCE667-0E8B-4020-B798-9F540ACF8A1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a:extLst>
              <a:ext uri="{FF2B5EF4-FFF2-40B4-BE49-F238E27FC236}">
                <a16:creationId xmlns:a16="http://schemas.microsoft.com/office/drawing/2014/main" id="{B98FE84B-4CF5-479A-98FA-101E6C922407}"/>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45249E17-B59A-4F61-B8D2-5B4F41E1978D}" type="datetime1">
              <a:rPr lang="en-GB" smtClean="0"/>
              <a:t>25/11/2024</a:t>
            </a:fld>
            <a:endParaRPr lang="en-GB" dirty="0"/>
          </a:p>
        </p:txBody>
      </p:sp>
      <p:sp>
        <p:nvSpPr>
          <p:cNvPr id="4" name="Footer Placeholder 3">
            <a:extLst>
              <a:ext uri="{FF2B5EF4-FFF2-40B4-BE49-F238E27FC236}">
                <a16:creationId xmlns:a16="http://schemas.microsoft.com/office/drawing/2014/main" id="{E9871FFA-2EDD-435F-95BB-D4913CE5231C}"/>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B9F549EF-DEA6-491C-B092-AD1829A0E2C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BE3C7C88-02FC-450C-BC0C-36A3D372F9C7}" type="slidenum">
              <a:rPr lang="en-GB" smtClean="0"/>
              <a:t>‹#›</a:t>
            </a:fld>
            <a:endParaRPr lang="en-GB"/>
          </a:p>
        </p:txBody>
      </p:sp>
    </p:spTree>
    <p:extLst>
      <p:ext uri="{BB962C8B-B14F-4D97-AF65-F5344CB8AC3E}">
        <p14:creationId xmlns:p14="http://schemas.microsoft.com/office/powerpoint/2010/main" val="524669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pPr rtl="0"/>
            <a:endParaRPr lang="en-GB" noProof="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8BE95BD-28DC-4C06-ABE7-D1DD6658916C}" type="datetime1">
              <a:rPr lang="en-GB" smtClean="0"/>
              <a:pPr/>
              <a:t>25/11/2024</a:t>
            </a:fld>
            <a:endParaRPr lang="en-GB"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rtl="0"/>
            <a:endParaRPr lang="en-GB" noProof="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pPr rtl="0"/>
            <a:endParaRPr lang="en-GB" noProof="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pPr rtl="0"/>
            <a:fld id="{D40C6A29-4676-420C-BBE3-ACC2B80F64D4}" type="slidenum">
              <a:rPr lang="en-GB" noProof="0" smtClean="0"/>
              <a:t>‹#›</a:t>
            </a:fld>
            <a:endParaRPr lang="en-GB" noProof="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smtClean="0"/>
              <a:t>1</a:t>
            </a:fld>
            <a:endParaRPr lang="en-GB"/>
          </a:p>
        </p:txBody>
      </p:sp>
    </p:spTree>
    <p:extLst>
      <p:ext uri="{BB962C8B-B14F-4D97-AF65-F5344CB8AC3E}">
        <p14:creationId xmlns:p14="http://schemas.microsoft.com/office/powerpoint/2010/main" val="2028141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8F58-F1C8-D896-AC4E-71E8BF268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C94BD9-F512-7093-7D79-11B8C9D4C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AFBDF-F858-6CA8-8156-D72F218E5E4E}"/>
              </a:ext>
            </a:extLst>
          </p:cNvPr>
          <p:cNvSpPr>
            <a:spLocks noGrp="1"/>
          </p:cNvSpPr>
          <p:nvPr>
            <p:ph type="body" idx="1"/>
          </p:nvPr>
        </p:nvSpPr>
        <p:spPr/>
        <p:txBody>
          <a:bodyPr/>
          <a:lstStyle/>
          <a:p>
            <a:r>
              <a:rPr lang="en-GB" dirty="0"/>
              <a:t>Today, we’re seeing a shift toward the social model of disability in children’s literature. In newer stories, disabled characters navigate the world with their impairments rather than being miraculously cured. They use friends, aids, and other supports to access the world around them. </a:t>
            </a:r>
          </a:p>
          <a:p>
            <a:endParaRPr lang="en-GB" dirty="0"/>
          </a:p>
          <a:p>
            <a:r>
              <a:rPr lang="en-GB" dirty="0"/>
              <a:t>For example, </a:t>
            </a:r>
            <a:r>
              <a:rPr lang="en-GB" i="1" dirty="0"/>
              <a:t>What Katy Did</a:t>
            </a:r>
            <a:r>
              <a:rPr lang="en-GB" dirty="0"/>
              <a:t> has been reimagined by Jacqueline Wilson, providing a more positive take. Books like James Catchpole’s </a:t>
            </a:r>
            <a:r>
              <a:rPr lang="en-GB" i="1" dirty="0"/>
              <a:t>What Happened to You?</a:t>
            </a:r>
            <a:r>
              <a:rPr lang="en-GB" dirty="0"/>
              <a:t>, </a:t>
            </a:r>
            <a:r>
              <a:rPr lang="en-GB" i="1" dirty="0"/>
              <a:t>Can Bears Ski?</a:t>
            </a:r>
            <a:r>
              <a:rPr lang="en-GB" dirty="0"/>
              <a:t>, and Rosie Jones’s </a:t>
            </a:r>
            <a:r>
              <a:rPr lang="en-GB" i="1" dirty="0"/>
              <a:t>The Amazing Edie Eckhart, </a:t>
            </a:r>
            <a:r>
              <a:rPr lang="en-GB" dirty="0"/>
              <a:t>which features a main character with cerebral palsy celebrate disabled characters and portray them positively, with a quote to illustrate this from Edie Eckhart. </a:t>
            </a:r>
          </a:p>
        </p:txBody>
      </p:sp>
      <p:sp>
        <p:nvSpPr>
          <p:cNvPr id="4" name="Slide Number Placeholder 3">
            <a:extLst>
              <a:ext uri="{FF2B5EF4-FFF2-40B4-BE49-F238E27FC236}">
                <a16:creationId xmlns:a16="http://schemas.microsoft.com/office/drawing/2014/main" id="{A13BEB6F-6F18-B69F-2D0A-ADA1692F6E0D}"/>
              </a:ext>
            </a:extLst>
          </p:cNvPr>
          <p:cNvSpPr>
            <a:spLocks noGrp="1"/>
          </p:cNvSpPr>
          <p:nvPr>
            <p:ph type="sldNum" sz="quarter" idx="5"/>
          </p:nvPr>
        </p:nvSpPr>
        <p:spPr/>
        <p:txBody>
          <a:bodyPr/>
          <a:lstStyle/>
          <a:p>
            <a:pPr rtl="0"/>
            <a:fld id="{D40C6A29-4676-420C-BBE3-ACC2B80F64D4}" type="slidenum">
              <a:rPr lang="en-GB" smtClean="0"/>
              <a:t>10</a:t>
            </a:fld>
            <a:endParaRPr lang="en-GB"/>
          </a:p>
        </p:txBody>
      </p:sp>
    </p:spTree>
    <p:extLst>
      <p:ext uri="{BB962C8B-B14F-4D97-AF65-F5344CB8AC3E}">
        <p14:creationId xmlns:p14="http://schemas.microsoft.com/office/powerpoint/2010/main" val="2009610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7B67-BDCC-9333-56B7-4EEE09413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C77E3-C4AD-293A-E472-9DC4A4EDF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5B9F3-F161-BBD5-99E0-BFB0871F250D}"/>
              </a:ext>
            </a:extLst>
          </p:cNvPr>
          <p:cNvSpPr>
            <a:spLocks noGrp="1"/>
          </p:cNvSpPr>
          <p:nvPr>
            <p:ph type="body" idx="1"/>
          </p:nvPr>
        </p:nvSpPr>
        <p:spPr/>
        <p:txBody>
          <a:bodyPr/>
          <a:lstStyle/>
          <a:p>
            <a:r>
              <a:rPr lang="en-GB" dirty="0"/>
              <a:t>So I’m not just interested in books but in material culture more broadly - especially toys but I won’t be able to show all examples now for the sake of time! In 2016, LEGO’s stance was that </a:t>
            </a:r>
            <a:r>
              <a:rPr lang="en-GB" i="1" dirty="0"/>
              <a:t>'any minifigure in our assortment can be deaf if the child decides to play it is.'</a:t>
            </a:r>
            <a:r>
              <a:rPr lang="en-GB" dirty="0"/>
              <a:t> They had also introduced a LEGO element resembling a wheelchair but hadn’t launched a specific disabled minifigure.</a:t>
            </a:r>
          </a:p>
          <a:p>
            <a:endParaRPr lang="en-GB" dirty="0"/>
          </a:p>
          <a:p>
            <a:r>
              <a:rPr lang="en-GB" dirty="0"/>
              <a:t>I appreciate that some might feel that making disability visible in toys risks ‘othering.’ But it is my view that actually, it’s the lack of visible representation that does this - by implying that disability is something we can ignore or hide. Including clear, visible disabilities in toys reflects real life, affirms disabled children, and helps all children see disability as a natural part of human diversity.</a:t>
            </a:r>
          </a:p>
          <a:p>
            <a:endParaRPr lang="en-GB" dirty="0"/>
          </a:p>
          <a:p>
            <a:r>
              <a:rPr lang="en-GB" dirty="0"/>
              <a:t>Fast forward to 2020 and 2022, and LEGO’s message has evolved and echoes this view. They’ve stated a commitment to making LEGO sets that represent the diverse world children live in. This shift means we’ve moved from virtually zero disability representation, except in hospital settings, to greater visibility of disability in LEGO sets, with elements like hearing aids and ramps. </a:t>
            </a:r>
          </a:p>
        </p:txBody>
      </p:sp>
      <p:sp>
        <p:nvSpPr>
          <p:cNvPr id="4" name="Slide Number Placeholder 3">
            <a:extLst>
              <a:ext uri="{FF2B5EF4-FFF2-40B4-BE49-F238E27FC236}">
                <a16:creationId xmlns:a16="http://schemas.microsoft.com/office/drawing/2014/main" id="{71B09D15-88B7-0BD1-442D-BF3D6FBB2C2B}"/>
              </a:ext>
            </a:extLst>
          </p:cNvPr>
          <p:cNvSpPr>
            <a:spLocks noGrp="1"/>
          </p:cNvSpPr>
          <p:nvPr>
            <p:ph type="sldNum" sz="quarter" idx="5"/>
          </p:nvPr>
        </p:nvSpPr>
        <p:spPr/>
        <p:txBody>
          <a:bodyPr/>
          <a:lstStyle/>
          <a:p>
            <a:pPr rtl="0"/>
            <a:fld id="{D40C6A29-4676-420C-BBE3-ACC2B80F64D4}" type="slidenum">
              <a:rPr lang="en-GB" smtClean="0"/>
              <a:t>11</a:t>
            </a:fld>
            <a:endParaRPr lang="en-GB"/>
          </a:p>
        </p:txBody>
      </p:sp>
    </p:spTree>
    <p:extLst>
      <p:ext uri="{BB962C8B-B14F-4D97-AF65-F5344CB8AC3E}">
        <p14:creationId xmlns:p14="http://schemas.microsoft.com/office/powerpoint/2010/main" val="88766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38AA-A537-7BA5-39D7-DF4FD0F09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82C31-25EB-8973-A725-FE2EC285B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96275-6D04-B188-75B1-65A923717D7F}"/>
              </a:ext>
            </a:extLst>
          </p:cNvPr>
          <p:cNvSpPr>
            <a:spLocks noGrp="1"/>
          </p:cNvSpPr>
          <p:nvPr>
            <p:ph type="body" idx="1"/>
          </p:nvPr>
        </p:nvSpPr>
        <p:spPr/>
        <p:txBody>
          <a:bodyPr/>
          <a:lstStyle/>
          <a:p>
            <a:r>
              <a:rPr lang="en-GB" dirty="0"/>
              <a:t>Now, let’s turn our attention to Barbie and a doll named </a:t>
            </a:r>
            <a:r>
              <a:rPr lang="en-GB" i="1" dirty="0"/>
              <a:t>Share a Smile Becky</a:t>
            </a:r>
            <a:r>
              <a:rPr lang="en-GB" dirty="0"/>
              <a:t>, introduced by Mattel in 1996. Becky was notable as one of the first Barbie dolls to use a wheelchair, which was a step toward disability representation. However, there was a major issue: Becky’s wheelchair didn’t fit through the doors of the Barbie Dreamhouse, a central part of Barbie’s world for many young children. Imagine being six years old and discovering that your Barbie’s wheelchair can’t even enter the Dreamhouse!</a:t>
            </a:r>
          </a:p>
          <a:p>
            <a:endParaRPr lang="en-GB" dirty="0"/>
          </a:p>
          <a:p>
            <a:r>
              <a:rPr lang="en-GB" dirty="0"/>
              <a:t>At that point, Mattel had two options. They could have taken a </a:t>
            </a:r>
            <a:r>
              <a:rPr lang="en-GB" i="1" dirty="0"/>
              <a:t>medical model</a:t>
            </a:r>
            <a:r>
              <a:rPr lang="en-GB" dirty="0"/>
              <a:t> approach, redesigning Becky and in particular her wheelchair to make it slimmer so it would fit through the door. Or, they could have embraced a </a:t>
            </a:r>
            <a:r>
              <a:rPr lang="en-GB" i="1" dirty="0"/>
              <a:t>social model</a:t>
            </a:r>
            <a:r>
              <a:rPr lang="en-GB" dirty="0"/>
              <a:t> approach, redesigning the Dreamhouse to make it more accessible. Unfortunately, they didn’t choose either option. Instead, by 1997, Mattel stopped producing Becky altogether, which in my view reflected attitudes towards disability that we used to see at that time. </a:t>
            </a:r>
          </a:p>
        </p:txBody>
      </p:sp>
      <p:sp>
        <p:nvSpPr>
          <p:cNvPr id="4" name="Slide Number Placeholder 3">
            <a:extLst>
              <a:ext uri="{FF2B5EF4-FFF2-40B4-BE49-F238E27FC236}">
                <a16:creationId xmlns:a16="http://schemas.microsoft.com/office/drawing/2014/main" id="{C4BD44F5-728A-CA10-8BD5-C8FD9DE6AB63}"/>
              </a:ext>
            </a:extLst>
          </p:cNvPr>
          <p:cNvSpPr>
            <a:spLocks noGrp="1"/>
          </p:cNvSpPr>
          <p:nvPr>
            <p:ph type="sldNum" sz="quarter" idx="5"/>
          </p:nvPr>
        </p:nvSpPr>
        <p:spPr/>
        <p:txBody>
          <a:bodyPr/>
          <a:lstStyle/>
          <a:p>
            <a:pPr rtl="0"/>
            <a:fld id="{D40C6A29-4676-420C-BBE3-ACC2B80F64D4}" type="slidenum">
              <a:rPr lang="en-GB" smtClean="0"/>
              <a:t>12</a:t>
            </a:fld>
            <a:endParaRPr lang="en-GB"/>
          </a:p>
        </p:txBody>
      </p:sp>
    </p:spTree>
    <p:extLst>
      <p:ext uri="{BB962C8B-B14F-4D97-AF65-F5344CB8AC3E}">
        <p14:creationId xmlns:p14="http://schemas.microsoft.com/office/powerpoint/2010/main" val="1862649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93E-C77C-E080-22CE-FE82418E3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85D7E-9E0E-8BAB-0BEF-81D7D225A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73F928-CBB1-CA5E-A2C8-5A6FDD3D627F}"/>
              </a:ext>
            </a:extLst>
          </p:cNvPr>
          <p:cNvSpPr>
            <a:spLocks noGrp="1"/>
          </p:cNvSpPr>
          <p:nvPr>
            <p:ph type="body" idx="1"/>
          </p:nvPr>
        </p:nvSpPr>
        <p:spPr/>
        <p:txBody>
          <a:bodyPr/>
          <a:lstStyle/>
          <a:p>
            <a:r>
              <a:rPr lang="en-GB" dirty="0"/>
              <a:t>Since then, Mattel has made progress with disability representation in the Barbie line. They’ve now released Barbie dolls using a wheelchair, barbie with a visual impairment using dark glasses and a cane, as well as Barbie with a prosthetic leg, which shows more diverse disability representation bringing different needs and everyday aids into Barbie’s world. </a:t>
            </a:r>
          </a:p>
          <a:p>
            <a:endParaRPr lang="en-GB" dirty="0"/>
          </a:p>
          <a:p>
            <a:r>
              <a:rPr lang="en-GB" dirty="0"/>
              <a:t>It’s not clear if wheelchair Barbie fits in the newer Dreamhouses, but the houses do look bigger now, suggesting Mattel might be thinking more about accessibility but it is something that I need to look into more!</a:t>
            </a:r>
          </a:p>
        </p:txBody>
      </p:sp>
      <p:sp>
        <p:nvSpPr>
          <p:cNvPr id="4" name="Slide Number Placeholder 3">
            <a:extLst>
              <a:ext uri="{FF2B5EF4-FFF2-40B4-BE49-F238E27FC236}">
                <a16:creationId xmlns:a16="http://schemas.microsoft.com/office/drawing/2014/main" id="{414066CC-5B14-544C-65BE-517E85BCE2EE}"/>
              </a:ext>
            </a:extLst>
          </p:cNvPr>
          <p:cNvSpPr>
            <a:spLocks noGrp="1"/>
          </p:cNvSpPr>
          <p:nvPr>
            <p:ph type="sldNum" sz="quarter" idx="5"/>
          </p:nvPr>
        </p:nvSpPr>
        <p:spPr/>
        <p:txBody>
          <a:bodyPr/>
          <a:lstStyle/>
          <a:p>
            <a:pPr rtl="0"/>
            <a:fld id="{D40C6A29-4676-420C-BBE3-ACC2B80F64D4}" type="slidenum">
              <a:rPr lang="en-GB" smtClean="0"/>
              <a:t>13</a:t>
            </a:fld>
            <a:endParaRPr lang="en-GB"/>
          </a:p>
        </p:txBody>
      </p:sp>
    </p:spTree>
    <p:extLst>
      <p:ext uri="{BB962C8B-B14F-4D97-AF65-F5344CB8AC3E}">
        <p14:creationId xmlns:p14="http://schemas.microsoft.com/office/powerpoint/2010/main" val="10249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CF90E-F888-3813-2E9C-8A031B683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E1969-E877-6C6D-9925-3631E317E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D36A6-DA27-746E-0489-CEE89244DB1A}"/>
              </a:ext>
            </a:extLst>
          </p:cNvPr>
          <p:cNvSpPr>
            <a:spLocks noGrp="1"/>
          </p:cNvSpPr>
          <p:nvPr>
            <p:ph type="body" idx="1"/>
          </p:nvPr>
        </p:nvSpPr>
        <p:spPr/>
        <p:txBody>
          <a:bodyPr/>
          <a:lstStyle/>
          <a:p>
            <a:r>
              <a:rPr lang="en-GB" dirty="0"/>
              <a:t>I’d just like to quickly highlight </a:t>
            </a:r>
            <a:r>
              <a:rPr lang="en-GB" i="1" dirty="0"/>
              <a:t>Toy Like Me</a:t>
            </a:r>
            <a:r>
              <a:rPr lang="en-GB" dirty="0"/>
              <a:t>, founded by Rebecca Atkinson who noticed the lack of disability representation in toys. Rebecca created </a:t>
            </a:r>
            <a:r>
              <a:rPr lang="en-GB" i="1" dirty="0"/>
              <a:t>Toy Like Me</a:t>
            </a:r>
            <a:r>
              <a:rPr lang="en-GB" dirty="0"/>
              <a:t> as a campaign and later as a non-profit organisation. This direct quote from her sums up her mission better than I could put into my own words. If you want to know more,</a:t>
            </a:r>
            <a:r>
              <a:rPr lang="en-GB" b="0" i="0" dirty="0">
                <a:solidFill>
                  <a:srgbClr val="333333"/>
                </a:solidFill>
                <a:effectLst/>
                <a:latin typeface="Source Sans Pro" panose="020B0503030403020204" pitchFamily="34" charset="0"/>
              </a:rPr>
              <a:t> they’ve created a website to house all of their knowledge in one place so you can find lots of information about creating a toy box with positive disability representation, which I’ve linked if you click on the logo. </a:t>
            </a:r>
            <a:endParaRPr lang="en-GB" dirty="0"/>
          </a:p>
        </p:txBody>
      </p:sp>
      <p:sp>
        <p:nvSpPr>
          <p:cNvPr id="4" name="Slide Number Placeholder 3">
            <a:extLst>
              <a:ext uri="{FF2B5EF4-FFF2-40B4-BE49-F238E27FC236}">
                <a16:creationId xmlns:a16="http://schemas.microsoft.com/office/drawing/2014/main" id="{B30CBAC0-2380-2C70-9BC5-119DC76FDA53}"/>
              </a:ext>
            </a:extLst>
          </p:cNvPr>
          <p:cNvSpPr>
            <a:spLocks noGrp="1"/>
          </p:cNvSpPr>
          <p:nvPr>
            <p:ph type="sldNum" sz="quarter" idx="5"/>
          </p:nvPr>
        </p:nvSpPr>
        <p:spPr/>
        <p:txBody>
          <a:bodyPr/>
          <a:lstStyle/>
          <a:p>
            <a:pPr rtl="0"/>
            <a:fld id="{D40C6A29-4676-420C-BBE3-ACC2B80F64D4}" type="slidenum">
              <a:rPr lang="en-GB" smtClean="0"/>
              <a:t>14</a:t>
            </a:fld>
            <a:endParaRPr lang="en-GB"/>
          </a:p>
        </p:txBody>
      </p:sp>
    </p:spTree>
    <p:extLst>
      <p:ext uri="{BB962C8B-B14F-4D97-AF65-F5344CB8AC3E}">
        <p14:creationId xmlns:p14="http://schemas.microsoft.com/office/powerpoint/2010/main" val="1509512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E89C-0800-D397-D3D9-7E7B12D3B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C3C0E3-BC06-8A78-1248-1B5BE62E8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9FB4D-22BE-5C91-0949-CD1D94DD2651}"/>
              </a:ext>
            </a:extLst>
          </p:cNvPr>
          <p:cNvSpPr>
            <a:spLocks noGrp="1"/>
          </p:cNvSpPr>
          <p:nvPr>
            <p:ph type="body" idx="1"/>
          </p:nvPr>
        </p:nvSpPr>
        <p:spPr/>
        <p:txBody>
          <a:bodyPr/>
          <a:lstStyle/>
          <a:p>
            <a:r>
              <a:rPr lang="en-GB" dirty="0"/>
              <a:t>Disability representation in children’s TV has often been limited, focusing on characters who needed help or were viewed as ‘different’. For example, </a:t>
            </a:r>
            <a:r>
              <a:rPr lang="en-GB" i="1" dirty="0"/>
              <a:t>Arthur</a:t>
            </a:r>
            <a:r>
              <a:rPr lang="en-GB" dirty="0"/>
              <a:t> featured Carl, a character with Asperger’s syndrome, with episodes centring on how to ‘work with’ his behaviours. </a:t>
            </a:r>
            <a:r>
              <a:rPr lang="en-GB" i="1" dirty="0"/>
              <a:t>Sesame Street</a:t>
            </a:r>
            <a:r>
              <a:rPr lang="en-GB" dirty="0"/>
              <a:t> initially included disabled characters in just one-off segments, but in 2015 introduced Julia, an autistic Muppet, as a recurring character. More recently, </a:t>
            </a:r>
            <a:r>
              <a:rPr lang="en-GB" i="1" dirty="0"/>
              <a:t>Mix-</a:t>
            </a:r>
            <a:r>
              <a:rPr lang="en-GB" i="1" dirty="0" err="1"/>
              <a:t>Mups</a:t>
            </a:r>
            <a:r>
              <a:rPr lang="en-GB" dirty="0"/>
              <a:t>, created by Rebecca Atkinson (who also founded the </a:t>
            </a:r>
            <a:r>
              <a:rPr lang="en-GB" i="1" dirty="0" err="1"/>
              <a:t>ToyLikeMe</a:t>
            </a:r>
            <a:r>
              <a:rPr lang="en-GB" dirty="0"/>
              <a:t> campaign), tackles disability representation really thoughtfully. The link here includes a BBC Sounds podcast and a video clip of a sports day episode, where Atkinson explains her approach to avoiding ableist portrayals and normalising disability representation.</a:t>
            </a:r>
            <a:endParaRPr lang="en-GB" i="0" dirty="0"/>
          </a:p>
        </p:txBody>
      </p:sp>
      <p:sp>
        <p:nvSpPr>
          <p:cNvPr id="4" name="Slide Number Placeholder 3">
            <a:extLst>
              <a:ext uri="{FF2B5EF4-FFF2-40B4-BE49-F238E27FC236}">
                <a16:creationId xmlns:a16="http://schemas.microsoft.com/office/drawing/2014/main" id="{CC0BC43C-F093-872F-91CB-5EEAFA0D97DB}"/>
              </a:ext>
            </a:extLst>
          </p:cNvPr>
          <p:cNvSpPr>
            <a:spLocks noGrp="1"/>
          </p:cNvSpPr>
          <p:nvPr>
            <p:ph type="sldNum" sz="quarter" idx="5"/>
          </p:nvPr>
        </p:nvSpPr>
        <p:spPr/>
        <p:txBody>
          <a:bodyPr/>
          <a:lstStyle/>
          <a:p>
            <a:pPr rtl="0"/>
            <a:fld id="{D40C6A29-4676-420C-BBE3-ACC2B80F64D4}" type="slidenum">
              <a:rPr lang="en-GB" smtClean="0"/>
              <a:t>15</a:t>
            </a:fld>
            <a:endParaRPr lang="en-GB"/>
          </a:p>
        </p:txBody>
      </p:sp>
    </p:spTree>
    <p:extLst>
      <p:ext uri="{BB962C8B-B14F-4D97-AF65-F5344CB8AC3E}">
        <p14:creationId xmlns:p14="http://schemas.microsoft.com/office/powerpoint/2010/main" val="336171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5380-DD5F-401E-FF3A-4342D5970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8F9F3-7887-03F0-79C1-A708C7CFB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F7D9A-A076-0213-606E-ADAEB80F9C57}"/>
              </a:ext>
            </a:extLst>
          </p:cNvPr>
          <p:cNvSpPr>
            <a:spLocks noGrp="1"/>
          </p:cNvSpPr>
          <p:nvPr>
            <p:ph type="body" idx="1"/>
          </p:nvPr>
        </p:nvSpPr>
        <p:spPr/>
        <p:txBody>
          <a:bodyPr/>
          <a:lstStyle/>
          <a:p>
            <a:r>
              <a:rPr lang="en-GB" dirty="0"/>
              <a:t>We’ve looked at toys and books; now let’s see what’s happening in schools, where disability representation remains low. In 2017, </a:t>
            </a:r>
            <a:r>
              <a:rPr lang="en-GB" dirty="0" err="1"/>
              <a:t>Favazza</a:t>
            </a:r>
            <a:r>
              <a:rPr lang="en-GB" dirty="0"/>
              <a:t> and colleagues used the </a:t>
            </a:r>
            <a:r>
              <a:rPr lang="en-GB" i="1" dirty="0"/>
              <a:t>Inventory of Disability Representation</a:t>
            </a:r>
            <a:r>
              <a:rPr lang="en-GB" dirty="0"/>
              <a:t> to survey 32 kindergarten classrooms. They found that 93.75% of classrooms had little or no disability representation. Similarly, a 2023 study by Yu and Kim in 59 South Korean classrooms found over 84% with limited or no visibility of disability. To my knowledge, no similar studies have been done in UK classrooms. Now, I’d love to get your observations. On a scale from 1 to 5, consider how much disability representation you’ve noticed in classroom materials and displays—not for research, just to get a sense! I know it can be hard to recall details, especially in busy nursery settings, but any insights would be valuable.</a:t>
            </a:r>
          </a:p>
        </p:txBody>
      </p:sp>
      <p:sp>
        <p:nvSpPr>
          <p:cNvPr id="4" name="Slide Number Placeholder 3">
            <a:extLst>
              <a:ext uri="{FF2B5EF4-FFF2-40B4-BE49-F238E27FC236}">
                <a16:creationId xmlns:a16="http://schemas.microsoft.com/office/drawing/2014/main" id="{3FF457F0-0E53-FCD0-7195-E86E249EA24A}"/>
              </a:ext>
            </a:extLst>
          </p:cNvPr>
          <p:cNvSpPr>
            <a:spLocks noGrp="1"/>
          </p:cNvSpPr>
          <p:nvPr>
            <p:ph type="sldNum" sz="quarter" idx="5"/>
          </p:nvPr>
        </p:nvSpPr>
        <p:spPr/>
        <p:txBody>
          <a:bodyPr/>
          <a:lstStyle/>
          <a:p>
            <a:pPr rtl="0"/>
            <a:fld id="{D40C6A29-4676-420C-BBE3-ACC2B80F64D4}" type="slidenum">
              <a:rPr lang="en-GB" smtClean="0"/>
              <a:t>16</a:t>
            </a:fld>
            <a:endParaRPr lang="en-GB"/>
          </a:p>
        </p:txBody>
      </p:sp>
    </p:spTree>
    <p:extLst>
      <p:ext uri="{BB962C8B-B14F-4D97-AF65-F5344CB8AC3E}">
        <p14:creationId xmlns:p14="http://schemas.microsoft.com/office/powerpoint/2010/main" val="2469822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I go into my research, I thought I’d share this quote with you which I think nicely illustrates what happens if disability is absent. This is an extract from a book called </a:t>
            </a:r>
            <a:r>
              <a:rPr lang="en-GB" dirty="0" err="1"/>
              <a:t>Keedie</a:t>
            </a:r>
            <a:r>
              <a:rPr lang="en-GB" dirty="0"/>
              <a:t> which is another great book by Elle McNicoll, and this is Bonnie speaking to </a:t>
            </a:r>
            <a:r>
              <a:rPr lang="en-GB" dirty="0" err="1"/>
              <a:t>Keedie</a:t>
            </a:r>
            <a:r>
              <a:rPr lang="en-GB" dirty="0"/>
              <a:t> who says … </a:t>
            </a:r>
          </a:p>
          <a:p>
            <a:endParaRPr lang="en-GB" dirty="0"/>
          </a:p>
          <a:p>
            <a:r>
              <a:rPr lang="en-GB" dirty="0"/>
              <a:t>So if we don’t talk about disability, if we treat it as a dirty word, then children are going to make their own meaning from it. If we’ve got that message of exceptionality because they’re not seeing disability in classrooms or teachers, then we have a layer of silencing taboo that I argue is unhelpful.</a:t>
            </a:r>
          </a:p>
        </p:txBody>
      </p:sp>
      <p:sp>
        <p:nvSpPr>
          <p:cNvPr id="4" name="Slide Number Placeholder 3"/>
          <p:cNvSpPr>
            <a:spLocks noGrp="1"/>
          </p:cNvSpPr>
          <p:nvPr>
            <p:ph type="sldNum" sz="quarter" idx="5"/>
          </p:nvPr>
        </p:nvSpPr>
        <p:spPr/>
        <p:txBody>
          <a:bodyPr/>
          <a:lstStyle/>
          <a:p>
            <a:pPr rtl="0"/>
            <a:fld id="{D40C6A29-4676-420C-BBE3-ACC2B80F64D4}" type="slidenum">
              <a:rPr lang="en-GB" noProof="0" smtClean="0"/>
              <a:t>17</a:t>
            </a:fld>
            <a:endParaRPr lang="en-GB" noProof="0"/>
          </a:p>
        </p:txBody>
      </p:sp>
    </p:spTree>
    <p:extLst>
      <p:ext uri="{BB962C8B-B14F-4D97-AF65-F5344CB8AC3E}">
        <p14:creationId xmlns:p14="http://schemas.microsoft.com/office/powerpoint/2010/main" val="1679036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95A3-7810-346D-E63F-B9E7EDA70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34FA6-6167-01CA-C641-831547CBF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EE3CE-A322-8A21-5149-2A122D58C8EB}"/>
              </a:ext>
            </a:extLst>
          </p:cNvPr>
          <p:cNvSpPr>
            <a:spLocks noGrp="1"/>
          </p:cNvSpPr>
          <p:nvPr>
            <p:ph type="body" idx="1"/>
          </p:nvPr>
        </p:nvSpPr>
        <p:spPr/>
        <p:txBody>
          <a:bodyPr/>
          <a:lstStyle/>
          <a:p>
            <a:r>
              <a:rPr lang="en-GB" dirty="0"/>
              <a:t>Research has examined how these types of indirect contact, specifically through books and TV, influences children’s attitudes toward disability. They are officially termed as </a:t>
            </a:r>
            <a:r>
              <a:rPr lang="en-GB" i="1" dirty="0"/>
              <a:t>extended contact</a:t>
            </a:r>
            <a:r>
              <a:rPr lang="en-GB" dirty="0"/>
              <a:t> (knowing someone with a positive relationship with a disabled peer) and </a:t>
            </a:r>
            <a:r>
              <a:rPr lang="en-GB" i="1" dirty="0"/>
              <a:t>vicarious contact</a:t>
            </a:r>
            <a:r>
              <a:rPr lang="en-GB" dirty="0"/>
              <a:t> (observing positive interactions with disabled peers). However, for my literature review, I focused on </a:t>
            </a:r>
            <a:r>
              <a:rPr lang="en-GB" i="1" dirty="0"/>
              <a:t>imagined contact</a:t>
            </a:r>
            <a:r>
              <a:rPr lang="en-GB" dirty="0"/>
              <a:t>, which I argued is potentially more impactful as it involves children directly in imagining interactions with disabled peers.</a:t>
            </a:r>
          </a:p>
          <a:p>
            <a:endParaRPr lang="en-GB" dirty="0"/>
          </a:p>
          <a:p>
            <a:r>
              <a:rPr lang="en-GB" dirty="0"/>
              <a:t>So what is it? Imagined contact is an extension of Allport’s contact theory and based Crisp and Turner’s work, which is defined as… it is argued to prepare individuals for real-life interactions through imagining perspectives and helping to create scripts. This approach suits children’s natural imagination and it has been suggested that it can evoke emotions they’d feel in direct contact.</a:t>
            </a:r>
          </a:p>
          <a:p>
            <a:endParaRPr lang="en-GB" dirty="0"/>
          </a:p>
          <a:p>
            <a:r>
              <a:rPr lang="en-GB" dirty="0"/>
              <a:t>While this work </a:t>
            </a:r>
            <a:r>
              <a:rPr lang="en-GB" dirty="0" err="1"/>
              <a:t>centers</a:t>
            </a:r>
            <a:r>
              <a:rPr lang="en-GB" dirty="0"/>
              <a:t> on disability, imagined contact has shown positive effects with other groups, like ethnic minorities (</a:t>
            </a:r>
            <a:r>
              <a:rPr lang="en-GB" dirty="0" err="1"/>
              <a:t>Birtel</a:t>
            </a:r>
            <a:r>
              <a:rPr lang="en-GB" dirty="0"/>
              <a:t> et al., 2019), immigrants (</a:t>
            </a:r>
            <a:r>
              <a:rPr lang="en-GB" dirty="0" err="1"/>
              <a:t>Greder</a:t>
            </a:r>
            <a:r>
              <a:rPr lang="en-GB" dirty="0"/>
              <a:t> et al., 2020), and refugees (Smith &amp; </a:t>
            </a:r>
            <a:r>
              <a:rPr lang="en-GB" dirty="0" err="1"/>
              <a:t>Minescu</a:t>
            </a:r>
            <a:r>
              <a:rPr lang="en-GB" dirty="0"/>
              <a:t>, 2022)</a:t>
            </a:r>
          </a:p>
        </p:txBody>
      </p:sp>
      <p:sp>
        <p:nvSpPr>
          <p:cNvPr id="4" name="Slide Number Placeholder 3">
            <a:extLst>
              <a:ext uri="{FF2B5EF4-FFF2-40B4-BE49-F238E27FC236}">
                <a16:creationId xmlns:a16="http://schemas.microsoft.com/office/drawing/2014/main" id="{310C9D2A-C588-0302-06A8-0E7719C8A354}"/>
              </a:ext>
            </a:extLst>
          </p:cNvPr>
          <p:cNvSpPr>
            <a:spLocks noGrp="1"/>
          </p:cNvSpPr>
          <p:nvPr>
            <p:ph type="sldNum" sz="quarter" idx="5"/>
          </p:nvPr>
        </p:nvSpPr>
        <p:spPr/>
        <p:txBody>
          <a:bodyPr/>
          <a:lstStyle/>
          <a:p>
            <a:pPr rtl="0"/>
            <a:fld id="{D40C6A29-4676-420C-BBE3-ACC2B80F64D4}" type="slidenum">
              <a:rPr lang="en-GB" smtClean="0"/>
              <a:t>18</a:t>
            </a:fld>
            <a:endParaRPr lang="en-GB"/>
          </a:p>
        </p:txBody>
      </p:sp>
    </p:spTree>
    <p:extLst>
      <p:ext uri="{BB962C8B-B14F-4D97-AF65-F5344CB8AC3E}">
        <p14:creationId xmlns:p14="http://schemas.microsoft.com/office/powerpoint/2010/main" val="3987383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DBE9C-4AC1-7154-D711-789551C11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A4548-FD29-570D-ACB0-B38DE9E72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1203C-BB07-4652-41D8-9C1A38C156F4}"/>
              </a:ext>
            </a:extLst>
          </p:cNvPr>
          <p:cNvSpPr>
            <a:spLocks noGrp="1"/>
          </p:cNvSpPr>
          <p:nvPr>
            <p:ph type="body" idx="1"/>
          </p:nvPr>
        </p:nvSpPr>
        <p:spPr/>
        <p:txBody>
          <a:bodyPr/>
          <a:lstStyle/>
          <a:p>
            <a:r>
              <a:rPr lang="en-GB" dirty="0"/>
              <a:t>I won’t delve too deeply into the systematic literature review today, as my focus is on the empirical study. At the time of doing my thesis, there were two reviews (both from 2017) which included just one study on imagined contact. Since then, there has been notable growth in this field, so my aim was to update our understanding.</a:t>
            </a:r>
          </a:p>
          <a:p>
            <a:endParaRPr lang="en-GB" dirty="0"/>
          </a:p>
          <a:p>
            <a:pPr defTabSz="990752">
              <a:defRPr/>
            </a:pPr>
            <a:r>
              <a:rPr lang="en-GB" dirty="0"/>
              <a:t>Seven studies from 2011-2022, conducted in Italy, England, and Greece, met the inclusion criteria. These primarily focused on responses towards physically disabled children, but there were also studies focusing on. Methods to elicit imagined contact in the intervention varied widely, from manipulating 2D images in a play scene, writing letters, to simply imagining scenarios, with sessions lasting 2 to 10 minutes and some with follow-ups ranging from 1 to 17 weeks. Following the intervention, their aim was to assess children’s attitudes, behavioural intentions, and, in one case, actual behaviour—though I questioned the validity of that measure, as it involved a five-minute observation of an interaction between disabled and non-disabled children. </a:t>
            </a:r>
          </a:p>
          <a:p>
            <a:pPr defTabSz="990752">
              <a:defRPr/>
            </a:pPr>
            <a:endParaRPr lang="en-GB" dirty="0"/>
          </a:p>
          <a:p>
            <a:r>
              <a:rPr lang="en-GB" dirty="0"/>
              <a:t>Findings suggested that imagined contact can improve attitudes and behavioural intentions toward disabled peers, though no reliable evidence supports changes in actual behaviour. Stronger evidence exists for responses toward children with physical impairments. However, several issues emerged: So most studies didn’t control for prior contact with disabled individuals so this was a potential confounding variable, they largely focused on physical disability, highlighting a need for research on ‘hidden’ disabilities, and importantly there was very high heterogeneity between studies (e.g., participant groups and study design), so one of my main conclusions was that future studies should replicate successful elements of imagined contact to develop practice-based guidance, instead of diversifying methods further. </a:t>
            </a:r>
          </a:p>
        </p:txBody>
      </p:sp>
      <p:sp>
        <p:nvSpPr>
          <p:cNvPr id="4" name="Slide Number Placeholder 3">
            <a:extLst>
              <a:ext uri="{FF2B5EF4-FFF2-40B4-BE49-F238E27FC236}">
                <a16:creationId xmlns:a16="http://schemas.microsoft.com/office/drawing/2014/main" id="{F89774FE-A19D-89D6-42B1-572B1B286799}"/>
              </a:ext>
            </a:extLst>
          </p:cNvPr>
          <p:cNvSpPr>
            <a:spLocks noGrp="1"/>
          </p:cNvSpPr>
          <p:nvPr>
            <p:ph type="sldNum" sz="quarter" idx="5"/>
          </p:nvPr>
        </p:nvSpPr>
        <p:spPr/>
        <p:txBody>
          <a:bodyPr/>
          <a:lstStyle/>
          <a:p>
            <a:pPr rtl="0"/>
            <a:fld id="{D40C6A29-4676-420C-BBE3-ACC2B80F64D4}" type="slidenum">
              <a:rPr lang="en-GB" smtClean="0"/>
              <a:t>19</a:t>
            </a:fld>
            <a:endParaRPr lang="en-GB"/>
          </a:p>
        </p:txBody>
      </p:sp>
    </p:spTree>
    <p:extLst>
      <p:ext uri="{BB962C8B-B14F-4D97-AF65-F5344CB8AC3E}">
        <p14:creationId xmlns:p14="http://schemas.microsoft.com/office/powerpoint/2010/main" val="53118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smtClean="0"/>
              <a:t>2</a:t>
            </a:fld>
            <a:endParaRPr lang="en-GB"/>
          </a:p>
        </p:txBody>
      </p:sp>
    </p:spTree>
    <p:extLst>
      <p:ext uri="{BB962C8B-B14F-4D97-AF65-F5344CB8AC3E}">
        <p14:creationId xmlns:p14="http://schemas.microsoft.com/office/powerpoint/2010/main" val="395094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577DD-2186-B443-058E-AD051ACBF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F5280-B19E-C6DC-64ED-385C0D232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466EF-4FAC-1AAB-5E9A-AE37E0EB97DF}"/>
              </a:ext>
            </a:extLst>
          </p:cNvPr>
          <p:cNvSpPr>
            <a:spLocks noGrp="1"/>
          </p:cNvSpPr>
          <p:nvPr>
            <p:ph type="body" idx="1"/>
          </p:nvPr>
        </p:nvSpPr>
        <p:spPr/>
        <p:txBody>
          <a:bodyPr/>
          <a:lstStyle/>
          <a:p>
            <a:r>
              <a:rPr lang="en-GB" dirty="0"/>
              <a:t>So with those limitations in mind, that brings me to my empirical study. So despite growing efforts to promote inclusion for autistic young people, many still face harmful peer responses, including negative attitudes, victimisation, and bullying. This often leads to reduced confidence, social withdrawal, masking, and an increased risk of mental health issues.</a:t>
            </a:r>
          </a:p>
          <a:p>
            <a:endParaRPr lang="en-GB" dirty="0"/>
          </a:p>
          <a:p>
            <a:r>
              <a:rPr lang="en-GB" dirty="0"/>
              <a:t>In my opinion, autism is still often viewed through a deficit-based lens, implying it needs ‘fixing’ rather than recognising it as part of natural neurodiversity. My research takes a </a:t>
            </a:r>
            <a:r>
              <a:rPr lang="en-GB" dirty="0" err="1"/>
              <a:t>neuroaffirming</a:t>
            </a:r>
            <a:r>
              <a:rPr lang="en-GB" dirty="0"/>
              <a:t> perspective, arguing that instead of focusing on changing autistic children’s behaviours (as seen in some social skills interventions, which can reinforce deficit views), we need a systemic approach that addresses environmental barriers. Specifically, I believe we should focus on how children respond to their autistic peers, where imagined contact can play a role.</a:t>
            </a:r>
          </a:p>
          <a:p>
            <a:endParaRPr lang="en-GB" dirty="0"/>
          </a:p>
          <a:p>
            <a:r>
              <a:rPr lang="en-GB" dirty="0"/>
              <a:t>As my review highlighted, only one previous study had explored imagined contact to improve attitudes towards a child with Asperger’s Syndrome. However, as this term is outdated, it’s challenging to generalise those findings to individuals who identify as autistic today and there were quite a few other issues with this study which unfortunately I don’t have time to go into now but I have referenced my thesis at the end.</a:t>
            </a:r>
          </a:p>
          <a:p>
            <a:endParaRPr lang="en-GB" dirty="0"/>
          </a:p>
        </p:txBody>
      </p:sp>
      <p:sp>
        <p:nvSpPr>
          <p:cNvPr id="4" name="Slide Number Placeholder 3">
            <a:extLst>
              <a:ext uri="{FF2B5EF4-FFF2-40B4-BE49-F238E27FC236}">
                <a16:creationId xmlns:a16="http://schemas.microsoft.com/office/drawing/2014/main" id="{E7C916C4-C9D6-602A-E241-E7128DDF4E3C}"/>
              </a:ext>
            </a:extLst>
          </p:cNvPr>
          <p:cNvSpPr>
            <a:spLocks noGrp="1"/>
          </p:cNvSpPr>
          <p:nvPr>
            <p:ph type="sldNum" sz="quarter" idx="5"/>
          </p:nvPr>
        </p:nvSpPr>
        <p:spPr/>
        <p:txBody>
          <a:bodyPr/>
          <a:lstStyle/>
          <a:p>
            <a:pPr rtl="0"/>
            <a:fld id="{D40C6A29-4676-420C-BBE3-ACC2B80F64D4}" type="slidenum">
              <a:rPr lang="en-GB" smtClean="0"/>
              <a:t>20</a:t>
            </a:fld>
            <a:endParaRPr lang="en-GB"/>
          </a:p>
        </p:txBody>
      </p:sp>
    </p:spTree>
    <p:extLst>
      <p:ext uri="{BB962C8B-B14F-4D97-AF65-F5344CB8AC3E}">
        <p14:creationId xmlns:p14="http://schemas.microsoft.com/office/powerpoint/2010/main" val="1999089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8DFE-BD97-6197-F0A9-09B0E3EFF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177D9-9BCD-8984-569D-4876F62A6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CB26C-B929-34CF-9638-EDC2E0CCD90A}"/>
              </a:ext>
            </a:extLst>
          </p:cNvPr>
          <p:cNvSpPr>
            <a:spLocks noGrp="1"/>
          </p:cNvSpPr>
          <p:nvPr>
            <p:ph type="body" idx="1"/>
          </p:nvPr>
        </p:nvSpPr>
        <p:spPr/>
        <p:txBody>
          <a:bodyPr/>
          <a:lstStyle/>
          <a:p>
            <a:r>
              <a:rPr lang="en-GB" dirty="0"/>
              <a:t>As I mentioned earlier, much of the past research on imagined contact used 2D images or scenarios at best but Sian and her research team have previously explored the use of toys to make imagined contact more tangible and found an increase in positive attitudes towards disabled and immigrant children populations, but the disability study wasn’t part of my literature review as it remains an unpublished project.</a:t>
            </a:r>
          </a:p>
          <a:p>
            <a:endParaRPr lang="en-GB" dirty="0"/>
          </a:p>
          <a:p>
            <a:r>
              <a:rPr lang="en-GB" dirty="0"/>
              <a:t>Even though studies haven’t compared the strength of imagined contact effects between 2D and 3D figures, I believe that using 3D figures in pretend play offers children a more tangible, hands-on experience of imagined contact. This aligns with a recent review by Gleason and White (2023), which suggests that mentally transforming objects and playing different roles in fictional worlds allows children to explore experiences beyond their own perspective. As we’ve seen, toy manufacturers are increasingly committed to releasing toys that positively represent disability but what should and could we actually do with them?</a:t>
            </a:r>
          </a:p>
          <a:p>
            <a:endParaRPr lang="en-GB" dirty="0"/>
          </a:p>
        </p:txBody>
      </p:sp>
      <p:sp>
        <p:nvSpPr>
          <p:cNvPr id="4" name="Slide Number Placeholder 3">
            <a:extLst>
              <a:ext uri="{FF2B5EF4-FFF2-40B4-BE49-F238E27FC236}">
                <a16:creationId xmlns:a16="http://schemas.microsoft.com/office/drawing/2014/main" id="{6D014A3B-1B96-154F-408C-B75767DE8754}"/>
              </a:ext>
            </a:extLst>
          </p:cNvPr>
          <p:cNvSpPr>
            <a:spLocks noGrp="1"/>
          </p:cNvSpPr>
          <p:nvPr>
            <p:ph type="sldNum" sz="quarter" idx="5"/>
          </p:nvPr>
        </p:nvSpPr>
        <p:spPr/>
        <p:txBody>
          <a:bodyPr/>
          <a:lstStyle/>
          <a:p>
            <a:pPr rtl="0"/>
            <a:fld id="{D40C6A29-4676-420C-BBE3-ACC2B80F64D4}" type="slidenum">
              <a:rPr lang="en-GB" smtClean="0"/>
              <a:t>21</a:t>
            </a:fld>
            <a:endParaRPr lang="en-GB"/>
          </a:p>
        </p:txBody>
      </p:sp>
    </p:spTree>
    <p:extLst>
      <p:ext uri="{BB962C8B-B14F-4D97-AF65-F5344CB8AC3E}">
        <p14:creationId xmlns:p14="http://schemas.microsoft.com/office/powerpoint/2010/main" val="1486910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4999D-DA1D-1BCC-D4E4-678CB54ED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12E8B-5732-4C2C-5D8C-5088BCC7F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96C9F-FC7B-E34D-B334-D794AE2E5DFE}"/>
              </a:ext>
            </a:extLst>
          </p:cNvPr>
          <p:cNvSpPr>
            <a:spLocks noGrp="1"/>
          </p:cNvSpPr>
          <p:nvPr>
            <p:ph type="body" idx="1"/>
          </p:nvPr>
        </p:nvSpPr>
        <p:spPr/>
        <p:txBody>
          <a:bodyPr/>
          <a:lstStyle/>
          <a:p>
            <a:r>
              <a:rPr lang="en-US" sz="1300" kern="100" dirty="0">
                <a:latin typeface="Calibri" panose="020F0502020204030204" pitchFamily="34" charset="0"/>
                <a:ea typeface="Calibri" panose="020F0502020204030204" pitchFamily="34" charset="0"/>
                <a:cs typeface="Times New Roman" panose="02020603050405020304" pitchFamily="18" charset="0"/>
              </a:rPr>
              <a:t>I sought to explore which variables mediate the relationship between imagining contact with an autistic peer and responses towards these individuals, </a:t>
            </a:r>
            <a:r>
              <a:rPr lang="en-US" sz="1300" kern="100" dirty="0" err="1">
                <a:latin typeface="Calibri" panose="020F0502020204030204" pitchFamily="34" charset="0"/>
                <a:ea typeface="Calibri" panose="020F0502020204030204" pitchFamily="34" charset="0"/>
                <a:cs typeface="Times New Roman" panose="02020603050405020304" pitchFamily="18" charset="0"/>
              </a:rPr>
              <a:t>hypothesising</a:t>
            </a:r>
            <a:r>
              <a:rPr lang="en-US" sz="1300" kern="100" dirty="0">
                <a:latin typeface="Calibri" panose="020F0502020204030204" pitchFamily="34" charset="0"/>
                <a:ea typeface="Calibri" panose="020F0502020204030204" pitchFamily="34" charset="0"/>
                <a:cs typeface="Times New Roman" panose="02020603050405020304" pitchFamily="18" charset="0"/>
              </a:rPr>
              <a:t> that increased </a:t>
            </a:r>
            <a:r>
              <a:rPr lang="en-GB" sz="1300" kern="100" dirty="0">
                <a:latin typeface="Calibri" panose="020F0502020204030204" pitchFamily="34" charset="0"/>
                <a:ea typeface="Calibri" panose="020F0502020204030204" pitchFamily="34" charset="0"/>
                <a:cs typeface="Times New Roman" panose="02020603050405020304" pitchFamily="18" charset="0"/>
              </a:rPr>
              <a:t>cognitive empathy (the ability to adopt the perspective of another), affective empathy (the ability to vicariously experience another person’s emotion), inclusion of the other in the self (the perception of one’s degree of closeness to another person) and </a:t>
            </a:r>
            <a:r>
              <a:rPr lang="en-US" sz="1300" kern="100" dirty="0">
                <a:latin typeface="Calibri" panose="020F0502020204030204" pitchFamily="34" charset="0"/>
                <a:ea typeface="Calibri" panose="020F0502020204030204" pitchFamily="34" charset="0"/>
                <a:cs typeface="Times New Roman" panose="02020603050405020304" pitchFamily="18" charset="0"/>
              </a:rPr>
              <a:t>decreased anxiety would be significant mediators.</a:t>
            </a:r>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2BA8153B-7C90-0EAA-F93E-D30BB300B104}"/>
              </a:ext>
            </a:extLst>
          </p:cNvPr>
          <p:cNvSpPr>
            <a:spLocks noGrp="1"/>
          </p:cNvSpPr>
          <p:nvPr>
            <p:ph type="sldNum" sz="quarter" idx="5"/>
          </p:nvPr>
        </p:nvSpPr>
        <p:spPr/>
        <p:txBody>
          <a:bodyPr/>
          <a:lstStyle/>
          <a:p>
            <a:pPr rtl="0"/>
            <a:fld id="{D40C6A29-4676-420C-BBE3-ACC2B80F64D4}" type="slidenum">
              <a:rPr lang="en-GB" smtClean="0"/>
              <a:t>22</a:t>
            </a:fld>
            <a:endParaRPr lang="en-GB"/>
          </a:p>
        </p:txBody>
      </p:sp>
    </p:spTree>
    <p:extLst>
      <p:ext uri="{BB962C8B-B14F-4D97-AF65-F5344CB8AC3E}">
        <p14:creationId xmlns:p14="http://schemas.microsoft.com/office/powerpoint/2010/main" val="1023973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777EE-0058-39F4-0049-095E99988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D1050-7487-3395-ED91-B831D066A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08537-D614-A5A4-D5FA-DDA899C779D2}"/>
              </a:ext>
            </a:extLst>
          </p:cNvPr>
          <p:cNvSpPr>
            <a:spLocks noGrp="1"/>
          </p:cNvSpPr>
          <p:nvPr>
            <p:ph type="body" idx="1"/>
          </p:nvPr>
        </p:nvSpPr>
        <p:spPr/>
        <p:txBody>
          <a:bodyPr/>
          <a:lstStyle/>
          <a:p>
            <a:r>
              <a:rPr lang="en-GB" sz="1300" kern="100" dirty="0">
                <a:latin typeface="Calibri" panose="020F0502020204030204" pitchFamily="34" charset="0"/>
                <a:ea typeface="Calibri" panose="020F0502020204030204" pitchFamily="34" charset="0"/>
                <a:cs typeface="Times New Roman" panose="02020603050405020304" pitchFamily="18" charset="0"/>
              </a:rPr>
              <a:t>61 participants aged between 6 to 9 years from primary schools in Berkshire took part in this study and they were randomly assigned to either the experimental condition, imagining contact with autistic peer, or the control condition, imagining contact with a neurotypical peer. Four children identified as autistic and four children knew at least one autistic person.</a:t>
            </a:r>
          </a:p>
          <a:p>
            <a:r>
              <a:rPr lang="en-GB" sz="1300" kern="100" dirty="0">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A8B90B00-ADE9-034E-8B78-07AE484B02B3}"/>
              </a:ext>
            </a:extLst>
          </p:cNvPr>
          <p:cNvSpPr>
            <a:spLocks noGrp="1"/>
          </p:cNvSpPr>
          <p:nvPr>
            <p:ph type="sldNum" sz="quarter" idx="5"/>
          </p:nvPr>
        </p:nvSpPr>
        <p:spPr/>
        <p:txBody>
          <a:bodyPr/>
          <a:lstStyle/>
          <a:p>
            <a:pPr rtl="0"/>
            <a:fld id="{D40C6A29-4676-420C-BBE3-ACC2B80F64D4}" type="slidenum">
              <a:rPr lang="en-GB" smtClean="0"/>
              <a:t>23</a:t>
            </a:fld>
            <a:endParaRPr lang="en-GB"/>
          </a:p>
        </p:txBody>
      </p:sp>
    </p:spTree>
    <p:extLst>
      <p:ext uri="{BB962C8B-B14F-4D97-AF65-F5344CB8AC3E}">
        <p14:creationId xmlns:p14="http://schemas.microsoft.com/office/powerpoint/2010/main" val="579264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BD731-1750-2CB3-82D1-02FEE6C80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F907C-E58D-1EC8-68E5-7C436ADAF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3DB41-0E24-37AB-D2F4-1C259973594F}"/>
              </a:ext>
            </a:extLst>
          </p:cNvPr>
          <p:cNvSpPr>
            <a:spLocks noGrp="1"/>
          </p:cNvSpPr>
          <p:nvPr>
            <p:ph type="body" idx="1"/>
          </p:nvPr>
        </p:nvSpPr>
        <p:spPr/>
        <p:txBody>
          <a:bodyPr/>
          <a:lstStyle/>
          <a:p>
            <a:pPr defTabSz="990752">
              <a:defRPr/>
            </a:pPr>
            <a:r>
              <a:rPr lang="en-GB" sz="1300" kern="100" dirty="0">
                <a:latin typeface="Calibri" panose="020F0502020204030204" pitchFamily="34" charset="0"/>
                <a:ea typeface="Calibri" panose="020F0502020204030204" pitchFamily="34" charset="0"/>
                <a:cs typeface="Times New Roman" panose="02020603050405020304" pitchFamily="18" charset="0"/>
              </a:rPr>
              <a:t>All participants were given an age-appropriate definition of autism from the National Autistic Society. They were then presented with this tree house play scene and asked to choose one of four 3D figures with whom they most identified with and here is an example. They were then either presented with an autistic or neurotypical doll and a first-person introduction (i.e., Hello my name is Hayden) depending on their assigned condition, here is the autistic doll Hayden produced by </a:t>
            </a:r>
            <a:r>
              <a:rPr lang="en-GB" sz="1300" kern="100" dirty="0" err="1">
                <a:latin typeface="Calibri" panose="020F0502020204030204" pitchFamily="34" charset="0"/>
                <a:ea typeface="Calibri" panose="020F0502020204030204" pitchFamily="34" charset="0"/>
                <a:cs typeface="Times New Roman" panose="02020603050405020304" pitchFamily="18" charset="0"/>
              </a:rPr>
              <a:t>ToyLikeMe</a:t>
            </a:r>
            <a:r>
              <a:rPr lang="en-GB" sz="1300" kern="100" dirty="0">
                <a:latin typeface="Calibri" panose="020F0502020204030204" pitchFamily="34" charset="0"/>
                <a:ea typeface="Calibri" panose="020F0502020204030204" pitchFamily="34" charset="0"/>
                <a:cs typeface="Times New Roman" panose="02020603050405020304" pitchFamily="18" charset="0"/>
              </a:rPr>
              <a:t>, and administered the pre-intervention dependent measures which I will show you on the next slide.</a:t>
            </a:r>
          </a:p>
          <a:p>
            <a:pPr defTabSz="990752">
              <a:defRPr/>
            </a:pPr>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1300" kern="100" dirty="0">
                <a:latin typeface="Calibri" panose="020F0502020204030204" pitchFamily="34" charset="0"/>
                <a:ea typeface="Calibri" panose="020F0502020204030204" pitchFamily="34" charset="0"/>
                <a:cs typeface="Times New Roman" panose="02020603050405020304" pitchFamily="18" charset="0"/>
              </a:rPr>
              <a:t>After these measures, for the intervention itself, I asked them imagine they go to this park together and show me how they would have a really good time for three minutes as across the imagined contact literature with regards to all applications in children, not just disability, this seems to be the ‘golden time’, before being administered with the post-intervention measures.</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E1432EB6-B8B5-AE7C-EFF1-53E69D0045AF}"/>
              </a:ext>
            </a:extLst>
          </p:cNvPr>
          <p:cNvSpPr>
            <a:spLocks noGrp="1"/>
          </p:cNvSpPr>
          <p:nvPr>
            <p:ph type="sldNum" sz="quarter" idx="5"/>
          </p:nvPr>
        </p:nvSpPr>
        <p:spPr/>
        <p:txBody>
          <a:bodyPr/>
          <a:lstStyle/>
          <a:p>
            <a:pPr rtl="0"/>
            <a:fld id="{D40C6A29-4676-420C-BBE3-ACC2B80F64D4}" type="slidenum">
              <a:rPr lang="en-GB" smtClean="0"/>
              <a:t>24</a:t>
            </a:fld>
            <a:endParaRPr lang="en-GB"/>
          </a:p>
        </p:txBody>
      </p:sp>
    </p:spTree>
    <p:extLst>
      <p:ext uri="{BB962C8B-B14F-4D97-AF65-F5344CB8AC3E}">
        <p14:creationId xmlns:p14="http://schemas.microsoft.com/office/powerpoint/2010/main" val="374041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8C033-A71F-B956-BE98-CD63FF843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DF85-F92C-0A38-8106-18ACDE46C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8E25D-06CE-B9EF-313D-EF60411471C6}"/>
              </a:ext>
            </a:extLst>
          </p:cNvPr>
          <p:cNvSpPr>
            <a:spLocks noGrp="1"/>
          </p:cNvSpPr>
          <p:nvPr>
            <p:ph type="body" idx="1"/>
          </p:nvPr>
        </p:nvSpPr>
        <p:spPr/>
        <p:txBody>
          <a:bodyPr/>
          <a:lstStyle/>
          <a:p>
            <a:r>
              <a:rPr lang="en-GB" sz="1300" kern="100" dirty="0">
                <a:latin typeface="Calibri" panose="020F0502020204030204" pitchFamily="34" charset="0"/>
                <a:ea typeface="Calibri" panose="020F0502020204030204" pitchFamily="34" charset="0"/>
                <a:cs typeface="Times New Roman" panose="02020603050405020304" pitchFamily="18" charset="0"/>
              </a:rPr>
              <a:t> So for the measures, I assessed three attitude components towards autistic peers measured on a 5-point </a:t>
            </a:r>
            <a:r>
              <a:rPr lang="en-GB" sz="1300" kern="100" dirty="0" err="1">
                <a:latin typeface="Calibri" panose="020F0502020204030204" pitchFamily="34" charset="0"/>
                <a:ea typeface="Calibri" panose="020F0502020204030204" pitchFamily="34" charset="0"/>
                <a:cs typeface="Times New Roman" panose="02020603050405020304" pitchFamily="18" charset="0"/>
              </a:rPr>
              <a:t>likert</a:t>
            </a:r>
            <a:r>
              <a:rPr lang="en-GB" sz="1300" kern="100" dirty="0">
                <a:latin typeface="Calibri" panose="020F0502020204030204" pitchFamily="34" charset="0"/>
                <a:ea typeface="Calibri" panose="020F0502020204030204" pitchFamily="34" charset="0"/>
                <a:cs typeface="Times New Roman" panose="02020603050405020304" pitchFamily="18" charset="0"/>
              </a:rPr>
              <a:t> scale pre and post-intervention, including beliefs, feelings and behavioural intentions.</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5A8202F-3763-17BC-3AF8-FC7C79E764A5}"/>
              </a:ext>
            </a:extLst>
          </p:cNvPr>
          <p:cNvSpPr>
            <a:spLocks noGrp="1"/>
          </p:cNvSpPr>
          <p:nvPr>
            <p:ph type="sldNum" sz="quarter" idx="5"/>
          </p:nvPr>
        </p:nvSpPr>
        <p:spPr/>
        <p:txBody>
          <a:bodyPr/>
          <a:lstStyle/>
          <a:p>
            <a:pPr rtl="0"/>
            <a:fld id="{D40C6A29-4676-420C-BBE3-ACC2B80F64D4}" type="slidenum">
              <a:rPr lang="en-GB" smtClean="0"/>
              <a:t>25</a:t>
            </a:fld>
            <a:endParaRPr lang="en-GB"/>
          </a:p>
        </p:txBody>
      </p:sp>
    </p:spTree>
    <p:extLst>
      <p:ext uri="{BB962C8B-B14F-4D97-AF65-F5344CB8AC3E}">
        <p14:creationId xmlns:p14="http://schemas.microsoft.com/office/powerpoint/2010/main" val="3292368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851C-42F6-72CB-B6F7-CF6CA5013E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8D80D-C4DE-9A00-7CC5-D74E87B61D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518F5-EFE6-E9BC-B661-7C35493DFA0D}"/>
              </a:ext>
            </a:extLst>
          </p:cNvPr>
          <p:cNvSpPr>
            <a:spLocks noGrp="1"/>
          </p:cNvSpPr>
          <p:nvPr>
            <p:ph type="body" idx="1"/>
          </p:nvPr>
        </p:nvSpPr>
        <p:spPr/>
        <p:txBody>
          <a:bodyPr/>
          <a:lstStyle/>
          <a:p>
            <a:r>
              <a:rPr lang="en-GB" sz="1300" kern="100" dirty="0">
                <a:latin typeface="Calibri" panose="020F0502020204030204" pitchFamily="34" charset="0"/>
                <a:ea typeface="Calibri" panose="020F0502020204030204" pitchFamily="34" charset="0"/>
                <a:cs typeface="Times New Roman" panose="02020603050405020304" pitchFamily="18" charset="0"/>
              </a:rPr>
              <a:t> A self-reported behaviour measure which firstly asked participants to allocate five coins between a neurotypical and autistic hypothetical peer, and then asking whether they would choose to wear a sticker after the intervention which said ‘I care for and support autistic children’</a:t>
            </a:r>
          </a:p>
          <a:p>
            <a:r>
              <a:rPr lang="en-GB" sz="1300" kern="100" dirty="0">
                <a:latin typeface="Calibri" panose="020F0502020204030204" pitchFamily="34" charset="0"/>
                <a:ea typeface="Calibri" panose="020F0502020204030204" pitchFamily="34" charset="0"/>
                <a:cs typeface="Times New Roman" panose="02020603050405020304" pitchFamily="18" charset="0"/>
              </a:rPr>
              <a:t> </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5005AFF1-F7DC-2121-4F2B-AE4AFEBF9DD3}"/>
              </a:ext>
            </a:extLst>
          </p:cNvPr>
          <p:cNvSpPr>
            <a:spLocks noGrp="1"/>
          </p:cNvSpPr>
          <p:nvPr>
            <p:ph type="sldNum" sz="quarter" idx="5"/>
          </p:nvPr>
        </p:nvSpPr>
        <p:spPr/>
        <p:txBody>
          <a:bodyPr/>
          <a:lstStyle/>
          <a:p>
            <a:pPr rtl="0"/>
            <a:fld id="{D40C6A29-4676-420C-BBE3-ACC2B80F64D4}" type="slidenum">
              <a:rPr lang="en-GB" smtClean="0"/>
              <a:t>26</a:t>
            </a:fld>
            <a:endParaRPr lang="en-GB"/>
          </a:p>
        </p:txBody>
      </p:sp>
    </p:spTree>
    <p:extLst>
      <p:ext uri="{BB962C8B-B14F-4D97-AF65-F5344CB8AC3E}">
        <p14:creationId xmlns:p14="http://schemas.microsoft.com/office/powerpoint/2010/main" val="4222873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F512E-B0FD-C712-5FCA-A1CCAAA5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3503B-5D06-0AAE-9511-FCE66A194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052D-1D26-8197-6E6C-F9513D995A51}"/>
              </a:ext>
            </a:extLst>
          </p:cNvPr>
          <p:cNvSpPr>
            <a:spLocks noGrp="1"/>
          </p:cNvSpPr>
          <p:nvPr>
            <p:ph type="body" idx="1"/>
          </p:nvPr>
        </p:nvSpPr>
        <p:spPr/>
        <p:txBody>
          <a:bodyPr/>
          <a:lstStyle/>
          <a:p>
            <a:r>
              <a:rPr lang="en-GB" sz="1300" kern="100" dirty="0">
                <a:latin typeface="Calibri" panose="020F0502020204030204" pitchFamily="34" charset="0"/>
                <a:ea typeface="Calibri" panose="020F0502020204030204" pitchFamily="34" charset="0"/>
                <a:cs typeface="Times New Roman" panose="02020603050405020304" pitchFamily="18" charset="0"/>
              </a:rPr>
              <a:t>I also administered measures for the four mediating variables pre and post, with questions on a 5-point Likert scale apart from inclusion of the other in the self which was measured using four pairs of overlapping circles asking participants to choose one. </a:t>
            </a:r>
          </a:p>
        </p:txBody>
      </p:sp>
      <p:sp>
        <p:nvSpPr>
          <p:cNvPr id="4" name="Slide Number Placeholder 3">
            <a:extLst>
              <a:ext uri="{FF2B5EF4-FFF2-40B4-BE49-F238E27FC236}">
                <a16:creationId xmlns:a16="http://schemas.microsoft.com/office/drawing/2014/main" id="{9C351E4D-C531-7623-2A8A-3F212D768120}"/>
              </a:ext>
            </a:extLst>
          </p:cNvPr>
          <p:cNvSpPr>
            <a:spLocks noGrp="1"/>
          </p:cNvSpPr>
          <p:nvPr>
            <p:ph type="sldNum" sz="quarter" idx="5"/>
          </p:nvPr>
        </p:nvSpPr>
        <p:spPr/>
        <p:txBody>
          <a:bodyPr/>
          <a:lstStyle/>
          <a:p>
            <a:pPr rtl="0"/>
            <a:fld id="{D40C6A29-4676-420C-BBE3-ACC2B80F64D4}" type="slidenum">
              <a:rPr lang="en-GB" smtClean="0"/>
              <a:t>27</a:t>
            </a:fld>
            <a:endParaRPr lang="en-GB"/>
          </a:p>
        </p:txBody>
      </p:sp>
    </p:spTree>
    <p:extLst>
      <p:ext uri="{BB962C8B-B14F-4D97-AF65-F5344CB8AC3E}">
        <p14:creationId xmlns:p14="http://schemas.microsoft.com/office/powerpoint/2010/main" val="1082281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1CF15-E901-F564-3229-31C1650ED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AFDD0-BB82-2C04-7AD1-451E1C055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BE8D0-DF2F-17FC-CEA7-FF26E8FB15EA}"/>
              </a:ext>
            </a:extLst>
          </p:cNvPr>
          <p:cNvSpPr>
            <a:spLocks noGrp="1"/>
          </p:cNvSpPr>
          <p:nvPr>
            <p:ph type="body" idx="1"/>
          </p:nvPr>
        </p:nvSpPr>
        <p:spPr/>
        <p:txBody>
          <a:bodyPr/>
          <a:lstStyle/>
          <a:p>
            <a:r>
              <a:rPr lang="en-GB" sz="1300" kern="100" dirty="0">
                <a:latin typeface="Calibri" panose="020F0502020204030204" pitchFamily="34" charset="0"/>
                <a:ea typeface="Calibri" panose="020F0502020204030204" pitchFamily="34" charset="0"/>
                <a:cs typeface="Times New Roman" panose="02020603050405020304" pitchFamily="18" charset="0"/>
              </a:rPr>
              <a:t>Firstly, I did two-way analysis of covariance tests to look at group differences in the attitude components whilst controlling for four covariates, which were age, sex, whether participants identified as autistic and the number of autistic individuals they knew.</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r>
              <a:rPr lang="en-GB" sz="1300" kern="100" dirty="0">
                <a:latin typeface="Calibri" panose="020F0502020204030204" pitchFamily="34" charset="0"/>
                <a:ea typeface="Calibri" panose="020F0502020204030204" pitchFamily="34" charset="0"/>
                <a:cs typeface="Times New Roman" panose="02020603050405020304" pitchFamily="18" charset="0"/>
              </a:rPr>
              <a:t>I wasn’t sure about the knowledge and experience of statistics in the audience so I have really oversimplified these findings into a visual format using just the numbers from the beliefs component, as the pattern of results was the same for all three components of attitudes. Significance was accepted at the .05 level. </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r>
              <a:rPr lang="en-GB" sz="1300" kern="100" dirty="0">
                <a:latin typeface="Calibri" panose="020F0502020204030204" pitchFamily="34" charset="0"/>
                <a:ea typeface="Calibri" panose="020F0502020204030204" pitchFamily="34" charset="0"/>
                <a:cs typeface="Times New Roman" panose="02020603050405020304" pitchFamily="18" charset="0"/>
              </a:rPr>
              <a:t>For beliefs, feelings and intentions, the post-intervention mean scores (the blue bars) were significantly more positive in the experimental compared to the control group. There were no significant differences for the pre-intervention scores, indicating that the attitudes were at similar levels beforehand. There was also a significant improvement in the mean scores from pre- to post-intervention (so from red to blue) in the experimental group, but not for the control group. </a:t>
            </a:r>
          </a:p>
        </p:txBody>
      </p:sp>
      <p:sp>
        <p:nvSpPr>
          <p:cNvPr id="4" name="Slide Number Placeholder 3">
            <a:extLst>
              <a:ext uri="{FF2B5EF4-FFF2-40B4-BE49-F238E27FC236}">
                <a16:creationId xmlns:a16="http://schemas.microsoft.com/office/drawing/2014/main" id="{7FA6B3C5-71CA-5328-2577-E091A92FCBEA}"/>
              </a:ext>
            </a:extLst>
          </p:cNvPr>
          <p:cNvSpPr>
            <a:spLocks noGrp="1"/>
          </p:cNvSpPr>
          <p:nvPr>
            <p:ph type="sldNum" sz="quarter" idx="5"/>
          </p:nvPr>
        </p:nvSpPr>
        <p:spPr/>
        <p:txBody>
          <a:bodyPr/>
          <a:lstStyle/>
          <a:p>
            <a:pPr rtl="0"/>
            <a:fld id="{D40C6A29-4676-420C-BBE3-ACC2B80F64D4}" type="slidenum">
              <a:rPr lang="en-GB" smtClean="0"/>
              <a:t>28</a:t>
            </a:fld>
            <a:endParaRPr lang="en-GB"/>
          </a:p>
        </p:txBody>
      </p:sp>
    </p:spTree>
    <p:extLst>
      <p:ext uri="{BB962C8B-B14F-4D97-AF65-F5344CB8AC3E}">
        <p14:creationId xmlns:p14="http://schemas.microsoft.com/office/powerpoint/2010/main" val="1297862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B2295-06D5-2BFB-B8EF-3661313F2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B97F7-2A66-B157-7FDF-30CBE218C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73234-3427-CD29-DE73-8F8909866EF7}"/>
              </a:ext>
            </a:extLst>
          </p:cNvPr>
          <p:cNvSpPr>
            <a:spLocks noGrp="1"/>
          </p:cNvSpPr>
          <p:nvPr>
            <p:ph type="body" idx="1"/>
          </p:nvPr>
        </p:nvSpPr>
        <p:spPr/>
        <p:txBody>
          <a:bodyPr/>
          <a:lstStyle/>
          <a:p>
            <a:pPr defTabSz="990752">
              <a:defRPr/>
            </a:pPr>
            <a:r>
              <a:rPr lang="en-GB" sz="1300" kern="100" dirty="0">
                <a:latin typeface="Calibri" panose="020F0502020204030204" pitchFamily="34" charset="0"/>
                <a:ea typeface="Calibri" panose="020F0502020204030204" pitchFamily="34" charset="0"/>
                <a:cs typeface="Times New Roman" panose="02020603050405020304" pitchFamily="18" charset="0"/>
              </a:rPr>
              <a:t>To test whether there was a difference in groups for the sticker measure, I conducted a binomial logistic regression controlling for the four covariates I mentioned before, as well as the pre-intervention coin measure. The model was not significant and as you can see, the choice to wear a sticker or not was extremely similar between groups. Reflecting back, I wondered if the sticker measure accurately represented their behaviour and views towards autistic peers as some children might have chosen a sticker because they saw a classmate have one, so future research should perhaps observe children’s interactions with autistic peers in more authentic and multiple contexts. </a:t>
            </a: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FE5F4D9-EC74-836B-FA02-BC710F81C842}"/>
              </a:ext>
            </a:extLst>
          </p:cNvPr>
          <p:cNvSpPr>
            <a:spLocks noGrp="1"/>
          </p:cNvSpPr>
          <p:nvPr>
            <p:ph type="sldNum" sz="quarter" idx="5"/>
          </p:nvPr>
        </p:nvSpPr>
        <p:spPr/>
        <p:txBody>
          <a:bodyPr/>
          <a:lstStyle/>
          <a:p>
            <a:pPr rtl="0"/>
            <a:fld id="{D40C6A29-4676-420C-BBE3-ACC2B80F64D4}" type="slidenum">
              <a:rPr lang="en-GB" smtClean="0"/>
              <a:t>29</a:t>
            </a:fld>
            <a:endParaRPr lang="en-GB"/>
          </a:p>
        </p:txBody>
      </p:sp>
    </p:spTree>
    <p:extLst>
      <p:ext uri="{BB962C8B-B14F-4D97-AF65-F5344CB8AC3E}">
        <p14:creationId xmlns:p14="http://schemas.microsoft.com/office/powerpoint/2010/main" val="404262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I believe that reflecting on my own identity is essential before diving into this workshop. I want to acknowledge that I do not identify as disabled, and I am therefore mindful of the biased and limited perspective that I bring to this area. However, I’ve had the privilege of working with my supervisor Sian, who identifies as disabled. Her involvement has really enriched this research, not only grounding it in the evidence base but also her lived experience. </a:t>
            </a:r>
          </a:p>
          <a:p>
            <a:endParaRPr lang="en-GB" dirty="0"/>
          </a:p>
          <a:p>
            <a:r>
              <a:rPr lang="en-GB" dirty="0"/>
              <a:t>It’s important to explain how I’m framing disability here. Given this is a conference about inclusion, I know many of you are familiar with the models, so this is more about sharing my stance rather than defining them. My view aligns closely with the social model, seeing social, environmental, and attitudinal factors as what’s disabling when they create barriers. I also draw on the affirmative model, which celebrates disability as a positive identity, emphasizing disability pride, agency, and social justice, and viewing disability as a valued aspect of diversity.</a:t>
            </a:r>
          </a:p>
          <a:p>
            <a:endParaRPr lang="en-GB" dirty="0"/>
          </a:p>
          <a:p>
            <a:r>
              <a:rPr lang="en-GB" dirty="0"/>
              <a:t>Lastly, I will be using </a:t>
            </a:r>
            <a:r>
              <a:rPr lang="en-GB" b="1" dirty="0"/>
              <a:t>identity-first language</a:t>
            </a:r>
            <a:r>
              <a:rPr lang="en-GB" dirty="0"/>
              <a:t>—such as 'disabled person rather than person-first language, so person with disability’. I understand that this preference aligns with the views of many within the disabled community, as it reflects that disability is an integral and valued part of identity, not something separate, but of course, I do this with the understanding that every person has their own preferences. </a:t>
            </a:r>
          </a:p>
        </p:txBody>
      </p:sp>
      <p:sp>
        <p:nvSpPr>
          <p:cNvPr id="4" name="Slide Number Placeholder 3"/>
          <p:cNvSpPr>
            <a:spLocks noGrp="1"/>
          </p:cNvSpPr>
          <p:nvPr>
            <p:ph type="sldNum" sz="quarter" idx="5"/>
          </p:nvPr>
        </p:nvSpPr>
        <p:spPr/>
        <p:txBody>
          <a:bodyPr/>
          <a:lstStyle/>
          <a:p>
            <a:pPr rtl="0"/>
            <a:fld id="{D40C6A29-4676-420C-BBE3-ACC2B80F64D4}" type="slidenum">
              <a:rPr lang="en-GB" smtClean="0"/>
              <a:t>3</a:t>
            </a:fld>
            <a:endParaRPr lang="en-GB"/>
          </a:p>
        </p:txBody>
      </p:sp>
    </p:spTree>
    <p:extLst>
      <p:ext uri="{BB962C8B-B14F-4D97-AF65-F5344CB8AC3E}">
        <p14:creationId xmlns:p14="http://schemas.microsoft.com/office/powerpoint/2010/main" val="3942359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E984B-6C73-C69E-8362-AACDCEBCC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DC8B2-FC88-F818-9583-95C5BB91C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613D0-027E-24A0-E146-EBBE88BBC292}"/>
              </a:ext>
            </a:extLst>
          </p:cNvPr>
          <p:cNvSpPr>
            <a:spLocks noGrp="1"/>
          </p:cNvSpPr>
          <p:nvPr>
            <p:ph type="body" idx="1"/>
          </p:nvPr>
        </p:nvSpPr>
        <p:spPr/>
        <p:txBody>
          <a:bodyPr/>
          <a:lstStyle/>
          <a:p>
            <a:r>
              <a:rPr lang="en-GB" sz="1100" kern="100" dirty="0">
                <a:latin typeface="Calibri" panose="020F0502020204030204" pitchFamily="34" charset="0"/>
                <a:ea typeface="Calibri" panose="020F0502020204030204" pitchFamily="34" charset="0"/>
                <a:cs typeface="Times New Roman" panose="02020603050405020304" pitchFamily="18" charset="0"/>
              </a:rPr>
              <a:t>Finally, I did some mediation analyses but again I have oversimplified the diagram without the numbers for the purpose of this presentation but happy to share more detail if anyone wants it.</a:t>
            </a:r>
          </a:p>
          <a:p>
            <a:r>
              <a:rPr lang="en-GB" sz="1100" kern="100" dirty="0">
                <a:latin typeface="Calibri" panose="020F0502020204030204" pitchFamily="34" charset="0"/>
                <a:ea typeface="Calibri" panose="020F0502020204030204" pitchFamily="34" charset="0"/>
                <a:cs typeface="Times New Roman" panose="02020603050405020304" pitchFamily="18" charset="0"/>
              </a:rPr>
              <a:t> </a:t>
            </a:r>
          </a:p>
          <a:p>
            <a:r>
              <a:rPr lang="en-GB" sz="1300" dirty="0">
                <a:solidFill>
                  <a:srgbClr val="374151"/>
                </a:solidFill>
                <a:latin typeface="Söhne"/>
              </a:rPr>
              <a:t>So firstly I found a serial process, almost like a chain reaction. So for those who imagined contact with an autistic peer, positive beliefs about autistic children emerged first. This suggests that understanding and knowledge played a crucial role in shaping individuals' initial attitudes. These positive beliefs, in turn, led to positive feelings, as people tend to feel more positively about something when they understand and appreciate it. Finally, these positive feelings influenced their intentions towards autistic children, creating a meaningful chain of change. Significantly, when we reversed the order, starting with feelings before beliefs, this sequence lost its significance. This emphasises the pivotal role of knowledge and understanding, represented by positive beliefs, in shaping attitudes.</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BC7AAA6-306F-B18F-4B4C-4564E58CD7E0}"/>
              </a:ext>
            </a:extLst>
          </p:cNvPr>
          <p:cNvSpPr>
            <a:spLocks noGrp="1"/>
          </p:cNvSpPr>
          <p:nvPr>
            <p:ph type="sldNum" sz="quarter" idx="5"/>
          </p:nvPr>
        </p:nvSpPr>
        <p:spPr/>
        <p:txBody>
          <a:bodyPr/>
          <a:lstStyle/>
          <a:p>
            <a:pPr rtl="0"/>
            <a:fld id="{D40C6A29-4676-420C-BBE3-ACC2B80F64D4}" type="slidenum">
              <a:rPr lang="en-GB" smtClean="0"/>
              <a:t>30</a:t>
            </a:fld>
            <a:endParaRPr lang="en-GB"/>
          </a:p>
        </p:txBody>
      </p:sp>
    </p:spTree>
    <p:extLst>
      <p:ext uri="{BB962C8B-B14F-4D97-AF65-F5344CB8AC3E}">
        <p14:creationId xmlns:p14="http://schemas.microsoft.com/office/powerpoint/2010/main" val="2101005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D1F2-D7AC-B7A7-44CD-FAAFE0A5B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92477-101F-7F7E-4C5F-1B302C65A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8B7DB-C436-D25B-93B3-CD5ADF5BD67B}"/>
              </a:ext>
            </a:extLst>
          </p:cNvPr>
          <p:cNvSpPr>
            <a:spLocks noGrp="1"/>
          </p:cNvSpPr>
          <p:nvPr>
            <p:ph type="body" idx="1"/>
          </p:nvPr>
        </p:nvSpPr>
        <p:spPr/>
        <p:txBody>
          <a:bodyPr/>
          <a:lstStyle/>
          <a:p>
            <a:r>
              <a:rPr lang="en-GB" sz="1100" dirty="0">
                <a:latin typeface="Calibri" panose="020F0502020204030204" pitchFamily="34" charset="0"/>
                <a:ea typeface="Calibri" panose="020F0502020204030204" pitchFamily="34" charset="0"/>
              </a:rPr>
              <a:t>Next, I looked at the four main mediators separately but I have just combined two here for ease. So firstly, I found that imagining contact with an autistic peer increases positive intentions towards autistic peers through increasing cognitive empathy, so adopting the perspective of autistic children and inclusion of the other in the self, so feeling more psychologically connected.</a:t>
            </a:r>
          </a:p>
        </p:txBody>
      </p:sp>
      <p:sp>
        <p:nvSpPr>
          <p:cNvPr id="4" name="Slide Number Placeholder 3">
            <a:extLst>
              <a:ext uri="{FF2B5EF4-FFF2-40B4-BE49-F238E27FC236}">
                <a16:creationId xmlns:a16="http://schemas.microsoft.com/office/drawing/2014/main" id="{59650C80-4A18-3F97-2DB4-49FE8596C32F}"/>
              </a:ext>
            </a:extLst>
          </p:cNvPr>
          <p:cNvSpPr>
            <a:spLocks noGrp="1"/>
          </p:cNvSpPr>
          <p:nvPr>
            <p:ph type="sldNum" sz="quarter" idx="5"/>
          </p:nvPr>
        </p:nvSpPr>
        <p:spPr/>
        <p:txBody>
          <a:bodyPr/>
          <a:lstStyle/>
          <a:p>
            <a:pPr rtl="0"/>
            <a:fld id="{D40C6A29-4676-420C-BBE3-ACC2B80F64D4}" type="slidenum">
              <a:rPr lang="en-GB" smtClean="0"/>
              <a:t>31</a:t>
            </a:fld>
            <a:endParaRPr lang="en-GB"/>
          </a:p>
        </p:txBody>
      </p:sp>
    </p:spTree>
    <p:extLst>
      <p:ext uri="{BB962C8B-B14F-4D97-AF65-F5344CB8AC3E}">
        <p14:creationId xmlns:p14="http://schemas.microsoft.com/office/powerpoint/2010/main" val="962497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F0AA1-B830-AB11-4D88-A665415E2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854B1-FFF0-4865-7C08-13628C6C4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3CD81-F605-72B2-F57E-6049D9EA1AB3}"/>
              </a:ext>
            </a:extLst>
          </p:cNvPr>
          <p:cNvSpPr>
            <a:spLocks noGrp="1"/>
          </p:cNvSpPr>
          <p:nvPr>
            <p:ph type="body" idx="1"/>
          </p:nvPr>
        </p:nvSpPr>
        <p:spPr/>
        <p:txBody>
          <a:bodyPr/>
          <a:lstStyle/>
          <a:p>
            <a:r>
              <a:rPr lang="en-GB" sz="1100" dirty="0">
                <a:solidFill>
                  <a:srgbClr val="374151"/>
                </a:solidFill>
                <a:latin typeface="Söhne"/>
              </a:rPr>
              <a:t>In a surprising twist, I found that instead of reducing anxiety as I had initially predicted, the intervention actually led to an increase in anxiety among the participants. </a:t>
            </a:r>
            <a:r>
              <a:rPr lang="en-GB" sz="1300" dirty="0">
                <a:solidFill>
                  <a:srgbClr val="374151"/>
                </a:solidFill>
                <a:latin typeface="Söhne"/>
              </a:rPr>
              <a:t>When I examined the link between anxiety and intentions in isolation, it seemed that imagining contact with an autistic peer was associated with negative intentions. </a:t>
            </a:r>
            <a:endParaRPr lang="en-GB" sz="1100" dirty="0">
              <a:solidFill>
                <a:srgbClr val="374151"/>
              </a:solidFill>
              <a:latin typeface="Söhne"/>
            </a:endParaRPr>
          </a:p>
        </p:txBody>
      </p:sp>
      <p:sp>
        <p:nvSpPr>
          <p:cNvPr id="4" name="Slide Number Placeholder 3">
            <a:extLst>
              <a:ext uri="{FF2B5EF4-FFF2-40B4-BE49-F238E27FC236}">
                <a16:creationId xmlns:a16="http://schemas.microsoft.com/office/drawing/2014/main" id="{0B2A3B51-C640-E1DF-7C02-EDF2C376BB91}"/>
              </a:ext>
            </a:extLst>
          </p:cNvPr>
          <p:cNvSpPr>
            <a:spLocks noGrp="1"/>
          </p:cNvSpPr>
          <p:nvPr>
            <p:ph type="sldNum" sz="quarter" idx="5"/>
          </p:nvPr>
        </p:nvSpPr>
        <p:spPr/>
        <p:txBody>
          <a:bodyPr/>
          <a:lstStyle/>
          <a:p>
            <a:pPr rtl="0"/>
            <a:fld id="{D40C6A29-4676-420C-BBE3-ACC2B80F64D4}" type="slidenum">
              <a:rPr lang="en-GB" smtClean="0"/>
              <a:t>32</a:t>
            </a:fld>
            <a:endParaRPr lang="en-GB"/>
          </a:p>
        </p:txBody>
      </p:sp>
    </p:spTree>
    <p:extLst>
      <p:ext uri="{BB962C8B-B14F-4D97-AF65-F5344CB8AC3E}">
        <p14:creationId xmlns:p14="http://schemas.microsoft.com/office/powerpoint/2010/main" val="2176647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400F6-57DE-682E-C6E7-5A4A4B317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E574A-CD6D-E5BD-4E5E-D1B2B662C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FE564-C938-9908-AB6C-ECFC982A51A0}"/>
              </a:ext>
            </a:extLst>
          </p:cNvPr>
          <p:cNvSpPr>
            <a:spLocks noGrp="1"/>
          </p:cNvSpPr>
          <p:nvPr>
            <p:ph type="body" idx="1"/>
          </p:nvPr>
        </p:nvSpPr>
        <p:spPr/>
        <p:txBody>
          <a:bodyPr/>
          <a:lstStyle/>
          <a:p>
            <a:r>
              <a:rPr lang="en-GB" sz="1300" dirty="0">
                <a:solidFill>
                  <a:srgbClr val="374151"/>
                </a:solidFill>
                <a:latin typeface="Söhne"/>
              </a:rPr>
              <a:t>However, when we inputted all the mediators into one model to look at the impact on intentions, the overall impact of the intervention revealed that intentions were positive. </a:t>
            </a:r>
            <a:endParaRPr lang="en-GB" sz="1100" dirty="0">
              <a:solidFill>
                <a:srgbClr val="374151"/>
              </a:solidFill>
              <a:latin typeface="Söhne"/>
            </a:endParaRPr>
          </a:p>
          <a:p>
            <a:endParaRPr lang="en-GB" sz="1100" dirty="0">
              <a:solidFill>
                <a:srgbClr val="374151"/>
              </a:solidFill>
              <a:latin typeface="Söhne"/>
            </a:endParaRPr>
          </a:p>
          <a:p>
            <a:r>
              <a:rPr lang="en-GB" sz="1100" dirty="0">
                <a:solidFill>
                  <a:srgbClr val="374151"/>
                </a:solidFill>
                <a:latin typeface="Söhne"/>
              </a:rPr>
              <a:t>You’re probably thinking what is going on? Well … as there was increased cognitive empathy and inclusion of the other in the self, I have tentatively hypothesised that having a better understanding of autistic people's experiences and feeling psychologically connected might have acted as buffers against the anxiety. Think of it as a situation where you might feel a bit nervous about interacting with someone new, but because you now understand the other person's perspective and feel connected, you still want to be friendly and helpful towards them. However, I get that this has raised more questions that I had originally so we definitely need further research.</a:t>
            </a:r>
          </a:p>
          <a:p>
            <a:endParaRPr lang="en-GB" sz="900" kern="100" dirty="0">
              <a:latin typeface="Calibri" panose="020F0502020204030204" pitchFamily="34" charset="0"/>
              <a:ea typeface="Calibri" panose="020F0502020204030204" pitchFamily="34" charset="0"/>
              <a:cs typeface="Times New Roman" panose="02020603050405020304" pitchFamily="18" charset="0"/>
            </a:endParaRPr>
          </a:p>
          <a:p>
            <a:pPr defTabSz="990752">
              <a:defRPr/>
            </a:pPr>
            <a:r>
              <a:rPr lang="en-GB" sz="900" dirty="0">
                <a:latin typeface="Calibri" panose="020F0502020204030204" pitchFamily="34" charset="0"/>
                <a:ea typeface="Calibri" panose="020F0502020204030204" pitchFamily="34" charset="0"/>
              </a:rPr>
              <a:t>There was no significant effect for affective empathy and just to say that the analyses were run without the participants who identified as or knew someone autistic and the pattern of results were the same.</a:t>
            </a:r>
          </a:p>
          <a:p>
            <a:endParaRPr lang="en-GB" sz="9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425930E-1CEC-EB70-DAF7-F34BC407D59B}"/>
              </a:ext>
            </a:extLst>
          </p:cNvPr>
          <p:cNvSpPr>
            <a:spLocks noGrp="1"/>
          </p:cNvSpPr>
          <p:nvPr>
            <p:ph type="sldNum" sz="quarter" idx="5"/>
          </p:nvPr>
        </p:nvSpPr>
        <p:spPr/>
        <p:txBody>
          <a:bodyPr/>
          <a:lstStyle/>
          <a:p>
            <a:pPr rtl="0"/>
            <a:fld id="{D40C6A29-4676-420C-BBE3-ACC2B80F64D4}" type="slidenum">
              <a:rPr lang="en-GB" smtClean="0"/>
              <a:t>33</a:t>
            </a:fld>
            <a:endParaRPr lang="en-GB"/>
          </a:p>
        </p:txBody>
      </p:sp>
    </p:spTree>
    <p:extLst>
      <p:ext uri="{BB962C8B-B14F-4D97-AF65-F5344CB8AC3E}">
        <p14:creationId xmlns:p14="http://schemas.microsoft.com/office/powerpoint/2010/main" val="766541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A8EA3-C148-1FA4-3358-0107B0FCB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7E70F-DE1A-3C2C-1459-003DB9CC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EA860-11A7-D3B4-25AC-185D2929F25D}"/>
              </a:ext>
            </a:extLst>
          </p:cNvPr>
          <p:cNvSpPr>
            <a:spLocks noGrp="1"/>
          </p:cNvSpPr>
          <p:nvPr>
            <p:ph type="body" idx="1"/>
          </p:nvPr>
        </p:nvSpPr>
        <p:spPr/>
        <p:txBody>
          <a:bodyPr/>
          <a:lstStyle/>
          <a:p>
            <a:r>
              <a:rPr lang="en-GB" sz="1100" kern="0" dirty="0">
                <a:latin typeface="Calibri" panose="020F0502020204030204" pitchFamily="34" charset="0"/>
                <a:ea typeface="Times New Roman" panose="02020603050405020304" pitchFamily="18" charset="0"/>
                <a:cs typeface="Calibri" panose="020F0502020204030204" pitchFamily="34" charset="0"/>
              </a:rPr>
              <a:t>Before thinking about the implications of these results, it is important to acknowledge some of the key limitations of the study.</a:t>
            </a:r>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1100" kern="0" dirty="0">
              <a:latin typeface="Calibri" panose="020F0502020204030204" pitchFamily="34" charset="0"/>
              <a:ea typeface="Times New Roman" panose="02020603050405020304" pitchFamily="18" charset="0"/>
              <a:cs typeface="Calibri" panose="020F0502020204030204" pitchFamily="34" charset="0"/>
            </a:endParaRPr>
          </a:p>
          <a:p>
            <a:r>
              <a:rPr lang="en-GB" sz="1100" kern="0" dirty="0">
                <a:latin typeface="Calibri" panose="020F0502020204030204" pitchFamily="34" charset="0"/>
                <a:ea typeface="Times New Roman" panose="02020603050405020304" pitchFamily="18" charset="0"/>
                <a:cs typeface="Calibri" panose="020F0502020204030204" pitchFamily="34" charset="0"/>
              </a:rPr>
              <a:t>Firstly, the lack of follow-up raises concerns about the long-term effects of the intervention as the duration of the effects could vary based on many individual and contextual factors, so we definitely need more longitudinal research.</a:t>
            </a:r>
          </a:p>
          <a:p>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r>
              <a:rPr lang="en-GB" sz="1100" kern="0" dirty="0">
                <a:latin typeface="Calibri" panose="020F0502020204030204" pitchFamily="34" charset="0"/>
                <a:ea typeface="Times New Roman" panose="02020603050405020304" pitchFamily="18" charset="0"/>
              </a:rPr>
              <a:t>The limited sample size restricted the ability to conduct multi-level or subgroup analysis, such as by age, sex or school, as well as more sophisticated mediation without being underpowered. The study was also conducted within a small region of South-East England, which limits the generalisability of the findings because imagined contact does not happen in a vacuum and the effects are likely to be influenced by context-specific factors. In future, we need larger and more diverse samples so we can develop the intervention’s theory of change (i.e., how it works and for whom). </a:t>
            </a:r>
            <a:endParaRPr lang="en-GB" sz="1100" kern="100" dirty="0">
              <a:latin typeface="Times New Roman" panose="02020603050405020304" pitchFamily="18" charset="0"/>
              <a:ea typeface="Calibri" panose="020F0502020204030204" pitchFamily="34" charset="0"/>
            </a:endParaRPr>
          </a:p>
          <a:p>
            <a:r>
              <a:rPr lang="en-GB" sz="1100" kern="0" dirty="0">
                <a:latin typeface="Calibri" panose="020F0502020204030204" pitchFamily="34" charset="0"/>
                <a:ea typeface="Times New Roman" panose="02020603050405020304" pitchFamily="18" charset="0"/>
              </a:rPr>
              <a:t> </a:t>
            </a:r>
            <a:endParaRPr lang="en-GB" sz="1100" kern="100" dirty="0">
              <a:latin typeface="Times New Roman" panose="02020603050405020304" pitchFamily="18" charset="0"/>
              <a:ea typeface="Calibri" panose="020F0502020204030204" pitchFamily="34" charset="0"/>
            </a:endParaRPr>
          </a:p>
          <a:p>
            <a:r>
              <a:rPr lang="en-GB" sz="1100" kern="0" dirty="0">
                <a:latin typeface="Calibri" panose="020F0502020204030204" pitchFamily="34" charset="0"/>
                <a:ea typeface="Times New Roman" panose="02020603050405020304" pitchFamily="18" charset="0"/>
              </a:rPr>
              <a:t>Finally, there is a lack of consideration for stakeholder voice within the imagined contact literature. There is a large reliance on quantitative measures which limits the opportunity to gain rich and detailed accounts of participants’ experiences to triangulate with the quantitative data. It is also not enough to measure outcomes for children who participate in the study, but also those who we are indirectly trying to improve. We also must seek autistic individuals’ views about what would be important to and for them in this intervention, such as how autism is defined and the setting for imagined contact to occur to keep their perspectives at the heart of shaping future interventions. </a:t>
            </a:r>
            <a:endParaRPr lang="en-GB" sz="1100" kern="100" dirty="0">
              <a:latin typeface="Times New Roman" panose="02020603050405020304" pitchFamily="18" charset="0"/>
              <a:ea typeface="Calibri" panose="020F0502020204030204" pitchFamily="34" charset="0"/>
            </a:endParaRPr>
          </a:p>
          <a:p>
            <a:endParaRPr lang="en-GB" sz="1100" dirty="0"/>
          </a:p>
          <a:p>
            <a:endParaRPr lang="en-GB" sz="1100" dirty="0">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118BFE1C-A98F-C703-E056-36C7CB7A0BF2}"/>
              </a:ext>
            </a:extLst>
          </p:cNvPr>
          <p:cNvSpPr>
            <a:spLocks noGrp="1"/>
          </p:cNvSpPr>
          <p:nvPr>
            <p:ph type="sldNum" sz="quarter" idx="5"/>
          </p:nvPr>
        </p:nvSpPr>
        <p:spPr/>
        <p:txBody>
          <a:bodyPr/>
          <a:lstStyle/>
          <a:p>
            <a:pPr rtl="0"/>
            <a:fld id="{D40C6A29-4676-420C-BBE3-ACC2B80F64D4}" type="slidenum">
              <a:rPr lang="en-GB" smtClean="0"/>
              <a:t>34</a:t>
            </a:fld>
            <a:endParaRPr lang="en-GB"/>
          </a:p>
        </p:txBody>
      </p:sp>
    </p:spTree>
    <p:extLst>
      <p:ext uri="{BB962C8B-B14F-4D97-AF65-F5344CB8AC3E}">
        <p14:creationId xmlns:p14="http://schemas.microsoft.com/office/powerpoint/2010/main" val="229892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81CE-3577-6055-7D69-ABF41D9C22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205A2-F537-F009-5EB8-A605DE268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46B34-1B66-ECB1-6150-6636B9497EE6}"/>
              </a:ext>
            </a:extLst>
          </p:cNvPr>
          <p:cNvSpPr>
            <a:spLocks noGrp="1"/>
          </p:cNvSpPr>
          <p:nvPr>
            <p:ph type="body" idx="1"/>
          </p:nvPr>
        </p:nvSpPr>
        <p:spPr/>
        <p:txBody>
          <a:bodyPr/>
          <a:lstStyle/>
          <a:p>
            <a:r>
              <a:rPr lang="en-GB" sz="1100" kern="100" dirty="0">
                <a:latin typeface="Calibri" panose="020F0502020204030204" pitchFamily="34" charset="0"/>
                <a:ea typeface="Calibri" panose="020F0502020204030204" pitchFamily="34" charset="0"/>
                <a:cs typeface="Times New Roman" panose="02020603050405020304" pitchFamily="18" charset="0"/>
              </a:rPr>
              <a:t>At a systemic level, a broad implication of these findings is that imagined contact could arguably be a promising mechanism through which we might address the double-empathy problem, which suggests that autistic and neurotypical people struggle to understand each other due to a mismatch in their social expectations and experiences … but this intervention offers an opportunity to gain insight into the experiences and challenges faced by an autistic child in a relatable, safe and cooperative scenario, which might then potentially facilitates a deeper understanding of how autistic individuals experience the world.</a:t>
            </a:r>
          </a:p>
          <a:p>
            <a:r>
              <a:rPr lang="en-GB" sz="1100" kern="100" dirty="0">
                <a:latin typeface="Calibri" panose="020F0502020204030204" pitchFamily="34" charset="0"/>
                <a:ea typeface="Calibri" panose="020F0502020204030204" pitchFamily="34" charset="0"/>
                <a:cs typeface="Times New Roman" panose="02020603050405020304" pitchFamily="18" charset="0"/>
              </a:rPr>
              <a:t> </a:t>
            </a:r>
          </a:p>
          <a:p>
            <a:r>
              <a:rPr lang="en-GB" sz="1100" kern="100" dirty="0">
                <a:latin typeface="Calibri" panose="020F0502020204030204" pitchFamily="34" charset="0"/>
                <a:ea typeface="Calibri" panose="020F0502020204030204" pitchFamily="34" charset="0"/>
                <a:cs typeface="Times New Roman" panose="02020603050405020304" pitchFamily="18" charset="0"/>
              </a:rPr>
              <a:t>When we consider the actual implementation of imagined contact in practice, it is argued that a big strength of this study is that it has contributed to the early development of evidence-based components of successful imagined contact for promoting positive attitudes and intentions in an underexplored area i.e., towards autistic peers. This is important because if you remember, my systematic review highlighted a lot of heterogeneity within the previous research which I felt made it hard for practitioners to know what imagined contact could look like in practice, so my methodology mainly consisted of replicating and finding further evidence for previous successful elements including identifying an optimal duration for imagined contact of three minutes, a tangible method that does not necessarily rely on language or written skills (i.e., playing with 3-D figures) and providing information about the disability from a social and affirmative perspective that highlights similarities, strengths and challenges faced. </a:t>
            </a:r>
          </a:p>
          <a:p>
            <a:endParaRPr lang="en-GB" sz="1100" kern="100" dirty="0">
              <a:latin typeface="Calibri" panose="020F0502020204030204" pitchFamily="34" charset="0"/>
              <a:ea typeface="Calibri" panose="020F0502020204030204" pitchFamily="34" charset="0"/>
              <a:cs typeface="Times New Roman" panose="02020603050405020304" pitchFamily="18" charset="0"/>
            </a:endParaRPr>
          </a:p>
          <a:p>
            <a:r>
              <a:rPr lang="en-GB" sz="1100" kern="0" dirty="0">
                <a:latin typeface="Calibri" panose="020F0502020204030204" pitchFamily="34" charset="0"/>
                <a:ea typeface="Times New Roman" panose="02020603050405020304" pitchFamily="18" charset="0"/>
              </a:rPr>
              <a:t>At a more universal level, which I personally feel would be the best way moving forwards as it enables practitioners to use imagined contact on a little and often basis rather than just a standalone intervention that risks being tokenistic and might just get forgotten about, is imagined contact being integrated into educational settings through the strategic placement of toy figures representing autism and disability more widely. However, I feel that just placing these figures amongst other play items is not enough but rather it is recommended that practitioners provide guidance and explanations when introducing these toys, creating play scenarios where children can imagine working together on shared objectives and stressing the importance of imagining a positive interaction with these autistic figures, as research has shown that imagining negative contact can actually increase prejudice. It is also advised that educators themselves receive guidance, such as how to appropriately introduce the figures and respond to misconceptions about autism that might arise during play. </a:t>
            </a:r>
            <a:endParaRPr lang="en-GB" sz="1100" kern="100" dirty="0">
              <a:latin typeface="Times New Roman" panose="02020603050405020304" pitchFamily="18" charset="0"/>
              <a:ea typeface="Calibri" panose="020F0502020204030204" pitchFamily="34" charset="0"/>
            </a:endParaRPr>
          </a:p>
        </p:txBody>
      </p:sp>
      <p:sp>
        <p:nvSpPr>
          <p:cNvPr id="4" name="Slide Number Placeholder 3">
            <a:extLst>
              <a:ext uri="{FF2B5EF4-FFF2-40B4-BE49-F238E27FC236}">
                <a16:creationId xmlns:a16="http://schemas.microsoft.com/office/drawing/2014/main" id="{F74F88C3-CAA5-B9C1-07FB-DA4B4C3D8BAD}"/>
              </a:ext>
            </a:extLst>
          </p:cNvPr>
          <p:cNvSpPr>
            <a:spLocks noGrp="1"/>
          </p:cNvSpPr>
          <p:nvPr>
            <p:ph type="sldNum" sz="quarter" idx="5"/>
          </p:nvPr>
        </p:nvSpPr>
        <p:spPr/>
        <p:txBody>
          <a:bodyPr/>
          <a:lstStyle/>
          <a:p>
            <a:pPr rtl="0"/>
            <a:fld id="{D40C6A29-4676-420C-BBE3-ACC2B80F64D4}" type="slidenum">
              <a:rPr lang="en-GB" smtClean="0"/>
              <a:t>35</a:t>
            </a:fld>
            <a:endParaRPr lang="en-GB"/>
          </a:p>
        </p:txBody>
      </p:sp>
    </p:spTree>
    <p:extLst>
      <p:ext uri="{BB962C8B-B14F-4D97-AF65-F5344CB8AC3E}">
        <p14:creationId xmlns:p14="http://schemas.microsoft.com/office/powerpoint/2010/main" val="4246937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9169-F4AE-E634-C667-95B58C3D7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53ED6-499B-6840-8F58-CA9CC902E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3BE09-91A7-E628-1609-820926412FC2}"/>
              </a:ext>
            </a:extLst>
          </p:cNvPr>
          <p:cNvSpPr>
            <a:spLocks noGrp="1"/>
          </p:cNvSpPr>
          <p:nvPr>
            <p:ph type="body" idx="1"/>
          </p:nvPr>
        </p:nvSpPr>
        <p:spPr/>
        <p:txBody>
          <a:bodyPr/>
          <a:lstStyle/>
          <a:p>
            <a:r>
              <a:rPr lang="en-GB" dirty="0"/>
              <a:t>So, you might be wondering, ‘How do we actually go about increasing disability representation and using imagination as a tool for contact with disabled peers?’ Recently, the </a:t>
            </a:r>
            <a:r>
              <a:rPr lang="en-GB" i="1" dirty="0"/>
              <a:t>Toybox Diversity Lab</a:t>
            </a:r>
            <a:r>
              <a:rPr lang="en-GB" dirty="0"/>
              <a:t> website has been set up by Sian and Clare to host a range of resources and information on disability representation and imagined contact. You can access everything by signing up for a free account. Again, I’ve added a hyperlink to the picture here. </a:t>
            </a:r>
          </a:p>
          <a:p>
            <a:endParaRPr lang="en-GB" dirty="0"/>
          </a:p>
        </p:txBody>
      </p:sp>
      <p:sp>
        <p:nvSpPr>
          <p:cNvPr id="4" name="Slide Number Placeholder 3">
            <a:extLst>
              <a:ext uri="{FF2B5EF4-FFF2-40B4-BE49-F238E27FC236}">
                <a16:creationId xmlns:a16="http://schemas.microsoft.com/office/drawing/2014/main" id="{DF166489-5F57-182A-925F-44452ACFEBF0}"/>
              </a:ext>
            </a:extLst>
          </p:cNvPr>
          <p:cNvSpPr>
            <a:spLocks noGrp="1"/>
          </p:cNvSpPr>
          <p:nvPr>
            <p:ph type="sldNum" sz="quarter" idx="5"/>
          </p:nvPr>
        </p:nvSpPr>
        <p:spPr/>
        <p:txBody>
          <a:bodyPr/>
          <a:lstStyle/>
          <a:p>
            <a:pPr rtl="0"/>
            <a:fld id="{D40C6A29-4676-420C-BBE3-ACC2B80F64D4}" type="slidenum">
              <a:rPr lang="en-GB" smtClean="0"/>
              <a:t>36</a:t>
            </a:fld>
            <a:endParaRPr lang="en-GB"/>
          </a:p>
        </p:txBody>
      </p:sp>
    </p:spTree>
    <p:extLst>
      <p:ext uri="{BB962C8B-B14F-4D97-AF65-F5344CB8AC3E}">
        <p14:creationId xmlns:p14="http://schemas.microsoft.com/office/powerpoint/2010/main" val="3273865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6E3EB-812F-109B-0A4A-EB1BE224B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27D18-C399-A6B9-0469-2250C747B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397E0-3185-3F98-2056-BB1771176E06}"/>
              </a:ext>
            </a:extLst>
          </p:cNvPr>
          <p:cNvSpPr>
            <a:spLocks noGrp="1"/>
          </p:cNvSpPr>
          <p:nvPr>
            <p:ph type="body" idx="1"/>
          </p:nvPr>
        </p:nvSpPr>
        <p:spPr/>
        <p:txBody>
          <a:bodyPr/>
          <a:lstStyle/>
          <a:p>
            <a:r>
              <a:rPr lang="en-GB" dirty="0"/>
              <a:t>I’d just like to draw your attention to two key resources available on the site. This is called the ‘Chatty Pack’ and it’s a resource that has been trialled in an exhibition-style setting and shown a positive impact on children’s perceptions of disability. The pack includes images like the one here to represent a disability, and it comes with information sheets, various activities and discussion points, with the aim of thinking about adapting the environment to ensure inclusivity rather than viewing disability through a medical lens. Following feedback from focus groups with key stakeholders, a series of short videos have been made to offer guidance and build confidence for practitioners when using these resources with their pupils. There was also other feedback that they are in the process of responding to, such as including more ‘hidden disabilities’ in the pack and incorporating other types of material culture as not all children want to play with toys.</a:t>
            </a:r>
          </a:p>
          <a:p>
            <a:endParaRPr lang="en-GB" dirty="0"/>
          </a:p>
        </p:txBody>
      </p:sp>
      <p:sp>
        <p:nvSpPr>
          <p:cNvPr id="4" name="Slide Number Placeholder 3">
            <a:extLst>
              <a:ext uri="{FF2B5EF4-FFF2-40B4-BE49-F238E27FC236}">
                <a16:creationId xmlns:a16="http://schemas.microsoft.com/office/drawing/2014/main" id="{7222B738-73C9-C3A2-F3BB-D70ADF9AE8A4}"/>
              </a:ext>
            </a:extLst>
          </p:cNvPr>
          <p:cNvSpPr>
            <a:spLocks noGrp="1"/>
          </p:cNvSpPr>
          <p:nvPr>
            <p:ph type="sldNum" sz="quarter" idx="5"/>
          </p:nvPr>
        </p:nvSpPr>
        <p:spPr/>
        <p:txBody>
          <a:bodyPr/>
          <a:lstStyle/>
          <a:p>
            <a:pPr rtl="0"/>
            <a:fld id="{D40C6A29-4676-420C-BBE3-ACC2B80F64D4}" type="slidenum">
              <a:rPr lang="en-GB" smtClean="0"/>
              <a:t>37</a:t>
            </a:fld>
            <a:endParaRPr lang="en-GB"/>
          </a:p>
        </p:txBody>
      </p:sp>
    </p:spTree>
    <p:extLst>
      <p:ext uri="{BB962C8B-B14F-4D97-AF65-F5344CB8AC3E}">
        <p14:creationId xmlns:p14="http://schemas.microsoft.com/office/powerpoint/2010/main" val="1020790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650E-225C-6753-CC64-285E95502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AE5FE-9442-1CAB-61D7-C24D6EFDF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DDFE0-5706-3A48-3C17-7C455A80EF18}"/>
              </a:ext>
            </a:extLst>
          </p:cNvPr>
          <p:cNvSpPr>
            <a:spLocks noGrp="1"/>
          </p:cNvSpPr>
          <p:nvPr>
            <p:ph type="body" idx="1"/>
          </p:nvPr>
        </p:nvSpPr>
        <p:spPr/>
        <p:txBody>
          <a:bodyPr/>
          <a:lstStyle/>
          <a:p>
            <a:pPr>
              <a:buFont typeface="+mj-lt"/>
              <a:buNone/>
            </a:pPr>
            <a:r>
              <a:rPr lang="en-GB" dirty="0"/>
              <a:t>The website also includes a copy of the </a:t>
            </a:r>
            <a:r>
              <a:rPr lang="en-GB" i="1" dirty="0"/>
              <a:t>Inventory of Disability Representation</a:t>
            </a:r>
            <a:r>
              <a:rPr lang="en-GB" dirty="0"/>
              <a:t> that I mentioned earlier, which can be used to evaluate the visibility of disability in classroom settings and help educators reflect on representation. Sian and Clare participate in webinars and frequently share updates about their work on Twitter, so following them is a great way to stay informed about new developments and resources if you are interested. </a:t>
            </a:r>
          </a:p>
          <a:p>
            <a:pPr>
              <a:buFont typeface="+mj-lt"/>
              <a:buNone/>
            </a:pPr>
            <a:endParaRPr lang="en-GB" dirty="0"/>
          </a:p>
          <a:p>
            <a:pPr>
              <a:buFont typeface="+mj-lt"/>
              <a:buNone/>
            </a:pPr>
            <a:r>
              <a:rPr lang="en-GB" dirty="0"/>
              <a:t>This one isn’t on the website yet but it’s something you might be interested in, which is called CIRCLE and it is a really useful framework for schools to use to improve their inclusive practice, including support about how to set up their classroom. </a:t>
            </a:r>
          </a:p>
        </p:txBody>
      </p:sp>
      <p:sp>
        <p:nvSpPr>
          <p:cNvPr id="4" name="Slide Number Placeholder 3">
            <a:extLst>
              <a:ext uri="{FF2B5EF4-FFF2-40B4-BE49-F238E27FC236}">
                <a16:creationId xmlns:a16="http://schemas.microsoft.com/office/drawing/2014/main" id="{86FAE850-4234-B361-EE2C-73030F97B53C}"/>
              </a:ext>
            </a:extLst>
          </p:cNvPr>
          <p:cNvSpPr>
            <a:spLocks noGrp="1"/>
          </p:cNvSpPr>
          <p:nvPr>
            <p:ph type="sldNum" sz="quarter" idx="5"/>
          </p:nvPr>
        </p:nvSpPr>
        <p:spPr/>
        <p:txBody>
          <a:bodyPr/>
          <a:lstStyle/>
          <a:p>
            <a:pPr rtl="0"/>
            <a:fld id="{D40C6A29-4676-420C-BBE3-ACC2B80F64D4}" type="slidenum">
              <a:rPr lang="en-GB" smtClean="0"/>
              <a:t>38</a:t>
            </a:fld>
            <a:endParaRPr lang="en-GB"/>
          </a:p>
        </p:txBody>
      </p:sp>
    </p:spTree>
    <p:extLst>
      <p:ext uri="{BB962C8B-B14F-4D97-AF65-F5344CB8AC3E}">
        <p14:creationId xmlns:p14="http://schemas.microsoft.com/office/powerpoint/2010/main" val="2996750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9CB59-6829-F2CA-CA7C-16A55263EE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E62DC-48EC-AE19-AB48-CBFFF57AF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1ACC5-FD58-806B-DC85-89A6906038E5}"/>
              </a:ext>
            </a:extLst>
          </p:cNvPr>
          <p:cNvSpPr>
            <a:spLocks noGrp="1"/>
          </p:cNvSpPr>
          <p:nvPr>
            <p:ph type="body" idx="1"/>
          </p:nvPr>
        </p:nvSpPr>
        <p:spPr/>
        <p:txBody>
          <a:bodyPr/>
          <a:lstStyle/>
          <a:p>
            <a:r>
              <a:rPr lang="en-GB" dirty="0"/>
              <a:t>So to sum up what I’ve been talking about today, I really think that over the past few years, there is an increasing body of research to show us that disability representation through imagined contact is a promising, and in my view exciting new tool that we can explore with each other in the EP profession but also with schools as a way to improve children’s attitudes towards their disabled peers.</a:t>
            </a:r>
          </a:p>
          <a:p>
            <a:endParaRPr lang="en-GB" dirty="0"/>
          </a:p>
          <a:p>
            <a:pPr defTabSz="990752">
              <a:defRPr/>
            </a:pPr>
            <a:r>
              <a:rPr lang="en-GB" dirty="0"/>
              <a:t>I know we have seen some toys on these slides that can cost money, increasing disability representation and using imagined contact doesn’t actually require expensive resources. It is something that practitioners can get creative with to suit the needs and abilities of their own pupils in a way that is simple and low cost, but like I said as long as it’s something that can be done little and often rather than just standalone lessons or just part a themed week/day.</a:t>
            </a:r>
          </a:p>
          <a:p>
            <a:endParaRPr lang="en-GB" dirty="0"/>
          </a:p>
          <a:p>
            <a:r>
              <a:rPr lang="en-GB" dirty="0"/>
              <a:t>Whilst I appreciate that EPs might not directly implement these resources themselves, I think that being familiar with them equips us to guide practitioners in creating more inclusive environments and advocating for positive disability representation. I feel that this work aligns closely with Bronfenbrenner’s ecological systems theory which underpins a lot of our practice, as it focuses on creating change in the wider systems around a disabled child to foster inclusion and belonging, rather than focusing on changing the disabled child themselves.</a:t>
            </a:r>
          </a:p>
          <a:p>
            <a:endParaRPr lang="en-GB" dirty="0"/>
          </a:p>
          <a:p>
            <a:pPr defTabSz="990752">
              <a:defRPr/>
            </a:pPr>
            <a:r>
              <a:rPr lang="en-GB" dirty="0"/>
              <a:t>Finally, I just want to highlight how I think this work links to the conference theme of ‘Reclaiming Inclusion’. In discussions about inclusion in education, much of the focus is on making accommodations and adaptations to support learners’ needs and rightly so. However, I feel that sometimes a key barrier to doing this successfully is that disability is not always spoken about enough and recognised as an identity in educational spaces. Without positive disability representation and the visibility of disability as a valued identity, accommodations and adaptations risk being seen as add-ons rather than integral parts of a truly inclusive environment. I think that positive disability representation, facilitated through imagination and play, can offer something known as mirrors and windows, which is a term coined by Dr Bishop in 1990, </a:t>
            </a:r>
            <a:r>
              <a:rPr lang="en-GB" i="1" dirty="0"/>
              <a:t>mirrors</a:t>
            </a:r>
            <a:r>
              <a:rPr lang="en-GB" dirty="0"/>
              <a:t> for disabled children to see themselves positively represented and </a:t>
            </a:r>
            <a:r>
              <a:rPr lang="en-GB" i="1" dirty="0"/>
              <a:t>windows</a:t>
            </a:r>
            <a:r>
              <a:rPr lang="en-GB" dirty="0"/>
              <a:t> for non-disabled children to gain a respectful, inclusive perspective on disability. By ensuring that all identities are visible and valued, I believe that we can then make accommodations and adaptations so that disabled children are not just able to access and participate in the world around them but feel a true sense of belonging as valued members of their school communities.</a:t>
            </a:r>
          </a:p>
        </p:txBody>
      </p:sp>
      <p:sp>
        <p:nvSpPr>
          <p:cNvPr id="4" name="Slide Number Placeholder 3">
            <a:extLst>
              <a:ext uri="{FF2B5EF4-FFF2-40B4-BE49-F238E27FC236}">
                <a16:creationId xmlns:a16="http://schemas.microsoft.com/office/drawing/2014/main" id="{157B9B94-C701-51F4-51DE-5DDEE371FD4A}"/>
              </a:ext>
            </a:extLst>
          </p:cNvPr>
          <p:cNvSpPr>
            <a:spLocks noGrp="1"/>
          </p:cNvSpPr>
          <p:nvPr>
            <p:ph type="sldNum" sz="quarter" idx="5"/>
          </p:nvPr>
        </p:nvSpPr>
        <p:spPr/>
        <p:txBody>
          <a:bodyPr/>
          <a:lstStyle/>
          <a:p>
            <a:pPr rtl="0"/>
            <a:fld id="{D40C6A29-4676-420C-BBE3-ACC2B80F64D4}" type="slidenum">
              <a:rPr lang="en-GB" smtClean="0"/>
              <a:t>39</a:t>
            </a:fld>
            <a:endParaRPr lang="en-GB"/>
          </a:p>
        </p:txBody>
      </p:sp>
    </p:spTree>
    <p:extLst>
      <p:ext uri="{BB962C8B-B14F-4D97-AF65-F5344CB8AC3E}">
        <p14:creationId xmlns:p14="http://schemas.microsoft.com/office/powerpoint/2010/main" val="234356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B290-F0D2-CE4D-9F0E-40BFC86B4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231A6-7628-FA06-359E-2F276011C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A773D-C0DB-EE60-D8F0-71947981C617}"/>
              </a:ext>
            </a:extLst>
          </p:cNvPr>
          <p:cNvSpPr>
            <a:spLocks noGrp="1"/>
          </p:cNvSpPr>
          <p:nvPr>
            <p:ph type="body" idx="1"/>
          </p:nvPr>
        </p:nvSpPr>
        <p:spPr/>
        <p:txBody>
          <a:bodyPr/>
          <a:lstStyle/>
          <a:p>
            <a:r>
              <a:rPr lang="en-GB" sz="3000" dirty="0"/>
              <a:t>In the UK, around 1.3 million children under 18 are disabled, representing about 9% of the disabled population (Department for Work and Pensions, 2021).</a:t>
            </a:r>
          </a:p>
          <a:p>
            <a:endParaRPr lang="en-GB" sz="3000" dirty="0"/>
          </a:p>
          <a:p>
            <a:r>
              <a:rPr lang="en-GB" sz="3000" dirty="0"/>
              <a:t>While efforts have been made to promote acceptance and inclusion in educational and community contexts, and policies like the Equality Act, SEND Code of Practice, and Disability Strategy, challenges persist with children’s responses toward disabled peers. Research indicates higher rates of peer victimisation for disabled children, both face-to-face (</a:t>
            </a:r>
            <a:r>
              <a:rPr lang="en-GB" sz="3000" dirty="0" err="1"/>
              <a:t>Oksendal</a:t>
            </a:r>
            <a:r>
              <a:rPr lang="en-GB" sz="3000" dirty="0"/>
              <a:t> et al., 2019; </a:t>
            </a:r>
            <a:r>
              <a:rPr lang="en-GB" sz="3000" dirty="0" err="1"/>
              <a:t>Pinquart</a:t>
            </a:r>
            <a:r>
              <a:rPr lang="en-GB" sz="3000" dirty="0"/>
              <a:t>, 2017) and online (Beckman et al., 2020), and that non-disabled children may exclude disabled peers due to perceived ‘differences’ (Nowicki et al., 2014) or fear reactions from others if they befriend them (</a:t>
            </a:r>
            <a:r>
              <a:rPr lang="en-GB" sz="3000" dirty="0" err="1"/>
              <a:t>Obrusnikova</a:t>
            </a:r>
            <a:r>
              <a:rPr lang="en-GB" sz="3000" dirty="0"/>
              <a:t> et al., 2010). </a:t>
            </a:r>
          </a:p>
          <a:p>
            <a:endParaRPr lang="en-GB" sz="3000" dirty="0"/>
          </a:p>
          <a:p>
            <a:r>
              <a:rPr lang="en-GB" sz="3000" dirty="0"/>
              <a:t>As you can imagine, these negative responses can have harmful effects. For example, Woodgate et al. (2020) found in a systematic literature review that some disabled children report limited access to typical activities, feelings of loneliness, and self-imposed isolation, despite many desiring meaningful friendships.</a:t>
            </a:r>
          </a:p>
        </p:txBody>
      </p:sp>
      <p:sp>
        <p:nvSpPr>
          <p:cNvPr id="4" name="Slide Number Placeholder 3">
            <a:extLst>
              <a:ext uri="{FF2B5EF4-FFF2-40B4-BE49-F238E27FC236}">
                <a16:creationId xmlns:a16="http://schemas.microsoft.com/office/drawing/2014/main" id="{CB023087-4725-DF3F-9D1E-43F43EBC7166}"/>
              </a:ext>
            </a:extLst>
          </p:cNvPr>
          <p:cNvSpPr>
            <a:spLocks noGrp="1"/>
          </p:cNvSpPr>
          <p:nvPr>
            <p:ph type="sldNum" sz="quarter" idx="5"/>
          </p:nvPr>
        </p:nvSpPr>
        <p:spPr/>
        <p:txBody>
          <a:bodyPr/>
          <a:lstStyle/>
          <a:p>
            <a:pPr rtl="0"/>
            <a:fld id="{D40C6A29-4676-420C-BBE3-ACC2B80F64D4}" type="slidenum">
              <a:rPr lang="en-GB" smtClean="0"/>
              <a:t>4</a:t>
            </a:fld>
            <a:endParaRPr lang="en-GB"/>
          </a:p>
        </p:txBody>
      </p:sp>
    </p:spTree>
    <p:extLst>
      <p:ext uri="{BB962C8B-B14F-4D97-AF65-F5344CB8AC3E}">
        <p14:creationId xmlns:p14="http://schemas.microsoft.com/office/powerpoint/2010/main" val="1625119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dirty="0"/>
          </a:p>
        </p:txBody>
      </p:sp>
      <p:sp>
        <p:nvSpPr>
          <p:cNvPr id="4" name="Slide Number Placeholder 3"/>
          <p:cNvSpPr>
            <a:spLocks noGrp="1"/>
          </p:cNvSpPr>
          <p:nvPr>
            <p:ph type="sldNum" sz="quarter" idx="5"/>
          </p:nvPr>
        </p:nvSpPr>
        <p:spPr/>
        <p:txBody>
          <a:bodyPr rtlCol="0"/>
          <a:lstStyle/>
          <a:p>
            <a:pPr rtl="0"/>
            <a:fld id="{D40C6A29-4676-420C-BBE3-ACC2B80F64D4}" type="slidenum">
              <a:rPr lang="en-US" smtClean="0"/>
              <a:t>40</a:t>
            </a:fld>
            <a:endParaRPr lang="en-US" dirty="0"/>
          </a:p>
        </p:txBody>
      </p:sp>
    </p:spTree>
    <p:extLst>
      <p:ext uri="{BB962C8B-B14F-4D97-AF65-F5344CB8AC3E}">
        <p14:creationId xmlns:p14="http://schemas.microsoft.com/office/powerpoint/2010/main" val="1670162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90BB-E8AD-A3BA-E63E-5388641D8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09725-98B7-B3BB-1D3F-89103F7A1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EE9EEA-CAF4-207F-6EE4-6EC014DABC9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D4E611-F346-6697-CE2F-C066BC78CF80}"/>
              </a:ext>
            </a:extLst>
          </p:cNvPr>
          <p:cNvSpPr>
            <a:spLocks noGrp="1"/>
          </p:cNvSpPr>
          <p:nvPr>
            <p:ph type="sldNum" sz="quarter" idx="5"/>
          </p:nvPr>
        </p:nvSpPr>
        <p:spPr/>
        <p:txBody>
          <a:bodyPr/>
          <a:lstStyle/>
          <a:p>
            <a:pPr rtl="0"/>
            <a:fld id="{D40C6A29-4676-420C-BBE3-ACC2B80F64D4}" type="slidenum">
              <a:rPr lang="en-GB" smtClean="0"/>
              <a:t>41</a:t>
            </a:fld>
            <a:endParaRPr lang="en-GB"/>
          </a:p>
        </p:txBody>
      </p:sp>
    </p:spTree>
    <p:extLst>
      <p:ext uri="{BB962C8B-B14F-4D97-AF65-F5344CB8AC3E}">
        <p14:creationId xmlns:p14="http://schemas.microsoft.com/office/powerpoint/2010/main" val="1522125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B8525-DA4B-82C4-0EF1-3E532019B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C6724-CF85-0F5D-061D-D8B3FE053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048D2-EE4E-28F1-D19D-A1E3BACC83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B53955-C867-E2AA-B805-83B3186B0252}"/>
              </a:ext>
            </a:extLst>
          </p:cNvPr>
          <p:cNvSpPr>
            <a:spLocks noGrp="1"/>
          </p:cNvSpPr>
          <p:nvPr>
            <p:ph type="sldNum" sz="quarter" idx="5"/>
          </p:nvPr>
        </p:nvSpPr>
        <p:spPr/>
        <p:txBody>
          <a:bodyPr/>
          <a:lstStyle/>
          <a:p>
            <a:pPr rtl="0"/>
            <a:fld id="{D40C6A29-4676-420C-BBE3-ACC2B80F64D4}" type="slidenum">
              <a:rPr lang="en-GB" smtClean="0"/>
              <a:t>42</a:t>
            </a:fld>
            <a:endParaRPr lang="en-GB"/>
          </a:p>
        </p:txBody>
      </p:sp>
    </p:spTree>
    <p:extLst>
      <p:ext uri="{BB962C8B-B14F-4D97-AF65-F5344CB8AC3E}">
        <p14:creationId xmlns:p14="http://schemas.microsoft.com/office/powerpoint/2010/main" val="2980008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41EF1-6527-422D-B003-A47D7A72D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B07C1-4D86-40E5-C092-D08F86D869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B0FAD-7CA0-5ED4-08F9-AE167FE844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7D67C3-B247-57E8-C722-3231CDB263BF}"/>
              </a:ext>
            </a:extLst>
          </p:cNvPr>
          <p:cNvSpPr>
            <a:spLocks noGrp="1"/>
          </p:cNvSpPr>
          <p:nvPr>
            <p:ph type="sldNum" sz="quarter" idx="5"/>
          </p:nvPr>
        </p:nvSpPr>
        <p:spPr/>
        <p:txBody>
          <a:bodyPr/>
          <a:lstStyle/>
          <a:p>
            <a:pPr rtl="0"/>
            <a:fld id="{D40C6A29-4676-420C-BBE3-ACC2B80F64D4}" type="slidenum">
              <a:rPr lang="en-GB" smtClean="0"/>
              <a:t>43</a:t>
            </a:fld>
            <a:endParaRPr lang="en-GB"/>
          </a:p>
        </p:txBody>
      </p:sp>
    </p:spTree>
    <p:extLst>
      <p:ext uri="{BB962C8B-B14F-4D97-AF65-F5344CB8AC3E}">
        <p14:creationId xmlns:p14="http://schemas.microsoft.com/office/powerpoint/2010/main" val="1229773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BEE02-049C-5809-822C-997585AAA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017D3-8DB6-EA85-9657-965316156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6E6F2-CC8A-8F99-7A13-0F33E9A7CF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8F49BA-0338-FE9F-91A8-DCFF3D31D6AA}"/>
              </a:ext>
            </a:extLst>
          </p:cNvPr>
          <p:cNvSpPr>
            <a:spLocks noGrp="1"/>
          </p:cNvSpPr>
          <p:nvPr>
            <p:ph type="sldNum" sz="quarter" idx="5"/>
          </p:nvPr>
        </p:nvSpPr>
        <p:spPr/>
        <p:txBody>
          <a:bodyPr/>
          <a:lstStyle/>
          <a:p>
            <a:pPr rtl="0"/>
            <a:fld id="{D40C6A29-4676-420C-BBE3-ACC2B80F64D4}" type="slidenum">
              <a:rPr lang="en-GB" smtClean="0"/>
              <a:t>44</a:t>
            </a:fld>
            <a:endParaRPr lang="en-GB"/>
          </a:p>
        </p:txBody>
      </p:sp>
    </p:spTree>
    <p:extLst>
      <p:ext uri="{BB962C8B-B14F-4D97-AF65-F5344CB8AC3E}">
        <p14:creationId xmlns:p14="http://schemas.microsoft.com/office/powerpoint/2010/main" val="2068724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E9FC8-1A6B-FF7C-BB2F-CFD1480B3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11E03-8B62-076C-63F2-3B4444598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FE406-B953-B004-5679-282B7B3E83EC}"/>
              </a:ext>
            </a:extLst>
          </p:cNvPr>
          <p:cNvSpPr>
            <a:spLocks noGrp="1"/>
          </p:cNvSpPr>
          <p:nvPr>
            <p:ph type="body" idx="1"/>
          </p:nvPr>
        </p:nvSpPr>
        <p:spPr/>
        <p:txBody>
          <a:bodyPr/>
          <a:lstStyle/>
          <a:p>
            <a:r>
              <a:rPr lang="en-GB" dirty="0"/>
              <a:t>Now that we've set the scene, I’ll be using a social and affirmative lens to explore </a:t>
            </a:r>
            <a:r>
              <a:rPr lang="en-GB" b="1" dirty="0"/>
              <a:t>how we can improve children’s responses to their disabled peers. </a:t>
            </a:r>
          </a:p>
          <a:p>
            <a:endParaRPr lang="en-GB" dirty="0"/>
          </a:p>
          <a:p>
            <a:r>
              <a:rPr lang="en-GB" dirty="0"/>
              <a:t>We’ll start by briefly considering why contact with disability matters, then look at how children engage with disability through their material culture in their day to day lives - books, tv shows and toys. </a:t>
            </a:r>
          </a:p>
          <a:p>
            <a:endParaRPr lang="en-GB" dirty="0"/>
          </a:p>
          <a:p>
            <a:r>
              <a:rPr lang="en-GB" dirty="0"/>
              <a:t>My wish is for positive disability representation to become more mainstream as the evidence base suggests how important this representation is, and therefore I am really excited to share my thesis research focusing on imagination and play as an example of how we can do this. </a:t>
            </a:r>
          </a:p>
          <a:p>
            <a:endParaRPr lang="en-GB" dirty="0"/>
          </a:p>
        </p:txBody>
      </p:sp>
      <p:sp>
        <p:nvSpPr>
          <p:cNvPr id="4" name="Slide Number Placeholder 3">
            <a:extLst>
              <a:ext uri="{FF2B5EF4-FFF2-40B4-BE49-F238E27FC236}">
                <a16:creationId xmlns:a16="http://schemas.microsoft.com/office/drawing/2014/main" id="{26BB9469-2AED-8696-0516-737F25DF66CF}"/>
              </a:ext>
            </a:extLst>
          </p:cNvPr>
          <p:cNvSpPr>
            <a:spLocks noGrp="1"/>
          </p:cNvSpPr>
          <p:nvPr>
            <p:ph type="sldNum" sz="quarter" idx="5"/>
          </p:nvPr>
        </p:nvSpPr>
        <p:spPr/>
        <p:txBody>
          <a:bodyPr/>
          <a:lstStyle/>
          <a:p>
            <a:pPr rtl="0"/>
            <a:fld id="{D40C6A29-4676-420C-BBE3-ACC2B80F64D4}" type="slidenum">
              <a:rPr lang="en-GB" smtClean="0"/>
              <a:t>5</a:t>
            </a:fld>
            <a:endParaRPr lang="en-GB"/>
          </a:p>
        </p:txBody>
      </p:sp>
    </p:spTree>
    <p:extLst>
      <p:ext uri="{BB962C8B-B14F-4D97-AF65-F5344CB8AC3E}">
        <p14:creationId xmlns:p14="http://schemas.microsoft.com/office/powerpoint/2010/main" val="222070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E60B-96FE-EB92-5314-C4401BA6E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A3306-EAC1-CEAE-2688-A87E2065F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9FBEA-00B0-E619-0516-7F5771EDC6F0}"/>
              </a:ext>
            </a:extLst>
          </p:cNvPr>
          <p:cNvSpPr>
            <a:spLocks noGrp="1"/>
          </p:cNvSpPr>
          <p:nvPr>
            <p:ph type="body" idx="1"/>
          </p:nvPr>
        </p:nvSpPr>
        <p:spPr/>
        <p:txBody>
          <a:bodyPr/>
          <a:lstStyle/>
          <a:p>
            <a:r>
              <a:rPr lang="en-GB" dirty="0"/>
              <a:t>One of the key theories behind this work is </a:t>
            </a:r>
            <a:r>
              <a:rPr lang="en-GB" i="1" dirty="0"/>
              <a:t>contact theory</a:t>
            </a:r>
            <a:r>
              <a:rPr lang="en-GB" dirty="0"/>
              <a:t>, originally proposed by Gordon Allport in 1954. Contact theory suggests that direct, positive contact between people from different groups can help reduce prejudice. This theory is particularly relevant when it comes to attitudes toward disabled people, as research suggests that knowing someone who is disabled has a strong impact on how much disability prejudice is perceived.</a:t>
            </a:r>
          </a:p>
          <a:p>
            <a:endParaRPr lang="en-GB" dirty="0"/>
          </a:p>
          <a:p>
            <a:r>
              <a:rPr lang="en-GB" dirty="0"/>
              <a:t>For example, only 17% of people who don’t know anyone with a disability recognize significant prejudice toward disabled people, but this figure jumps to 37% among those who have a close disabled friend. This shows that personal connections make people more aware of the barriers and biases disabled people face.</a:t>
            </a:r>
          </a:p>
        </p:txBody>
      </p:sp>
      <p:sp>
        <p:nvSpPr>
          <p:cNvPr id="4" name="Slide Number Placeholder 3">
            <a:extLst>
              <a:ext uri="{FF2B5EF4-FFF2-40B4-BE49-F238E27FC236}">
                <a16:creationId xmlns:a16="http://schemas.microsoft.com/office/drawing/2014/main" id="{BF8E2AE6-EF42-B4F6-88AA-8F9C1C638100}"/>
              </a:ext>
            </a:extLst>
          </p:cNvPr>
          <p:cNvSpPr>
            <a:spLocks noGrp="1"/>
          </p:cNvSpPr>
          <p:nvPr>
            <p:ph type="sldNum" sz="quarter" idx="5"/>
          </p:nvPr>
        </p:nvSpPr>
        <p:spPr/>
        <p:txBody>
          <a:bodyPr/>
          <a:lstStyle/>
          <a:p>
            <a:pPr rtl="0"/>
            <a:fld id="{D40C6A29-4676-420C-BBE3-ACC2B80F64D4}" type="slidenum">
              <a:rPr lang="en-GB" smtClean="0"/>
              <a:t>6</a:t>
            </a:fld>
            <a:endParaRPr lang="en-GB"/>
          </a:p>
        </p:txBody>
      </p:sp>
    </p:spTree>
    <p:extLst>
      <p:ext uri="{BB962C8B-B14F-4D97-AF65-F5344CB8AC3E}">
        <p14:creationId xmlns:p14="http://schemas.microsoft.com/office/powerpoint/2010/main" val="38227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64F56-7804-714F-1B55-04DEC59CF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37691-8D76-F55A-AF7B-1B320DA5AF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CBF25-1246-E11A-F97B-368FC32BB10F}"/>
              </a:ext>
            </a:extLst>
          </p:cNvPr>
          <p:cNvSpPr>
            <a:spLocks noGrp="1"/>
          </p:cNvSpPr>
          <p:nvPr>
            <p:ph type="body" idx="1"/>
          </p:nvPr>
        </p:nvSpPr>
        <p:spPr/>
        <p:txBody>
          <a:bodyPr/>
          <a:lstStyle/>
          <a:p>
            <a:pPr defTabSz="990752">
              <a:defRPr/>
            </a:pPr>
            <a:r>
              <a:rPr lang="en-GB" sz="2000" dirty="0">
                <a:latin typeface="Calibri" panose="020F0502020204030204" pitchFamily="34" charset="0"/>
                <a:ea typeface="Times New Roman" panose="02020603050405020304" pitchFamily="18" charset="0"/>
              </a:rPr>
              <a:t>There is increasing agreement within the literature that positive interactions between non-disabled children and those with disabilities are necessary to promote positive attitudes towards disability. </a:t>
            </a:r>
            <a:r>
              <a:rPr lang="en-GB" sz="2000" dirty="0">
                <a:latin typeface="Calibri" panose="020F0502020204030204" pitchFamily="34" charset="0"/>
                <a:ea typeface="Times New Roman" panose="02020603050405020304" pitchFamily="18" charset="0"/>
                <a:cs typeface="Times New Roman" panose="02020603050405020304" pitchFamily="18" charset="0"/>
              </a:rPr>
              <a:t>Recent systematic reviews and meta-analyses have found children’s positive, meaningful contact with disabled peers (including those with physical and learning disability) is strongly associated with an increase in favourable attitudes towards these individuals. These studies included children aged six to fourteen years in various countries, including the UK. These findings were mediated by factors such as increased contact self-efficacy (which </a:t>
            </a:r>
            <a:r>
              <a:rPr lang="en-GB" sz="3000" dirty="0"/>
              <a:t>refers to a person’s confidence in their ability to interact effectively with members of different social groups)</a:t>
            </a:r>
            <a:r>
              <a:rPr lang="en-GB" sz="2000" dirty="0">
                <a:latin typeface="Calibri" panose="020F0502020204030204" pitchFamily="34" charset="0"/>
                <a:ea typeface="Times New Roman" panose="02020603050405020304" pitchFamily="18" charset="0"/>
                <a:cs typeface="Times New Roman" panose="02020603050405020304" pitchFamily="18" charset="0"/>
              </a:rPr>
              <a:t>, increased empathy, and reduced anxiety towards interacting with disabled individuals. </a:t>
            </a:r>
          </a:p>
          <a:p>
            <a:pPr defTabSz="990752">
              <a:defRPr/>
            </a:pPr>
            <a:endParaRPr lang="en-GB" sz="2000" dirty="0">
              <a:latin typeface="Calibri" panose="020F0502020204030204" pitchFamily="34" charset="0"/>
              <a:cs typeface="Times New Roman" panose="02020603050405020304" pitchFamily="18" charset="0"/>
            </a:endParaRPr>
          </a:p>
          <a:p>
            <a:pPr defTabSz="990752">
              <a:defRPr/>
            </a:pPr>
            <a:endParaRPr lang="en-GB" dirty="0"/>
          </a:p>
        </p:txBody>
      </p:sp>
      <p:sp>
        <p:nvSpPr>
          <p:cNvPr id="4" name="Slide Number Placeholder 3">
            <a:extLst>
              <a:ext uri="{FF2B5EF4-FFF2-40B4-BE49-F238E27FC236}">
                <a16:creationId xmlns:a16="http://schemas.microsoft.com/office/drawing/2014/main" id="{F6BAE78C-09C3-6D06-771F-9707432F4188}"/>
              </a:ext>
            </a:extLst>
          </p:cNvPr>
          <p:cNvSpPr>
            <a:spLocks noGrp="1"/>
          </p:cNvSpPr>
          <p:nvPr>
            <p:ph type="sldNum" sz="quarter" idx="5"/>
          </p:nvPr>
        </p:nvSpPr>
        <p:spPr/>
        <p:txBody>
          <a:bodyPr/>
          <a:lstStyle/>
          <a:p>
            <a:pPr rtl="0"/>
            <a:fld id="{D40C6A29-4676-420C-BBE3-ACC2B80F64D4}" type="slidenum">
              <a:rPr lang="en-GB" smtClean="0"/>
              <a:t>7</a:t>
            </a:fld>
            <a:endParaRPr lang="en-GB"/>
          </a:p>
        </p:txBody>
      </p:sp>
    </p:spTree>
    <p:extLst>
      <p:ext uri="{BB962C8B-B14F-4D97-AF65-F5344CB8AC3E}">
        <p14:creationId xmlns:p14="http://schemas.microsoft.com/office/powerpoint/2010/main" val="3011645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9E7E9-F4F7-795A-4178-DEE63AAB4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59CDB-96B9-5BC1-FCF1-374D12D59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9335C-BB19-2CF4-E2F3-FB33FA350C94}"/>
              </a:ext>
            </a:extLst>
          </p:cNvPr>
          <p:cNvSpPr>
            <a:spLocks noGrp="1"/>
          </p:cNvSpPr>
          <p:nvPr>
            <p:ph type="body" idx="1"/>
          </p:nvPr>
        </p:nvSpPr>
        <p:spPr/>
        <p:txBody>
          <a:bodyPr/>
          <a:lstStyle/>
          <a:p>
            <a:pPr defTabSz="990752">
              <a:defRPr/>
            </a:pPr>
            <a:r>
              <a:rPr lang="en-GB" sz="2000" dirty="0">
                <a:latin typeface="Calibri" panose="020F0502020204030204" pitchFamily="34" charset="0"/>
                <a:ea typeface="Times New Roman" panose="02020603050405020304" pitchFamily="18" charset="0"/>
                <a:cs typeface="Times New Roman" panose="02020603050405020304" pitchFamily="18" charset="0"/>
              </a:rPr>
              <a:t>Whilst positive direct contact has been shown to be an effective way of improving children’s attitudes towards disabled peers, it can be challenging to implement and achieve in practice (Crisp &amp; Turner, 2012). This is particularly true for educational settings, as some schools contain limited opportunities for pupils to interact with disabled children due to small populations of individuals with SEND. Even when disabled children are present, there are psychological barriers that may reduce children’s willingness to positively interact with their peers with disability (Ioannou, 2019), such as anxiety or low confidence (otherwise known as low ‘contact self-efficacy’; </a:t>
            </a:r>
            <a:r>
              <a:rPr lang="en-GB" sz="2000" dirty="0" err="1">
                <a:latin typeface="Calibri" panose="020F0502020204030204" pitchFamily="34" charset="0"/>
                <a:ea typeface="Times New Roman" panose="02020603050405020304" pitchFamily="18" charset="0"/>
                <a:cs typeface="Times New Roman" panose="02020603050405020304" pitchFamily="18" charset="0"/>
              </a:rPr>
              <a:t>Mazziotta</a:t>
            </a:r>
            <a:r>
              <a:rPr lang="en-GB" sz="2000" dirty="0">
                <a:latin typeface="Calibri" panose="020F0502020204030204" pitchFamily="34" charset="0"/>
                <a:ea typeface="Times New Roman" panose="02020603050405020304" pitchFamily="18" charset="0"/>
                <a:cs typeface="Times New Roman" panose="02020603050405020304" pitchFamily="18" charset="0"/>
              </a:rPr>
              <a:t> et al., 2011). </a:t>
            </a:r>
            <a:endParaRPr lang="en-GB" dirty="0"/>
          </a:p>
        </p:txBody>
      </p:sp>
      <p:sp>
        <p:nvSpPr>
          <p:cNvPr id="4" name="Slide Number Placeholder 3">
            <a:extLst>
              <a:ext uri="{FF2B5EF4-FFF2-40B4-BE49-F238E27FC236}">
                <a16:creationId xmlns:a16="http://schemas.microsoft.com/office/drawing/2014/main" id="{02848A05-A7C1-F575-86B6-205A0C7D68F1}"/>
              </a:ext>
            </a:extLst>
          </p:cNvPr>
          <p:cNvSpPr>
            <a:spLocks noGrp="1"/>
          </p:cNvSpPr>
          <p:nvPr>
            <p:ph type="sldNum" sz="quarter" idx="5"/>
          </p:nvPr>
        </p:nvSpPr>
        <p:spPr/>
        <p:txBody>
          <a:bodyPr/>
          <a:lstStyle/>
          <a:p>
            <a:pPr rtl="0"/>
            <a:fld id="{D40C6A29-4676-420C-BBE3-ACC2B80F64D4}" type="slidenum">
              <a:rPr lang="en-GB" smtClean="0"/>
              <a:t>8</a:t>
            </a:fld>
            <a:endParaRPr lang="en-GB"/>
          </a:p>
        </p:txBody>
      </p:sp>
    </p:spTree>
    <p:extLst>
      <p:ext uri="{BB962C8B-B14F-4D97-AF65-F5344CB8AC3E}">
        <p14:creationId xmlns:p14="http://schemas.microsoft.com/office/powerpoint/2010/main" val="3168622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B2A2-7F02-5866-F364-FCA5CA1C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1775A-3D00-6CD3-0719-20F260C5B6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155E8-CDBB-8B7C-1BD4-EA7F279F86F8}"/>
              </a:ext>
            </a:extLst>
          </p:cNvPr>
          <p:cNvSpPr>
            <a:spLocks noGrp="1"/>
          </p:cNvSpPr>
          <p:nvPr>
            <p:ph type="body" idx="1"/>
          </p:nvPr>
        </p:nvSpPr>
        <p:spPr/>
        <p:txBody>
          <a:bodyPr/>
          <a:lstStyle/>
          <a:p>
            <a:r>
              <a:rPr lang="en-GB" dirty="0"/>
              <a:t>However, children don’t only encounter disability through direct interactions. They also experience disability indirectly through the media and material culture around them. </a:t>
            </a:r>
          </a:p>
          <a:p>
            <a:endParaRPr lang="en-GB" dirty="0"/>
          </a:p>
          <a:p>
            <a:r>
              <a:rPr lang="en-GB" dirty="0"/>
              <a:t>Representation of disability in children’s literature has been around for quite some time. When I was younger, I read stories like </a:t>
            </a:r>
            <a:r>
              <a:rPr lang="en-GB" i="1" dirty="0"/>
              <a:t>The Secret Garden</a:t>
            </a:r>
            <a:r>
              <a:rPr lang="en-GB" dirty="0"/>
              <a:t>, </a:t>
            </a:r>
            <a:r>
              <a:rPr lang="en-GB" i="1" dirty="0"/>
              <a:t>Heidi and What Katy Did</a:t>
            </a:r>
            <a:r>
              <a:rPr lang="en-GB" dirty="0"/>
              <a:t>. Through these stories, I learned about disabled characters like Katy, Colin, and Klara who all strive to 'get better' by the end of the story. These narratives often follow a ‘tragedy’ model, implying that disability is something to be overcome. This reflects an outdated model of disability that suggests a person isn’t whole until they are ‘cured’ or ‘better.’ Here is a quote from Colin in the Secret Garden…</a:t>
            </a:r>
          </a:p>
        </p:txBody>
      </p:sp>
      <p:sp>
        <p:nvSpPr>
          <p:cNvPr id="4" name="Slide Number Placeholder 3">
            <a:extLst>
              <a:ext uri="{FF2B5EF4-FFF2-40B4-BE49-F238E27FC236}">
                <a16:creationId xmlns:a16="http://schemas.microsoft.com/office/drawing/2014/main" id="{729631E9-6345-5CCB-E360-1DFB74443346}"/>
              </a:ext>
            </a:extLst>
          </p:cNvPr>
          <p:cNvSpPr>
            <a:spLocks noGrp="1"/>
          </p:cNvSpPr>
          <p:nvPr>
            <p:ph type="sldNum" sz="quarter" idx="5"/>
          </p:nvPr>
        </p:nvSpPr>
        <p:spPr/>
        <p:txBody>
          <a:bodyPr/>
          <a:lstStyle/>
          <a:p>
            <a:pPr rtl="0"/>
            <a:fld id="{D40C6A29-4676-420C-BBE3-ACC2B80F64D4}" type="slidenum">
              <a:rPr lang="en-GB" smtClean="0"/>
              <a:t>9</a:t>
            </a:fld>
            <a:endParaRPr lang="en-GB"/>
          </a:p>
        </p:txBody>
      </p:sp>
    </p:spTree>
    <p:extLst>
      <p:ext uri="{BB962C8B-B14F-4D97-AF65-F5344CB8AC3E}">
        <p14:creationId xmlns:p14="http://schemas.microsoft.com/office/powerpoint/2010/main" val="1438959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rtlCol="0" anchor="b"/>
          <a:lstStyle>
            <a:lvl1pPr algn="r">
              <a:defRPr sz="600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800"/>
            </a:lvl1pPr>
          </a:lstStyle>
          <a:p>
            <a:pPr rtl="0"/>
            <a:r>
              <a:rPr lang="en-GB" noProof="0"/>
              <a:t>Click icon to add picture</a:t>
            </a:r>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800"/>
            </a:lvl1pPr>
          </a:lstStyle>
          <a:p>
            <a:pPr rtl="0"/>
            <a:r>
              <a:rPr lang="en-GB" noProof="0"/>
              <a:t>Click icon to add picture</a:t>
            </a:r>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rtlCol="0"/>
          <a:lstStyle>
            <a:lvl1pPr marL="0" indent="0">
              <a:buNone/>
              <a:defRPr sz="2400"/>
            </a:lvl1pPr>
            <a:lvl2pPr marL="228600">
              <a:defRPr/>
            </a:lvl2pPr>
            <a:lvl3pPr marL="457200">
              <a:defRPr/>
            </a:lvl3pPr>
            <a:lvl4pPr marL="685800">
              <a:defRPr/>
            </a:lvl4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rtlCol="0"/>
          <a:lstStyle>
            <a:lvl1pPr algn="ctr">
              <a:defRPr>
                <a:solidFill>
                  <a:schemeClr val="bg1"/>
                </a:solidFill>
              </a:defRPr>
            </a:lvl1pPr>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rtlCol="0"/>
          <a:lstStyle>
            <a:lvl1pPr algn="l">
              <a:defRPr>
                <a:latin typeface="+mn-lt"/>
              </a:defRPr>
            </a:lvl1pPr>
          </a:lstStyle>
          <a:p>
            <a:pPr algn="l"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rtlCol="0"/>
          <a:lstStyle>
            <a:lvl1pPr marL="0" indent="0">
              <a:buNone/>
              <a:defRPr sz="2400"/>
            </a:lvl1pPr>
            <a:lvl2pPr marL="228600">
              <a:defRPr sz="1800"/>
            </a:lvl2pPr>
            <a:lvl3pPr marL="457200">
              <a:defRPr sz="1800"/>
            </a:lvl3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rtlCol="0"/>
          <a:lstStyle/>
          <a:p>
            <a:pPr rtl="0"/>
            <a:r>
              <a:rPr lang="en-GB" noProof="0"/>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rtlCol="0"/>
          <a:lstStyle>
            <a:lvl1pPr algn="ctr">
              <a:defRPr>
                <a:solidFill>
                  <a:schemeClr val="bg1"/>
                </a:solidFill>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rtlCol="0" anchor="ctr"/>
          <a:lstStyle>
            <a:lvl1pPr marL="0" indent="0">
              <a:buNone/>
              <a:defRPr/>
            </a:lvl1pPr>
            <a:lvl2pPr marL="228600">
              <a:defRPr/>
            </a:lvl2pPr>
            <a:lvl3pPr marL="457200">
              <a:defRPr/>
            </a:lvl3pPr>
            <a:lvl4pPr>
              <a:buNone/>
              <a:defRPr/>
            </a:lvl4pPr>
          </a:lstStyle>
          <a:p>
            <a:pPr lvl="0" rtl="0"/>
            <a:r>
              <a:rPr lang="en-GB" noProof="0"/>
              <a:t>Click to edit Master text styles</a:t>
            </a:r>
          </a:p>
          <a:p>
            <a:pPr lvl="1" rtl="0"/>
            <a:r>
              <a:rPr lang="en-GB" noProof="0"/>
              <a:t>Second level</a:t>
            </a:r>
          </a:p>
          <a:p>
            <a:pPr lvl="2" rtl="0"/>
            <a:r>
              <a:rPr lang="en-GB" noProof="0"/>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800"/>
            </a:lvl1pPr>
          </a:lstStyle>
          <a:p>
            <a:pPr rtl="0"/>
            <a:r>
              <a:rPr lang="en-GB" noProof="0"/>
              <a:t>Click icon to add picture</a:t>
            </a:r>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800"/>
            </a:lvl1pPr>
          </a:lstStyle>
          <a:p>
            <a:pPr rtl="0"/>
            <a:r>
              <a:rPr lang="en-GB" noProof="0"/>
              <a:t>Click icon to add picture</a:t>
            </a: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rtlCol="0">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rtlCol="0" anchor="b"/>
          <a:lstStyle>
            <a:lvl1pPr algn="ctr">
              <a:defRPr sz="6000">
                <a:solidFill>
                  <a:schemeClr val="bg1"/>
                </a:solidFill>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rtlCol="0"/>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rtlCol="0"/>
          <a:lstStyle>
            <a:lvl1pPr>
              <a:buNone/>
              <a:defRPr>
                <a:solidFill>
                  <a:schemeClr val="bg1"/>
                </a:solidFill>
              </a:defRPr>
            </a:lvl1pPr>
          </a:lstStyle>
          <a:p>
            <a:pPr rtl="0"/>
            <a:r>
              <a:rPr lang="en-GB" noProof="0"/>
              <a:t>Click icon to add picture</a:t>
            </a:r>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rtlCol="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rtlCol="0"/>
          <a:lstStyle>
            <a:lvl1pPr>
              <a:defRPr>
                <a:solidFill>
                  <a:schemeClr val="bg1"/>
                </a:solidFill>
                <a:latin typeface="+mn-lt"/>
              </a:defRPr>
            </a:lvl1pPr>
          </a:lstStyle>
          <a:p>
            <a:pPr rtl="0">
              <a:defRPr/>
            </a:pPr>
            <a:r>
              <a:rPr lang="en-GB" noProof="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rtlCol="0"/>
          <a:lstStyle>
            <a:lvl1pPr>
              <a:defRPr>
                <a:solidFill>
                  <a:schemeClr val="bg1"/>
                </a:solidFill>
                <a:latin typeface="+mn-lt"/>
              </a:defRPr>
            </a:lvl1pPr>
          </a:lstStyle>
          <a:p>
            <a:pPr rtl="0">
              <a:defRPr/>
            </a:pPr>
            <a:r>
              <a:rPr lang="en-GB" noProof="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rtlCol="0"/>
          <a:lstStyle>
            <a:lvl1pPr>
              <a:defRPr>
                <a:solidFill>
                  <a:schemeClr val="bg1"/>
                </a:solidFill>
                <a:latin typeface="+mn-lt"/>
              </a:defRPr>
            </a:lvl1pPr>
          </a:lstStyle>
          <a:p>
            <a:pPr rtl="0">
              <a:defRPr/>
            </a:pPr>
            <a:fld id="{D76B855D-E9CC-4FF8-AD85-6CDC7B89A0DE}" type="slidenum">
              <a:rPr lang="en-GB" noProof="0" smtClean="0"/>
              <a:pPr>
                <a:defRPr/>
              </a:pPr>
              <a:t>‹#›</a:t>
            </a:fld>
            <a:endParaRPr lang="en-GB" noProof="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rtl="0">
              <a:defRPr/>
            </a:pPr>
            <a:fld id="{D76B855D-E9CC-4FF8-AD85-6CDC7B89A0DE}" type="slidenum">
              <a:rPr lang="en-GB" noProof="0" smtClean="0">
                <a:solidFill>
                  <a:prstClr val="black">
                    <a:tint val="75000"/>
                  </a:prstClr>
                </a:solidFill>
              </a:rPr>
              <a:pPr>
                <a:defRPr/>
              </a:pPr>
              <a:t>‹#›</a:t>
            </a:fld>
            <a:endParaRPr lang="en-GB" noProof="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hyperlink" Target="https://www.toylikeme.org/about-us/our-story/" TargetMode="Externa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x.com/bbcaccessall/status/1722207448570974263?s=46"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enti.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enti.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6.xml.rels><?xml version="1.0" encoding="UTF-8" standalone="yes"?>
<Relationships xmlns="http://schemas.openxmlformats.org/package/2006/relationships"><Relationship Id="rId3" Type="http://schemas.openxmlformats.org/officeDocument/2006/relationships/hyperlink" Target="https://qmutoyboxdiversitylab.com/"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education.gov.scot/resources/circle-resource-to-support-inclusive-learning-and-collaborative-working-primar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mailto:soraya.khanna@wokingham.gov.uk" TargetMode="External"/><Relationship Id="rId7"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5.png"/><Relationship Id="rId5" Type="http://schemas.openxmlformats.org/officeDocument/2006/relationships/image" Target="../media/image80.svg"/><Relationship Id="rId10" Type="http://schemas.openxmlformats.org/officeDocument/2006/relationships/image" Target="../media/image4.png"/><Relationship Id="rId4" Type="http://schemas.openxmlformats.org/officeDocument/2006/relationships/image" Target="../media/image79.png"/><Relationship Id="rId9" Type="http://schemas.openxmlformats.org/officeDocument/2006/relationships/hyperlink" Target="menti.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doi.org/10.1080/1034912X.2018.1439572" TargetMode="External"/><Relationship Id="rId3" Type="http://schemas.openxmlformats.org/officeDocument/2006/relationships/hyperlink" Target="https://pearsfoundation.org.uk/wp-content/uploads/2019/09/APPGA-Autism-Act-Inquiry-Report.pdf" TargetMode="External"/><Relationship Id="rId7" Type="http://schemas.openxmlformats.org/officeDocument/2006/relationships/hyperlink" Target="https://doi.org/10.1007/s10803-017-3400-1"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doi.org/10.1111/sode.12374" TargetMode="External"/><Relationship Id="rId5" Type="http://schemas.openxmlformats.org/officeDocument/2006/relationships/hyperlink" Target="https://doi.org/10.1111/sjop.12525" TargetMode="External"/><Relationship Id="rId4" Type="http://schemas.openxmlformats.org/officeDocument/2006/relationships/hyperlink" Target="https://doi.org/10.1016/j.dhjo.2016.10.003"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16/j.rasd.2022.102069"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doi.org/10.1111/jasp.12597" TargetMode="External"/><Relationship Id="rId5" Type="http://schemas.openxmlformats.org/officeDocument/2006/relationships/hyperlink" Target="https://doi.org/10.1080/13603116.2020.1866688" TargetMode="External"/><Relationship Id="rId4" Type="http://schemas.openxmlformats.org/officeDocument/2006/relationships/hyperlink" Target="https://doi.org/10.1016/B978-0-12-394281-4.00003-9"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doi.org/10.1123/apaq.27.2.127" TargetMode="External"/><Relationship Id="rId3" Type="http://schemas.openxmlformats.org/officeDocument/2006/relationships/hyperlink" Target="https://doi.org/10.1016/j.jfma.2022.03.005" TargetMode="External"/><Relationship Id="rId7" Type="http://schemas.openxmlformats.org/officeDocument/2006/relationships/hyperlink" Target="https://doi.org/10.1111/jir.12019"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doi.org/10.1080/07294360.2020.1712676" TargetMode="External"/><Relationship Id="rId5" Type="http://schemas.openxmlformats.org/officeDocument/2006/relationships/hyperlink" Target="https://psycnet.apa.org/doi/10.1177/1368430210390533" TargetMode="External"/><Relationship Id="rId10" Type="http://schemas.openxmlformats.org/officeDocument/2006/relationships/image" Target="../media/image64.svg"/><Relationship Id="rId4" Type="http://schemas.openxmlformats.org/officeDocument/2006/relationships/hyperlink" Target="https://doi.org/10.1111/dmcn.12326" TargetMode="External"/><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3/jpepsy/jsy112" TargetMode="External"/><Relationship Id="rId7" Type="http://schemas.openxmlformats.org/officeDocument/2006/relationships/hyperlink" Target="https://doi.org/10.1080/09638288.2018.1561955"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doi.org/10.1016/j.jsp.2022.04.005" TargetMode="External"/><Relationship Id="rId5" Type="http://schemas.openxmlformats.org/officeDocument/2006/relationships/hyperlink" Target="https://doi.org/10.1017/jse.2017.6" TargetMode="External"/><Relationship Id="rId4" Type="http://schemas.openxmlformats.org/officeDocument/2006/relationships/hyperlink" Target="file:///C:/Users/sorayakhanna/Library/Mobile%20Documents/com~apple~CloudDocs/University%20of%20Southampton/Year%203/Thesis/Chapter%202/10.1093/jpepsy/jsw081"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assets-eu-01.kc-usercontent.com/73ea709e-f9f8-0168-3842-ebd7ad1e23ac/acb8a67e-86c7-47a8-b809-0d099acd6ac6/disability-perception-gap-report.pdf" TargetMode="External"/><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4295554" y="4189225"/>
            <a:ext cx="7741352" cy="2386584"/>
          </a:xfrm>
        </p:spPr>
        <p:txBody>
          <a:bodyPr rtlCol="0">
            <a:noAutofit/>
          </a:bodyPr>
          <a:lstStyle/>
          <a:p>
            <a:pPr rtl="0">
              <a:lnSpc>
                <a:spcPts val="7000"/>
              </a:lnSpc>
            </a:pPr>
            <a:r>
              <a:rPr lang="en-GB" sz="4600" dirty="0">
                <a:solidFill>
                  <a:srgbClr val="002060"/>
                </a:solidFill>
                <a:effectLst/>
                <a:latin typeface="Bubbleboddy Neue Trial" pitchFamily="2" charset="0"/>
                <a:ea typeface="Aptos" panose="020B0004020202020204" pitchFamily="34" charset="0"/>
                <a:cs typeface="Calibri" panose="020F0502020204030204" pitchFamily="34" charset="0"/>
              </a:rPr>
              <a:t>To what extent can </a:t>
            </a:r>
            <a:r>
              <a:rPr lang="en-GB" sz="4600" dirty="0">
                <a:solidFill>
                  <a:schemeClr val="accent2">
                    <a:lumMod val="20000"/>
                    <a:lumOff val="80000"/>
                  </a:schemeClr>
                </a:solidFill>
                <a:effectLst/>
                <a:latin typeface="Bubbleboddy Neue Trial" pitchFamily="2" charset="0"/>
                <a:ea typeface="Aptos" panose="020B0004020202020204" pitchFamily="34" charset="0"/>
                <a:cs typeface="Calibri" panose="020F0502020204030204" pitchFamily="34" charset="0"/>
              </a:rPr>
              <a:t>'imagined contact' </a:t>
            </a:r>
            <a:r>
              <a:rPr lang="en-GB" sz="4600" dirty="0">
                <a:solidFill>
                  <a:srgbClr val="002060"/>
                </a:solidFill>
                <a:effectLst/>
                <a:latin typeface="Bubbleboddy Neue Trial" pitchFamily="2" charset="0"/>
                <a:ea typeface="Aptos" panose="020B0004020202020204" pitchFamily="34" charset="0"/>
                <a:cs typeface="Calibri" panose="020F0502020204030204" pitchFamily="34" charset="0"/>
              </a:rPr>
              <a:t>be used to improve children's responses towards their disabled peers?</a:t>
            </a:r>
            <a:endParaRPr lang="en-GB" sz="4600" dirty="0">
              <a:solidFill>
                <a:srgbClr val="002060"/>
              </a:solidFill>
              <a:latin typeface="Bubbleboddy Neue Trial" pitchFamily="2" charset="0"/>
            </a:endParaRPr>
          </a:p>
        </p:txBody>
      </p:sp>
      <p:pic>
        <p:nvPicPr>
          <p:cNvPr id="7" name="Graphic 6" descr="Thought outline">
            <a:extLst>
              <a:ext uri="{FF2B5EF4-FFF2-40B4-BE49-F238E27FC236}">
                <a16:creationId xmlns:a16="http://schemas.microsoft.com/office/drawing/2014/main" id="{F79F27D6-3759-41C3-09A8-A58038DB2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4874" y="834654"/>
            <a:ext cx="1633869" cy="1633869"/>
          </a:xfrm>
          <a:prstGeom prst="rect">
            <a:avLst/>
          </a:prstGeom>
        </p:spPr>
      </p:pic>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951F9-D431-CBC0-1C98-A804555B3E6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2C0288B-E8DA-C35D-735B-07B51AF5A0BE}"/>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B7E210D8-1CC8-6D68-0A05-63DDFE40EA0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Newer representation in literature</a:t>
            </a:r>
          </a:p>
        </p:txBody>
      </p:sp>
      <p:sp>
        <p:nvSpPr>
          <p:cNvPr id="10" name="Speech Bubble: Rectangle with Corners Rounded 9">
            <a:extLst>
              <a:ext uri="{FF2B5EF4-FFF2-40B4-BE49-F238E27FC236}">
                <a16:creationId xmlns:a16="http://schemas.microsoft.com/office/drawing/2014/main" id="{EA4A6045-A83D-D2B7-D77A-424B023B1B57}"/>
              </a:ext>
            </a:extLst>
          </p:cNvPr>
          <p:cNvSpPr/>
          <p:nvPr/>
        </p:nvSpPr>
        <p:spPr>
          <a:xfrm>
            <a:off x="2902380" y="1883390"/>
            <a:ext cx="4112570" cy="4271749"/>
          </a:xfrm>
          <a:prstGeom prst="wedgeRoundRectCallout">
            <a:avLst>
              <a:gd name="adj1" fmla="val -57005"/>
              <a:gd name="adj2" fmla="val 18091"/>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38BC9E0-6ADF-5695-F5AB-743FB63B2758}"/>
              </a:ext>
            </a:extLst>
          </p:cNvPr>
          <p:cNvSpPr txBox="1"/>
          <p:nvPr/>
        </p:nvSpPr>
        <p:spPr>
          <a:xfrm>
            <a:off x="2989532" y="2135528"/>
            <a:ext cx="3807052" cy="3785652"/>
          </a:xfrm>
          <a:prstGeom prst="rect">
            <a:avLst/>
          </a:prstGeom>
          <a:noFill/>
        </p:spPr>
        <p:txBody>
          <a:bodyPr wrap="square">
            <a:spAutoFit/>
          </a:bodyPr>
          <a:lstStyle/>
          <a:p>
            <a:pPr algn="ctr"/>
            <a:r>
              <a:rPr lang="en-GB" sz="2000" dirty="0">
                <a:latin typeface="Louis George Cafe" pitchFamily="2" charset="-128"/>
                <a:ea typeface="Louis George Cafe" pitchFamily="2" charset="-128"/>
                <a:cs typeface="Louis George Cafe" pitchFamily="2" charset="-128"/>
              </a:rPr>
              <a:t>“Me and Oscar became best friends on the first day in Reception class when he walked straight up to me and asked what was wrong with my legs. I told him nothing was wrong with them and that I had cerebral palsy … Oscar was silent for about five seconds. ‘Okay,’ he said. ‘Do you want to play Lego?’ We’ve been best friends ever since!”</a:t>
            </a:r>
          </a:p>
        </p:txBody>
      </p:sp>
      <p:pic>
        <p:nvPicPr>
          <p:cNvPr id="15362" name="Picture 2">
            <a:extLst>
              <a:ext uri="{FF2B5EF4-FFF2-40B4-BE49-F238E27FC236}">
                <a16:creationId xmlns:a16="http://schemas.microsoft.com/office/drawing/2014/main" id="{ECCB4FD9-8D75-6FAF-6B28-553DA7870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87" y="2135528"/>
            <a:ext cx="2129051" cy="32754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4" name="Picture 4" descr="Katy">
            <a:extLst>
              <a:ext uri="{FF2B5EF4-FFF2-40B4-BE49-F238E27FC236}">
                <a16:creationId xmlns:a16="http://schemas.microsoft.com/office/drawing/2014/main" id="{2368EE6F-8477-A24B-826F-640A13BD8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51" y="1883390"/>
            <a:ext cx="2676525" cy="38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527436C8-1000-FEEC-039D-053A6334F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399" y="3969713"/>
            <a:ext cx="2523162" cy="25231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27107218-757E-2E46-D87A-81AE8FC13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678" y="2371355"/>
            <a:ext cx="2365991" cy="2115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2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5CD3D-0FAF-4F4A-7EF7-B4FAB59D424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B320EA6-5C11-2B61-5D94-009BC8AC4042}"/>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E54E4B1-81BC-6716-2174-A744C47DCEAA}"/>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Representation in LEGO</a:t>
            </a:r>
          </a:p>
        </p:txBody>
      </p:sp>
      <p:sp>
        <p:nvSpPr>
          <p:cNvPr id="2" name="Speech Bubble: Rectangle with Corners Rounded 1">
            <a:extLst>
              <a:ext uri="{FF2B5EF4-FFF2-40B4-BE49-F238E27FC236}">
                <a16:creationId xmlns:a16="http://schemas.microsoft.com/office/drawing/2014/main" id="{9B75D3CD-B669-50E3-B211-43AF757292C0}"/>
              </a:ext>
            </a:extLst>
          </p:cNvPr>
          <p:cNvSpPr/>
          <p:nvPr/>
        </p:nvSpPr>
        <p:spPr>
          <a:xfrm>
            <a:off x="554479" y="4553884"/>
            <a:ext cx="5887263" cy="1938992"/>
          </a:xfrm>
          <a:prstGeom prst="wedgeRoundRectCallout">
            <a:avLst>
              <a:gd name="adj1" fmla="val -35446"/>
              <a:gd name="adj2" fmla="val -65668"/>
              <a:gd name="adj3" fmla="val 16667"/>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E6722A50-FA07-4BD5-BA01-DF459BE5DA73}"/>
              </a:ext>
            </a:extLst>
          </p:cNvPr>
          <p:cNvSpPr txBox="1"/>
          <p:nvPr/>
        </p:nvSpPr>
        <p:spPr>
          <a:xfrm>
            <a:off x="513962" y="4727890"/>
            <a:ext cx="5914132" cy="1938992"/>
          </a:xfrm>
          <a:prstGeom prst="rect">
            <a:avLst/>
          </a:prstGeom>
          <a:noFill/>
        </p:spPr>
        <p:txBody>
          <a:bodyPr wrap="square">
            <a:spAutoFit/>
          </a:bodyPr>
          <a:lstStyle/>
          <a:p>
            <a:pPr algn="ctr"/>
            <a:r>
              <a:rPr lang="en-GB" sz="2000" dirty="0">
                <a:latin typeface="Louis George Cafe" pitchFamily="2" charset="-128"/>
                <a:ea typeface="Louis George Cafe" pitchFamily="2" charset="-128"/>
                <a:cs typeface="Louis George Cafe" pitchFamily="2" charset="-128"/>
              </a:rPr>
              <a:t>“Any minifigure in our assortment can be deaf </a:t>
            </a:r>
            <a:r>
              <a:rPr lang="en-GB" sz="2000" dirty="0">
                <a:solidFill>
                  <a:schemeClr val="accent1">
                    <a:lumMod val="50000"/>
                  </a:schemeClr>
                </a:solidFill>
                <a:latin typeface="Louis George Cafe" pitchFamily="2" charset="-128"/>
                <a:ea typeface="Louis George Cafe" pitchFamily="2" charset="-128"/>
                <a:cs typeface="Louis George Cafe" pitchFamily="2" charset="-128"/>
              </a:rPr>
              <a:t>if the child decides to play that it is</a:t>
            </a:r>
            <a:r>
              <a:rPr lang="en-GB" sz="2000" dirty="0">
                <a:latin typeface="Louis George Cafe" pitchFamily="2" charset="-128"/>
                <a:ea typeface="Louis George Cafe" pitchFamily="2" charset="-128"/>
                <a:cs typeface="Louis George Cafe" pitchFamily="2" charset="-128"/>
              </a:rPr>
              <a:t>” … “We have recently introduced a LEGO element that resembles a wheelchair. </a:t>
            </a:r>
            <a:r>
              <a:rPr lang="en-GB" sz="2000" dirty="0">
                <a:solidFill>
                  <a:schemeClr val="accent1">
                    <a:lumMod val="50000"/>
                  </a:schemeClr>
                </a:solidFill>
                <a:latin typeface="Louis George Cafe" pitchFamily="2" charset="-128"/>
                <a:ea typeface="Louis George Cafe" pitchFamily="2" charset="-128"/>
                <a:cs typeface="Louis George Cafe" pitchFamily="2" charset="-128"/>
              </a:rPr>
              <a:t>We have not as such launched a disabled minifigure</a:t>
            </a:r>
            <a:r>
              <a:rPr lang="en-GB" sz="2000" dirty="0">
                <a:latin typeface="Louis George Cafe" pitchFamily="2" charset="-128"/>
                <a:ea typeface="Louis George Cafe" pitchFamily="2" charset="-128"/>
                <a:cs typeface="Louis George Cafe" pitchFamily="2" charset="-128"/>
              </a:rPr>
              <a:t>.” (LEGO, 2016)</a:t>
            </a:r>
          </a:p>
          <a:p>
            <a:pPr algn="ctr"/>
            <a:endParaRPr lang="en-GB" sz="2000" dirty="0">
              <a:latin typeface="Louis George Cafe" pitchFamily="2" charset="-128"/>
              <a:ea typeface="Louis George Cafe" pitchFamily="2" charset="-128"/>
              <a:cs typeface="Louis George Cafe" pitchFamily="2" charset="-128"/>
            </a:endParaRPr>
          </a:p>
        </p:txBody>
      </p:sp>
      <p:pic>
        <p:nvPicPr>
          <p:cNvPr id="10244" name="Picture 4">
            <a:extLst>
              <a:ext uri="{FF2B5EF4-FFF2-40B4-BE49-F238E27FC236}">
                <a16:creationId xmlns:a16="http://schemas.microsoft.com/office/drawing/2014/main" id="{1B11195B-7C97-173A-5FD1-BAA931F65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26" y="2115190"/>
            <a:ext cx="2106407" cy="158682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9E856CE-5833-41D7-335A-9C1547453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46" y="2454884"/>
            <a:ext cx="1364654" cy="181953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F8238AB-DB23-6935-911F-BA3727C451BA}"/>
              </a:ext>
            </a:extLst>
          </p:cNvPr>
          <p:cNvSpPr/>
          <p:nvPr/>
        </p:nvSpPr>
        <p:spPr>
          <a:xfrm>
            <a:off x="7818124" y="1788770"/>
            <a:ext cx="4096369" cy="4584733"/>
          </a:xfrm>
          <a:prstGeom prst="wedgeRoundRectCallout">
            <a:avLst>
              <a:gd name="adj1" fmla="val -61235"/>
              <a:gd name="adj2" fmla="val -36171"/>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799A99DB-AB5F-DBE3-6DE6-E57324EA7DF4}"/>
              </a:ext>
            </a:extLst>
          </p:cNvPr>
          <p:cNvSpPr txBox="1"/>
          <p:nvPr/>
        </p:nvSpPr>
        <p:spPr>
          <a:xfrm>
            <a:off x="8007756" y="1880533"/>
            <a:ext cx="3738518" cy="4401205"/>
          </a:xfrm>
          <a:prstGeom prst="rect">
            <a:avLst/>
          </a:prstGeom>
          <a:noFill/>
        </p:spPr>
        <p:txBody>
          <a:bodyPr wrap="square">
            <a:spAutoFit/>
          </a:bodyPr>
          <a:lstStyle/>
          <a:p>
            <a:pPr algn="ctr"/>
            <a:r>
              <a:rPr lang="en-GB" sz="2000" dirty="0">
                <a:latin typeface="Louis George Cafe" pitchFamily="2" charset="-128"/>
                <a:ea typeface="Louis George Cafe" pitchFamily="2" charset="-128"/>
                <a:cs typeface="Louis George Cafe" pitchFamily="2" charset="-128"/>
              </a:rPr>
              <a:t>“We </a:t>
            </a:r>
            <a:r>
              <a:rPr lang="en-GB" sz="2000" dirty="0">
                <a:solidFill>
                  <a:schemeClr val="accent4">
                    <a:lumMod val="50000"/>
                  </a:schemeClr>
                </a:solidFill>
                <a:latin typeface="Louis George Cafe" pitchFamily="2" charset="-128"/>
                <a:ea typeface="Louis George Cafe" pitchFamily="2" charset="-128"/>
                <a:cs typeface="Louis George Cafe" pitchFamily="2" charset="-128"/>
              </a:rPr>
              <a:t>understand the importance of representation in toys</a:t>
            </a:r>
            <a:r>
              <a:rPr lang="en-GB" sz="2000" dirty="0">
                <a:latin typeface="Louis George Cafe" pitchFamily="2" charset="-128"/>
                <a:ea typeface="Louis George Cafe" pitchFamily="2" charset="-128"/>
                <a:cs typeface="Louis George Cafe" pitchFamily="2" charset="-128"/>
              </a:rPr>
              <a:t> ...  </a:t>
            </a:r>
            <a:r>
              <a:rPr lang="en-GB" sz="2000" dirty="0">
                <a:solidFill>
                  <a:schemeClr val="accent4">
                    <a:lumMod val="50000"/>
                  </a:schemeClr>
                </a:solidFill>
                <a:latin typeface="Louis George Cafe" pitchFamily="2" charset="-128"/>
                <a:ea typeface="Louis George Cafe" pitchFamily="2" charset="-128"/>
                <a:cs typeface="Louis George Cafe" pitchFamily="2" charset="-128"/>
              </a:rPr>
              <a:t>[we] want everyone to imagine themselves as part of the action</a:t>
            </a:r>
            <a:r>
              <a:rPr lang="en-GB" sz="2000" dirty="0">
                <a:latin typeface="Louis George Cafe" pitchFamily="2" charset="-128"/>
                <a:ea typeface="Louis George Cafe" pitchFamily="2" charset="-128"/>
                <a:cs typeface="Louis George Cafe" pitchFamily="2" charset="-128"/>
              </a:rPr>
              <a:t>. We are committed to developing our </a:t>
            </a:r>
            <a:r>
              <a:rPr lang="en-GB" sz="2000" dirty="0" err="1">
                <a:latin typeface="Louis George Cafe" pitchFamily="2" charset="-128"/>
                <a:ea typeface="Louis George Cafe" pitchFamily="2" charset="-128"/>
                <a:cs typeface="Louis George Cafe" pitchFamily="2" charset="-128"/>
              </a:rPr>
              <a:t>LEGOCity</a:t>
            </a:r>
            <a:r>
              <a:rPr lang="en-GB" sz="2000" dirty="0">
                <a:latin typeface="Louis George Cafe" pitchFamily="2" charset="-128"/>
                <a:ea typeface="Louis George Cafe" pitchFamily="2" charset="-128"/>
                <a:cs typeface="Louis George Cafe" pitchFamily="2" charset="-128"/>
              </a:rPr>
              <a:t> sets in away that ensures they are representative of the world in which children are living. We will continue to include mini figures that portray people with diverse ages, professions, genders, and characteristics.” (LEGO, 2020; 2022)</a:t>
            </a:r>
          </a:p>
        </p:txBody>
      </p:sp>
      <p:pic>
        <p:nvPicPr>
          <p:cNvPr id="10248" name="Picture 8">
            <a:extLst>
              <a:ext uri="{FF2B5EF4-FFF2-40B4-BE49-F238E27FC236}">
                <a16:creationId xmlns:a16="http://schemas.microsoft.com/office/drawing/2014/main" id="{C7C80EB5-FB17-7CDA-2A1A-F69F673E1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8985" y="1788770"/>
            <a:ext cx="1481919" cy="148191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5AFBE52E-B87F-6569-A826-D1D6DD9A5E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719"/>
          <a:stretch/>
        </p:blipFill>
        <p:spPr bwMode="auto">
          <a:xfrm>
            <a:off x="5946194" y="2998714"/>
            <a:ext cx="1364655" cy="1347251"/>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Bent 9">
            <a:extLst>
              <a:ext uri="{FF2B5EF4-FFF2-40B4-BE49-F238E27FC236}">
                <a16:creationId xmlns:a16="http://schemas.microsoft.com/office/drawing/2014/main" id="{052C21CB-8659-57E6-A7C2-FD6C79A3700D}"/>
              </a:ext>
            </a:extLst>
          </p:cNvPr>
          <p:cNvSpPr/>
          <p:nvPr/>
        </p:nvSpPr>
        <p:spPr>
          <a:xfrm rot="2713165">
            <a:off x="3082280" y="1647739"/>
            <a:ext cx="965218" cy="1252497"/>
          </a:xfrm>
          <a:prstGeom prst="ben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3229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960F3-592A-8D11-8FD1-6F75CFC6550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217ED7A-CB4B-4BC7-378C-5C2B253A55C1}"/>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2BB5667-D999-5625-0A73-4CE307ED75EA}"/>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Representation in Barbie</a:t>
            </a:r>
          </a:p>
        </p:txBody>
      </p:sp>
      <p:pic>
        <p:nvPicPr>
          <p:cNvPr id="8194" name="Picture 2" descr="barbie gives inclusivity another try with new wheelchair and a ...">
            <a:extLst>
              <a:ext uri="{FF2B5EF4-FFF2-40B4-BE49-F238E27FC236}">
                <a16:creationId xmlns:a16="http://schemas.microsoft.com/office/drawing/2014/main" id="{F1864586-29BD-3EBF-95F1-A7669489C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087" y="1928813"/>
            <a:ext cx="3444913" cy="442259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93EA25-431A-ACF2-68FD-16F5C8BD774F}"/>
              </a:ext>
            </a:extLst>
          </p:cNvPr>
          <p:cNvSpPr/>
          <p:nvPr/>
        </p:nvSpPr>
        <p:spPr>
          <a:xfrm>
            <a:off x="6826879" y="3069666"/>
            <a:ext cx="4580818" cy="97185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3" name="Rectangle: Rounded Corners 2">
            <a:extLst>
              <a:ext uri="{FF2B5EF4-FFF2-40B4-BE49-F238E27FC236}">
                <a16:creationId xmlns:a16="http://schemas.microsoft.com/office/drawing/2014/main" id="{9243EF26-49E9-B935-4FE1-581DCDE42ABB}"/>
              </a:ext>
            </a:extLst>
          </p:cNvPr>
          <p:cNvSpPr/>
          <p:nvPr/>
        </p:nvSpPr>
        <p:spPr>
          <a:xfrm>
            <a:off x="6826880" y="1993102"/>
            <a:ext cx="4580817" cy="68850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4" name="Content Placeholder 4">
            <a:extLst>
              <a:ext uri="{FF2B5EF4-FFF2-40B4-BE49-F238E27FC236}">
                <a16:creationId xmlns:a16="http://schemas.microsoft.com/office/drawing/2014/main" id="{595ED19A-83E8-537E-1475-2CBD9863188A}"/>
              </a:ext>
            </a:extLst>
          </p:cNvPr>
          <p:cNvSpPr>
            <a:spLocks noGrp="1"/>
          </p:cNvSpPr>
          <p:nvPr>
            <p:ph idx="1"/>
          </p:nvPr>
        </p:nvSpPr>
        <p:spPr>
          <a:xfrm>
            <a:off x="6898257" y="2166796"/>
            <a:ext cx="4225649" cy="559412"/>
          </a:xfrm>
        </p:spPr>
        <p:txBody>
          <a:bodyPr rtlCol="0">
            <a:normAutofit fontScale="85000" lnSpcReduction="10000"/>
          </a:bodyPr>
          <a:lstStyle/>
          <a:p>
            <a:pPr marL="0" indent="0" rtl="0">
              <a:buNone/>
            </a:pPr>
            <a:r>
              <a:rPr lang="en-GB" dirty="0">
                <a:latin typeface="Louis George Cafe" pitchFamily="2" charset="-128"/>
                <a:ea typeface="Louis George Cafe" pitchFamily="2" charset="-128"/>
                <a:cs typeface="Louis George Cafe" pitchFamily="2" charset="-128"/>
              </a:rPr>
              <a:t>Becky was produced in 1996</a:t>
            </a:r>
          </a:p>
          <a:p>
            <a:pPr rtl="0"/>
            <a:endParaRPr lang="en-GB" dirty="0"/>
          </a:p>
        </p:txBody>
      </p:sp>
      <p:sp>
        <p:nvSpPr>
          <p:cNvPr id="5" name="Content Placeholder 4">
            <a:extLst>
              <a:ext uri="{FF2B5EF4-FFF2-40B4-BE49-F238E27FC236}">
                <a16:creationId xmlns:a16="http://schemas.microsoft.com/office/drawing/2014/main" id="{2EEA6E87-A265-CD23-FF76-F435BA8EE395}"/>
              </a:ext>
            </a:extLst>
          </p:cNvPr>
          <p:cNvSpPr txBox="1">
            <a:spLocks/>
          </p:cNvSpPr>
          <p:nvPr/>
        </p:nvSpPr>
        <p:spPr>
          <a:xfrm>
            <a:off x="6958483" y="3165063"/>
            <a:ext cx="4225649" cy="895933"/>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But… there was a problem with the house!</a:t>
            </a:r>
          </a:p>
          <a:p>
            <a:endParaRPr lang="en-GB" dirty="0"/>
          </a:p>
        </p:txBody>
      </p:sp>
      <p:grpSp>
        <p:nvGrpSpPr>
          <p:cNvPr id="7" name="Group 6">
            <a:extLst>
              <a:ext uri="{FF2B5EF4-FFF2-40B4-BE49-F238E27FC236}">
                <a16:creationId xmlns:a16="http://schemas.microsoft.com/office/drawing/2014/main" id="{BACD0824-488F-E85A-0058-5246094CC461}"/>
              </a:ext>
            </a:extLst>
          </p:cNvPr>
          <p:cNvGrpSpPr/>
          <p:nvPr/>
        </p:nvGrpSpPr>
        <p:grpSpPr>
          <a:xfrm>
            <a:off x="6821032" y="4429586"/>
            <a:ext cx="4580817" cy="1848593"/>
            <a:chOff x="637954" y="4454865"/>
            <a:chExt cx="6294474" cy="996726"/>
          </a:xfrm>
        </p:grpSpPr>
        <p:sp>
          <p:nvSpPr>
            <p:cNvPr id="9" name="Rectangle: Rounded Corners 8">
              <a:extLst>
                <a:ext uri="{FF2B5EF4-FFF2-40B4-BE49-F238E27FC236}">
                  <a16:creationId xmlns:a16="http://schemas.microsoft.com/office/drawing/2014/main" id="{7F65BB0D-B00E-739D-0813-5F025FEF6C7B}"/>
                </a:ext>
              </a:extLst>
            </p:cNvPr>
            <p:cNvSpPr/>
            <p:nvPr/>
          </p:nvSpPr>
          <p:spPr>
            <a:xfrm>
              <a:off x="637954" y="4454865"/>
              <a:ext cx="6294474" cy="99672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Content Placeholder 4">
              <a:extLst>
                <a:ext uri="{FF2B5EF4-FFF2-40B4-BE49-F238E27FC236}">
                  <a16:creationId xmlns:a16="http://schemas.microsoft.com/office/drawing/2014/main" id="{9FD3ED5B-071C-B8C8-BC69-87AA25C5E6BA}"/>
                </a:ext>
              </a:extLst>
            </p:cNvPr>
            <p:cNvSpPr txBox="1">
              <a:spLocks/>
            </p:cNvSpPr>
            <p:nvPr/>
          </p:nvSpPr>
          <p:spPr>
            <a:xfrm>
              <a:off x="782002" y="4531609"/>
              <a:ext cx="6113638" cy="89593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What could Mattel do?</a:t>
              </a:r>
            </a:p>
            <a:p>
              <a:r>
                <a:rPr lang="en-GB" dirty="0">
                  <a:latin typeface="Louis George Cafe" pitchFamily="2" charset="-128"/>
                  <a:ea typeface="Louis George Cafe" pitchFamily="2" charset="-128"/>
                  <a:cs typeface="Louis George Cafe" pitchFamily="2" charset="-128"/>
                </a:rPr>
                <a:t>Medical model: change Becky</a:t>
              </a:r>
            </a:p>
            <a:p>
              <a:r>
                <a:rPr lang="en-GB" dirty="0">
                  <a:latin typeface="Louis George Cafe" pitchFamily="2" charset="-128"/>
                  <a:ea typeface="Louis George Cafe" pitchFamily="2" charset="-128"/>
                  <a:cs typeface="Louis George Cafe" pitchFamily="2" charset="-128"/>
                </a:rPr>
                <a:t>Social model: change the house</a:t>
              </a:r>
            </a:p>
            <a:p>
              <a:endParaRPr lang="en-GB" dirty="0"/>
            </a:p>
          </p:txBody>
        </p:sp>
      </p:grpSp>
    </p:spTree>
    <p:extLst>
      <p:ext uri="{BB962C8B-B14F-4D97-AF65-F5344CB8AC3E}">
        <p14:creationId xmlns:p14="http://schemas.microsoft.com/office/powerpoint/2010/main" val="133177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9D1F7-2106-65F2-A50A-4E2EC309B2F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5820C73-8081-A304-7094-690296CE0C0D}"/>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B97A9B82-A3EF-9F64-BF07-1C72560F932E}"/>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Representation in Barbie</a:t>
            </a:r>
          </a:p>
        </p:txBody>
      </p:sp>
      <p:pic>
        <p:nvPicPr>
          <p:cNvPr id="18434" name="Picture 2">
            <a:extLst>
              <a:ext uri="{FF2B5EF4-FFF2-40B4-BE49-F238E27FC236}">
                <a16:creationId xmlns:a16="http://schemas.microsoft.com/office/drawing/2014/main" id="{C240F112-1EEC-2E2A-D6B7-BF758D7BD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28" y="1731833"/>
            <a:ext cx="3384278" cy="367523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arbie Fashionistas Doll, Brunette Hair with Prosthetic Leg - Walmart.com">
            <a:extLst>
              <a:ext uri="{FF2B5EF4-FFF2-40B4-BE49-F238E27FC236}">
                <a16:creationId xmlns:a16="http://schemas.microsoft.com/office/drawing/2014/main" id="{DAAF5923-8C5A-3951-DFC1-A5D2513FB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05" y="2440874"/>
            <a:ext cx="3895884" cy="389588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Barbie Fashionistas - Blind Barbie Doll In Partnership With The American Foundation For The Blind (HRH17)">
            <a:extLst>
              <a:ext uri="{FF2B5EF4-FFF2-40B4-BE49-F238E27FC236}">
                <a16:creationId xmlns:a16="http://schemas.microsoft.com/office/drawing/2014/main" id="{B24EA4DD-6CFD-A432-3C33-707316171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2288" y="1887818"/>
            <a:ext cx="2080989" cy="456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87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56D9-F98B-ECC5-0B46-711674DC26A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D869B1F-B7A0-0E53-4265-1F17E34894E3}"/>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484" name="Picture 4" descr="6_3.5_Articles_Large_RebeccaAtkinson">
            <a:extLst>
              <a:ext uri="{FF2B5EF4-FFF2-40B4-BE49-F238E27FC236}">
                <a16:creationId xmlns:a16="http://schemas.microsoft.com/office/drawing/2014/main" id="{3C55F4A8-8679-990C-303C-FC2A9B1DF5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49"/>
          <a:stretch/>
        </p:blipFill>
        <p:spPr bwMode="auto">
          <a:xfrm>
            <a:off x="6986257" y="2714961"/>
            <a:ext cx="4389314" cy="34210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Speech Bubble: Rectangle with Corners Rounded 3">
            <a:extLst>
              <a:ext uri="{FF2B5EF4-FFF2-40B4-BE49-F238E27FC236}">
                <a16:creationId xmlns:a16="http://schemas.microsoft.com/office/drawing/2014/main" id="{7F98A6DB-2981-EF3A-3014-EF1B116F5B31}"/>
              </a:ext>
            </a:extLst>
          </p:cNvPr>
          <p:cNvSpPr/>
          <p:nvPr/>
        </p:nvSpPr>
        <p:spPr>
          <a:xfrm>
            <a:off x="745130" y="1970477"/>
            <a:ext cx="5523607" cy="3526810"/>
          </a:xfrm>
          <a:prstGeom prst="wedgeRoundRectCallout">
            <a:avLst>
              <a:gd name="adj1" fmla="val 83707"/>
              <a:gd name="adj2" fmla="val 26116"/>
              <a:gd name="adj3" fmla="val 16667"/>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A935AEC-EBA9-38EB-4B16-1A956F9210E9}"/>
              </a:ext>
            </a:extLst>
          </p:cNvPr>
          <p:cNvSpPr txBox="1"/>
          <p:nvPr/>
        </p:nvSpPr>
        <p:spPr>
          <a:xfrm>
            <a:off x="875758" y="2079583"/>
            <a:ext cx="5124800" cy="3354765"/>
          </a:xfrm>
          <a:prstGeom prst="rect">
            <a:avLst/>
          </a:prstGeom>
          <a:noFill/>
        </p:spPr>
        <p:txBody>
          <a:bodyPr wrap="square">
            <a:spAutoFit/>
          </a:bodyPr>
          <a:lstStyle/>
          <a:p>
            <a:pPr algn="ctr"/>
            <a:r>
              <a:rPr lang="en-GB" sz="1900" b="0" dirty="0">
                <a:solidFill>
                  <a:srgbClr val="333333"/>
                </a:solidFill>
                <a:effectLst/>
                <a:latin typeface="Louis George Cafe" pitchFamily="2" charset="-128"/>
                <a:ea typeface="Louis George Cafe" pitchFamily="2" charset="-128"/>
                <a:cs typeface="Louis George Cafe" pitchFamily="2" charset="-128"/>
              </a:rPr>
              <a:t>“As someone who had grown up wearing hearing aids, </a:t>
            </a:r>
            <a:r>
              <a:rPr lang="en-GB" sz="1900" b="0" dirty="0">
                <a:solidFill>
                  <a:schemeClr val="accent4">
                    <a:lumMod val="50000"/>
                  </a:schemeClr>
                </a:solidFill>
                <a:effectLst/>
                <a:latin typeface="Louis George Cafe" pitchFamily="2" charset="-128"/>
                <a:ea typeface="Louis George Cafe" pitchFamily="2" charset="-128"/>
                <a:cs typeface="Louis George Cafe" pitchFamily="2" charset="-128"/>
              </a:rPr>
              <a:t>I remembered firsthand how it felt to be a child who never saw themselves represented by the mainstream </a:t>
            </a:r>
            <a:r>
              <a:rPr lang="en-GB" sz="1900" b="0" dirty="0">
                <a:solidFill>
                  <a:srgbClr val="333333"/>
                </a:solidFill>
                <a:effectLst/>
                <a:latin typeface="Louis George Cafe" pitchFamily="2" charset="-128"/>
                <a:ea typeface="Louis George Cafe" pitchFamily="2" charset="-128"/>
                <a:cs typeface="Louis George Cafe" pitchFamily="2" charset="-128"/>
              </a:rPr>
              <a:t>and what that can do to a child’s self esteem. </a:t>
            </a:r>
            <a:r>
              <a:rPr lang="en-GB" sz="2000" b="1" dirty="0">
                <a:solidFill>
                  <a:schemeClr val="accent4">
                    <a:lumMod val="50000"/>
                  </a:schemeClr>
                </a:solidFill>
                <a:effectLst/>
                <a:latin typeface="Louis George Cafe" pitchFamily="2" charset="-128"/>
                <a:ea typeface="Louis George Cafe" pitchFamily="2" charset="-128"/>
                <a:cs typeface="Louis George Cafe" pitchFamily="2" charset="-128"/>
              </a:rPr>
              <a:t>To exclude in the toy box teaches children it</a:t>
            </a:r>
            <a:r>
              <a:rPr lang="en-GB" sz="2000" dirty="0">
                <a:solidFill>
                  <a:schemeClr val="accent4">
                    <a:lumMod val="50000"/>
                  </a:schemeClr>
                </a:solidFill>
                <a:effectLst/>
                <a:latin typeface="Louis George Cafe" pitchFamily="2" charset="-128"/>
                <a:ea typeface="Louis George Cafe" pitchFamily="2" charset="-128"/>
                <a:cs typeface="Louis George Cafe" pitchFamily="2" charset="-128"/>
              </a:rPr>
              <a:t>’</a:t>
            </a:r>
            <a:r>
              <a:rPr lang="en-GB" sz="2000" b="1" dirty="0">
                <a:solidFill>
                  <a:schemeClr val="accent4">
                    <a:lumMod val="50000"/>
                  </a:schemeClr>
                </a:solidFill>
                <a:effectLst/>
                <a:latin typeface="Louis George Cafe" pitchFamily="2" charset="-128"/>
                <a:ea typeface="Louis George Cafe" pitchFamily="2" charset="-128"/>
                <a:cs typeface="Louis George Cafe" pitchFamily="2" charset="-128"/>
              </a:rPr>
              <a:t>s OK to exclude in real life.</a:t>
            </a:r>
            <a:r>
              <a:rPr lang="en-GB" sz="1900" b="0" dirty="0">
                <a:solidFill>
                  <a:srgbClr val="333333"/>
                </a:solidFill>
                <a:effectLst/>
                <a:latin typeface="Louis George Cafe" pitchFamily="2" charset="-128"/>
                <a:ea typeface="Louis George Cafe" pitchFamily="2" charset="-128"/>
                <a:cs typeface="Louis George Cafe" pitchFamily="2" charset="-128"/>
              </a:rPr>
              <a:t> I wanted to change this for generations to come by getting global brands like Lego, Mattel and Playmobil to include positive representations of disability in their products (Rebecca Atkinson)”</a:t>
            </a:r>
            <a:endParaRPr lang="en-GB" sz="1900" dirty="0">
              <a:latin typeface="Louis George Cafe" pitchFamily="2" charset="-128"/>
              <a:ea typeface="Louis George Cafe" pitchFamily="2" charset="-128"/>
              <a:cs typeface="Louis George Cafe" pitchFamily="2" charset="-128"/>
            </a:endParaRPr>
          </a:p>
        </p:txBody>
      </p:sp>
      <p:pic>
        <p:nvPicPr>
          <p:cNvPr id="20486" name="Picture 6" descr="6_3_Articles_Large">
            <a:extLst>
              <a:ext uri="{FF2B5EF4-FFF2-40B4-BE49-F238E27FC236}">
                <a16:creationId xmlns:a16="http://schemas.microsoft.com/office/drawing/2014/main" id="{3D4A4580-AA4F-9DEC-1704-5F2456DDD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332" y="255977"/>
            <a:ext cx="3276600" cy="163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8" name="Picture 8">
            <a:hlinkClick r:id="rId5"/>
            <a:extLst>
              <a:ext uri="{FF2B5EF4-FFF2-40B4-BE49-F238E27FC236}">
                <a16:creationId xmlns:a16="http://schemas.microsoft.com/office/drawing/2014/main" id="{401DB4BB-E63E-3CED-F14E-B4D76430AD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758" y="542223"/>
            <a:ext cx="4740553" cy="10004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use PNGs for Free Download">
            <a:extLst>
              <a:ext uri="{FF2B5EF4-FFF2-40B4-BE49-F238E27FC236}">
                <a16:creationId xmlns:a16="http://schemas.microsoft.com/office/drawing/2014/main" id="{7EC8D2A5-3A5F-F2CA-5276-52481C5B8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7605" y="1007433"/>
            <a:ext cx="857015" cy="85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2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6FBB4-03A7-1CAE-4CCF-D5E0073D419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84C8EC6-C8B7-79CF-A607-4C7ED0CBBEA6}"/>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7AE61956-2151-4BC8-C2C6-4545203696E1}"/>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Representation on television</a:t>
            </a:r>
          </a:p>
        </p:txBody>
      </p:sp>
      <p:grpSp>
        <p:nvGrpSpPr>
          <p:cNvPr id="13" name="Group 12">
            <a:extLst>
              <a:ext uri="{FF2B5EF4-FFF2-40B4-BE49-F238E27FC236}">
                <a16:creationId xmlns:a16="http://schemas.microsoft.com/office/drawing/2014/main" id="{688C6837-D2F0-0325-6B13-1C7DB06E0BA3}"/>
              </a:ext>
            </a:extLst>
          </p:cNvPr>
          <p:cNvGrpSpPr/>
          <p:nvPr/>
        </p:nvGrpSpPr>
        <p:grpSpPr>
          <a:xfrm>
            <a:off x="2391249" y="1822606"/>
            <a:ext cx="4372714" cy="2978324"/>
            <a:chOff x="2853141" y="3059594"/>
            <a:chExt cx="4175734" cy="2978325"/>
          </a:xfrm>
        </p:grpSpPr>
        <p:pic>
          <p:nvPicPr>
            <p:cNvPr id="10" name="Picture 9">
              <a:extLst>
                <a:ext uri="{FF2B5EF4-FFF2-40B4-BE49-F238E27FC236}">
                  <a16:creationId xmlns:a16="http://schemas.microsoft.com/office/drawing/2014/main" id="{A369E1CE-4569-7FE4-6C24-EBA6F9581D9E}"/>
                </a:ext>
              </a:extLst>
            </p:cNvPr>
            <p:cNvPicPr>
              <a:picLocks noChangeAspect="1"/>
            </p:cNvPicPr>
            <p:nvPr/>
          </p:nvPicPr>
          <p:blipFill>
            <a:blip r:embed="rId3"/>
            <a:stretch>
              <a:fillRect/>
            </a:stretch>
          </p:blipFill>
          <p:spPr>
            <a:xfrm>
              <a:off x="2853141" y="3059594"/>
              <a:ext cx="4175734" cy="2978325"/>
            </a:xfrm>
            <a:prstGeom prst="rect">
              <a:avLst/>
            </a:prstGeom>
          </p:spPr>
        </p:pic>
        <p:pic>
          <p:nvPicPr>
            <p:cNvPr id="19466" name="Picture 10" descr="Sesame Street Introduce Julia - The First Muppet With Autism">
              <a:extLst>
                <a:ext uri="{FF2B5EF4-FFF2-40B4-BE49-F238E27FC236}">
                  <a16:creationId xmlns:a16="http://schemas.microsoft.com/office/drawing/2014/main" id="{C00262A7-7022-587A-43E3-35A97F0A5B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8" r="4057"/>
            <a:stretch/>
          </p:blipFill>
          <p:spPr bwMode="auto">
            <a:xfrm>
              <a:off x="2950028" y="3144500"/>
              <a:ext cx="4000523" cy="2375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7E47A8F-0CEE-DD95-B351-1D5BB9789D8D}"/>
              </a:ext>
            </a:extLst>
          </p:cNvPr>
          <p:cNvGrpSpPr/>
          <p:nvPr/>
        </p:nvGrpSpPr>
        <p:grpSpPr>
          <a:xfrm>
            <a:off x="388369" y="3556848"/>
            <a:ext cx="4189237" cy="2836027"/>
            <a:chOff x="5057476" y="2873904"/>
            <a:chExt cx="4175734" cy="2978325"/>
          </a:xfrm>
        </p:grpSpPr>
        <p:pic>
          <p:nvPicPr>
            <p:cNvPr id="5" name="Picture 4">
              <a:extLst>
                <a:ext uri="{FF2B5EF4-FFF2-40B4-BE49-F238E27FC236}">
                  <a16:creationId xmlns:a16="http://schemas.microsoft.com/office/drawing/2014/main" id="{426232B2-F0C8-19ED-A154-5B109B036652}"/>
                </a:ext>
              </a:extLst>
            </p:cNvPr>
            <p:cNvPicPr>
              <a:picLocks noChangeAspect="1"/>
            </p:cNvPicPr>
            <p:nvPr/>
          </p:nvPicPr>
          <p:blipFill>
            <a:blip r:embed="rId3"/>
            <a:stretch>
              <a:fillRect/>
            </a:stretch>
          </p:blipFill>
          <p:spPr>
            <a:xfrm>
              <a:off x="5057476" y="2873904"/>
              <a:ext cx="4175734" cy="2978325"/>
            </a:xfrm>
            <a:prstGeom prst="rect">
              <a:avLst/>
            </a:prstGeom>
          </p:spPr>
        </p:pic>
        <p:pic>
          <p:nvPicPr>
            <p:cNvPr id="19458" name="Picture 2" descr="When Carl Met George | Arthur Wiki | FANDOM powered by Wikia">
              <a:extLst>
                <a:ext uri="{FF2B5EF4-FFF2-40B4-BE49-F238E27FC236}">
                  <a16:creationId xmlns:a16="http://schemas.microsoft.com/office/drawing/2014/main" id="{61513208-B31E-3A4A-93C0-26C90E6F85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69"/>
            <a:stretch/>
          </p:blipFill>
          <p:spPr bwMode="auto">
            <a:xfrm>
              <a:off x="5131733" y="2948064"/>
              <a:ext cx="4012267" cy="239506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1B576DF7-D962-9634-92A3-5FC442EBBF53}"/>
              </a:ext>
            </a:extLst>
          </p:cNvPr>
          <p:cNvPicPr>
            <a:picLocks noChangeAspect="1"/>
          </p:cNvPicPr>
          <p:nvPr/>
        </p:nvPicPr>
        <p:blipFill>
          <a:blip r:embed="rId3"/>
          <a:stretch>
            <a:fillRect/>
          </a:stretch>
        </p:blipFill>
        <p:spPr>
          <a:xfrm>
            <a:off x="7104396" y="3664923"/>
            <a:ext cx="4175734" cy="2978325"/>
          </a:xfrm>
          <a:prstGeom prst="rect">
            <a:avLst/>
          </a:prstGeom>
        </p:spPr>
      </p:pic>
      <p:pic>
        <p:nvPicPr>
          <p:cNvPr id="19464" name="Picture 8" descr="New children’s television show -MixMups! – Laura Henry-Allain MBE">
            <a:hlinkClick r:id="rId6"/>
            <a:extLst>
              <a:ext uri="{FF2B5EF4-FFF2-40B4-BE49-F238E27FC236}">
                <a16:creationId xmlns:a16="http://schemas.microsoft.com/office/drawing/2014/main" id="{EDED365D-A054-146B-5464-3DC24C7164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601"/>
          <a:stretch/>
        </p:blipFill>
        <p:spPr bwMode="auto">
          <a:xfrm>
            <a:off x="7206749" y="3729961"/>
            <a:ext cx="3973286" cy="2388504"/>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9A8047BC-E08F-6891-F9AC-265766BB7060}"/>
              </a:ext>
            </a:extLst>
          </p:cNvPr>
          <p:cNvSpPr/>
          <p:nvPr/>
        </p:nvSpPr>
        <p:spPr>
          <a:xfrm>
            <a:off x="7220887" y="1731832"/>
            <a:ext cx="4541104" cy="1606795"/>
          </a:xfrm>
          <a:prstGeom prst="wedgeRoundRectCallout">
            <a:avLst>
              <a:gd name="adj1" fmla="val 18336"/>
              <a:gd name="adj2" fmla="val 73302"/>
              <a:gd name="adj3" fmla="val 16667"/>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6EBC246-5A85-3190-0A67-CEC2D1F88C2E}"/>
              </a:ext>
            </a:extLst>
          </p:cNvPr>
          <p:cNvSpPr txBox="1"/>
          <p:nvPr/>
        </p:nvSpPr>
        <p:spPr>
          <a:xfrm>
            <a:off x="7321434" y="1795709"/>
            <a:ext cx="4372714" cy="1477328"/>
          </a:xfrm>
          <a:prstGeom prst="rect">
            <a:avLst/>
          </a:prstGeom>
          <a:noFill/>
        </p:spPr>
        <p:txBody>
          <a:bodyPr wrap="square">
            <a:spAutoFit/>
          </a:bodyPr>
          <a:lstStyle/>
          <a:p>
            <a:r>
              <a:rPr lang="en-GB" b="0" i="0" dirty="0">
                <a:effectLst/>
                <a:latin typeface="Louis George Cafe" pitchFamily="2" charset="-128"/>
                <a:ea typeface="Louis George Cafe" pitchFamily="2" charset="-128"/>
                <a:cs typeface="Louis George Cafe" pitchFamily="2" charset="-128"/>
              </a:rPr>
              <a:t>“So disabled children are excluded from so much, but if this show is being made by a disabled person, myself, then how do I create a small world which is how the world would be if it was fully inclusive.”</a:t>
            </a:r>
            <a:endParaRPr lang="en-GB" dirty="0">
              <a:latin typeface="Louis George Cafe" pitchFamily="2" charset="-128"/>
              <a:ea typeface="Louis George Cafe" pitchFamily="2" charset="-128"/>
              <a:cs typeface="Louis George Cafe" pitchFamily="2" charset="-128"/>
            </a:endParaRPr>
          </a:p>
        </p:txBody>
      </p:sp>
      <p:pic>
        <p:nvPicPr>
          <p:cNvPr id="2" name="Picture 2" descr="Mouse PNGs for Free Download">
            <a:extLst>
              <a:ext uri="{FF2B5EF4-FFF2-40B4-BE49-F238E27FC236}">
                <a16:creationId xmlns:a16="http://schemas.microsoft.com/office/drawing/2014/main" id="{6B3D4C3B-C3A7-9229-9ED2-2400026481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8233" y="5851271"/>
            <a:ext cx="857015" cy="85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26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F45FD-E64C-BDD5-B5CF-2CA67C9C582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D52E368-E500-92AE-4547-99433D7D7024}"/>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8CD6FEC-AC96-223F-A5E2-D0830B1C728D}"/>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Representation in school</a:t>
            </a:r>
          </a:p>
        </p:txBody>
      </p:sp>
      <p:pic>
        <p:nvPicPr>
          <p:cNvPr id="2" name="Picture 1">
            <a:extLst>
              <a:ext uri="{FF2B5EF4-FFF2-40B4-BE49-F238E27FC236}">
                <a16:creationId xmlns:a16="http://schemas.microsoft.com/office/drawing/2014/main" id="{F83172A2-D0C8-0ED6-6899-D0892B2B46F9}"/>
              </a:ext>
            </a:extLst>
          </p:cNvPr>
          <p:cNvPicPr>
            <a:picLocks noChangeAspect="1"/>
          </p:cNvPicPr>
          <p:nvPr/>
        </p:nvPicPr>
        <p:blipFill>
          <a:blip r:embed="rId3"/>
          <a:stretch>
            <a:fillRect/>
          </a:stretch>
        </p:blipFill>
        <p:spPr>
          <a:xfrm>
            <a:off x="5575012" y="2048635"/>
            <a:ext cx="3161216" cy="2106160"/>
          </a:xfrm>
          <a:prstGeom prst="rect">
            <a:avLst/>
          </a:prstGeom>
          <a:ln>
            <a:solidFill>
              <a:schemeClr val="tx1"/>
            </a:solidFill>
          </a:ln>
        </p:spPr>
      </p:pic>
      <p:sp>
        <p:nvSpPr>
          <p:cNvPr id="3" name="Rectangle: Rounded Corners 2">
            <a:extLst>
              <a:ext uri="{FF2B5EF4-FFF2-40B4-BE49-F238E27FC236}">
                <a16:creationId xmlns:a16="http://schemas.microsoft.com/office/drawing/2014/main" id="{D9572F5B-DE51-2B63-E630-5E2415482236}"/>
              </a:ext>
            </a:extLst>
          </p:cNvPr>
          <p:cNvSpPr/>
          <p:nvPr/>
        </p:nvSpPr>
        <p:spPr>
          <a:xfrm>
            <a:off x="532973" y="3139925"/>
            <a:ext cx="4580818" cy="1698276"/>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4" name="Rectangle: Rounded Corners 3">
            <a:extLst>
              <a:ext uri="{FF2B5EF4-FFF2-40B4-BE49-F238E27FC236}">
                <a16:creationId xmlns:a16="http://schemas.microsoft.com/office/drawing/2014/main" id="{23D4DF1E-2AAC-3785-B59E-FB98F0658970}"/>
              </a:ext>
            </a:extLst>
          </p:cNvPr>
          <p:cNvSpPr/>
          <p:nvPr/>
        </p:nvSpPr>
        <p:spPr>
          <a:xfrm>
            <a:off x="532974" y="1958001"/>
            <a:ext cx="4580817" cy="1001293"/>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Content Placeholder 4">
            <a:extLst>
              <a:ext uri="{FF2B5EF4-FFF2-40B4-BE49-F238E27FC236}">
                <a16:creationId xmlns:a16="http://schemas.microsoft.com/office/drawing/2014/main" id="{37D5C4DF-D2A7-2776-C5C6-D5D937C5B7B6}"/>
              </a:ext>
            </a:extLst>
          </p:cNvPr>
          <p:cNvSpPr txBox="1">
            <a:spLocks/>
          </p:cNvSpPr>
          <p:nvPr/>
        </p:nvSpPr>
        <p:spPr>
          <a:xfrm>
            <a:off x="565424" y="3301423"/>
            <a:ext cx="4449214" cy="1602879"/>
          </a:xfrm>
          <a:prstGeom prst="rect">
            <a:avLst/>
          </a:prstGeom>
          <a:noFill/>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latin typeface="Louis George Cafe" pitchFamily="2" charset="-128"/>
                <a:ea typeface="Louis George Cafe" pitchFamily="2" charset="-128"/>
                <a:cs typeface="Louis George Cafe" pitchFamily="2" charset="-128"/>
              </a:rPr>
              <a:t>Favazza</a:t>
            </a:r>
            <a:r>
              <a:rPr lang="en-GB" dirty="0">
                <a:latin typeface="Louis George Cafe" pitchFamily="2" charset="-128"/>
                <a:ea typeface="Louis George Cafe" pitchFamily="2" charset="-128"/>
                <a:cs typeface="Louis George Cafe" pitchFamily="2" charset="-128"/>
              </a:rPr>
              <a:t> et al. (2017): 93.75% of 32 classrooms had little or no representation</a:t>
            </a:r>
          </a:p>
          <a:p>
            <a:endParaRPr lang="en-GB" dirty="0"/>
          </a:p>
        </p:txBody>
      </p:sp>
      <p:sp>
        <p:nvSpPr>
          <p:cNvPr id="15" name="Content Placeholder 4">
            <a:extLst>
              <a:ext uri="{FF2B5EF4-FFF2-40B4-BE49-F238E27FC236}">
                <a16:creationId xmlns:a16="http://schemas.microsoft.com/office/drawing/2014/main" id="{6735C9E3-DFE3-BB63-4386-CF4F7D0E62A7}"/>
              </a:ext>
            </a:extLst>
          </p:cNvPr>
          <p:cNvSpPr txBox="1">
            <a:spLocks/>
          </p:cNvSpPr>
          <p:nvPr/>
        </p:nvSpPr>
        <p:spPr>
          <a:xfrm>
            <a:off x="631957" y="2048635"/>
            <a:ext cx="4225649" cy="895933"/>
          </a:xfrm>
          <a:prstGeom prst="rect">
            <a:avLst/>
          </a:prstGeom>
          <a:noFill/>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Disability representation in classrooms remains quite low</a:t>
            </a:r>
            <a:endParaRPr lang="en-GB" dirty="0"/>
          </a:p>
        </p:txBody>
      </p:sp>
      <p:sp>
        <p:nvSpPr>
          <p:cNvPr id="16" name="Rectangle: Rounded Corners 15">
            <a:extLst>
              <a:ext uri="{FF2B5EF4-FFF2-40B4-BE49-F238E27FC236}">
                <a16:creationId xmlns:a16="http://schemas.microsoft.com/office/drawing/2014/main" id="{5B75D230-2F4B-474F-0BFA-3F1099611ED2}"/>
              </a:ext>
            </a:extLst>
          </p:cNvPr>
          <p:cNvSpPr/>
          <p:nvPr/>
        </p:nvSpPr>
        <p:spPr>
          <a:xfrm>
            <a:off x="532973" y="5020768"/>
            <a:ext cx="4580818" cy="1410257"/>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7" name="Content Placeholder 4">
            <a:extLst>
              <a:ext uri="{FF2B5EF4-FFF2-40B4-BE49-F238E27FC236}">
                <a16:creationId xmlns:a16="http://schemas.microsoft.com/office/drawing/2014/main" id="{D9BBDE2F-E5A8-0E7A-74F2-CEE9E9757432}"/>
              </a:ext>
            </a:extLst>
          </p:cNvPr>
          <p:cNvSpPr txBox="1">
            <a:spLocks/>
          </p:cNvSpPr>
          <p:nvPr/>
        </p:nvSpPr>
        <p:spPr>
          <a:xfrm>
            <a:off x="664577" y="5116164"/>
            <a:ext cx="4225649" cy="1412833"/>
          </a:xfrm>
          <a:prstGeom prst="rect">
            <a:avLst/>
          </a:prstGeom>
          <a:noFill/>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Yu &amp; Kim (2023): 84% of 59 classrooms had little or no representation</a:t>
            </a:r>
          </a:p>
          <a:p>
            <a:endParaRPr lang="en-GB" dirty="0"/>
          </a:p>
        </p:txBody>
      </p:sp>
      <p:sp>
        <p:nvSpPr>
          <p:cNvPr id="5" name="TextBox 4">
            <a:extLst>
              <a:ext uri="{FF2B5EF4-FFF2-40B4-BE49-F238E27FC236}">
                <a16:creationId xmlns:a16="http://schemas.microsoft.com/office/drawing/2014/main" id="{87BE25FA-27AB-A517-B9B2-A2BA28D16D72}"/>
              </a:ext>
            </a:extLst>
          </p:cNvPr>
          <p:cNvSpPr txBox="1"/>
          <p:nvPr/>
        </p:nvSpPr>
        <p:spPr>
          <a:xfrm>
            <a:off x="7871638" y="5456635"/>
            <a:ext cx="3845442" cy="523220"/>
          </a:xfrm>
          <a:prstGeom prst="rect">
            <a:avLst/>
          </a:prstGeom>
          <a:noFill/>
        </p:spPr>
        <p:txBody>
          <a:bodyPr wrap="square">
            <a:spAutoFit/>
          </a:bodyPr>
          <a:lstStyle/>
          <a:p>
            <a:r>
              <a:rPr lang="en-GB" sz="2800" b="1" dirty="0">
                <a:latin typeface="Louis George Cafe" pitchFamily="2" charset="-128"/>
                <a:ea typeface="Louis George Cafe" pitchFamily="2" charset="-128"/>
                <a:cs typeface="Louis George Cafe" pitchFamily="2" charset="-128"/>
                <a:hlinkClick r:id="rId4"/>
              </a:rPr>
              <a:t>m</a:t>
            </a:r>
            <a:r>
              <a:rPr lang="en-GB" sz="2800" b="1" i="0" dirty="0">
                <a:effectLst/>
                <a:latin typeface="Louis George Cafe" pitchFamily="2" charset="-128"/>
                <a:ea typeface="Louis George Cafe" pitchFamily="2" charset="-128"/>
                <a:cs typeface="Louis George Cafe" pitchFamily="2" charset="-128"/>
                <a:hlinkClick r:id="rId4"/>
              </a:rPr>
              <a:t>enti.com </a:t>
            </a:r>
            <a:r>
              <a:rPr lang="en-GB" sz="2800" b="1" i="0" dirty="0">
                <a:effectLst/>
                <a:latin typeface="Louis George Cafe" pitchFamily="2" charset="-128"/>
                <a:ea typeface="Louis George Cafe" pitchFamily="2" charset="-128"/>
                <a:cs typeface="Louis George Cafe" pitchFamily="2" charset="-128"/>
              </a:rPr>
              <a:t>  3193 3631</a:t>
            </a:r>
            <a:endParaRPr lang="en-GB" sz="2800" dirty="0">
              <a:latin typeface="Louis George Cafe" pitchFamily="2" charset="-128"/>
              <a:ea typeface="Louis George Cafe" pitchFamily="2" charset="-128"/>
              <a:cs typeface="Louis George Cafe" pitchFamily="2" charset="-128"/>
            </a:endParaRPr>
          </a:p>
        </p:txBody>
      </p:sp>
      <p:pic>
        <p:nvPicPr>
          <p:cNvPr id="9" name="Picture 8" descr="A qr code on a white background&#10;&#10;Description automatically generated">
            <a:extLst>
              <a:ext uri="{FF2B5EF4-FFF2-40B4-BE49-F238E27FC236}">
                <a16:creationId xmlns:a16="http://schemas.microsoft.com/office/drawing/2014/main" id="{1EEEBD38-6B46-9047-246D-008BF60D64FB}"/>
              </a:ext>
            </a:extLst>
          </p:cNvPr>
          <p:cNvPicPr>
            <a:picLocks noChangeAspect="1"/>
          </p:cNvPicPr>
          <p:nvPr/>
        </p:nvPicPr>
        <p:blipFill>
          <a:blip r:embed="rId5"/>
          <a:stretch>
            <a:fillRect/>
          </a:stretch>
        </p:blipFill>
        <p:spPr>
          <a:xfrm>
            <a:off x="8768848" y="2567837"/>
            <a:ext cx="2948232" cy="2948232"/>
          </a:xfrm>
          <a:prstGeom prst="rect">
            <a:avLst/>
          </a:prstGeom>
        </p:spPr>
      </p:pic>
      <p:pic>
        <p:nvPicPr>
          <p:cNvPr id="10" name="Picture 2" descr="Brand New: New Logo and Identity for Mentimeter by Bold">
            <a:extLst>
              <a:ext uri="{FF2B5EF4-FFF2-40B4-BE49-F238E27FC236}">
                <a16:creationId xmlns:a16="http://schemas.microsoft.com/office/drawing/2014/main" id="{5C122555-98A1-37F6-E164-CE5B2A306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1638" y="6143364"/>
            <a:ext cx="3845442" cy="49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0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4076B33-AFA3-E444-93B6-DE0C16D11755}"/>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itle 1">
            <a:extLst>
              <a:ext uri="{FF2B5EF4-FFF2-40B4-BE49-F238E27FC236}">
                <a16:creationId xmlns:a16="http://schemas.microsoft.com/office/drawing/2014/main" id="{CA154D06-4929-EBBF-2051-23CAB84E679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Is silence unhelpful?</a:t>
            </a:r>
          </a:p>
        </p:txBody>
      </p:sp>
      <p:pic>
        <p:nvPicPr>
          <p:cNvPr id="2050" name="Picture 2">
            <a:extLst>
              <a:ext uri="{FF2B5EF4-FFF2-40B4-BE49-F238E27FC236}">
                <a16:creationId xmlns:a16="http://schemas.microsoft.com/office/drawing/2014/main" id="{B005A248-3C46-BAF9-3636-A555E3050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72" y="1931835"/>
            <a:ext cx="2412570" cy="35169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41E7836F-ACC1-59C0-D1FD-9144F6EE8AD0}"/>
              </a:ext>
            </a:extLst>
          </p:cNvPr>
          <p:cNvSpPr/>
          <p:nvPr/>
        </p:nvSpPr>
        <p:spPr>
          <a:xfrm>
            <a:off x="3582444" y="1931835"/>
            <a:ext cx="8204548" cy="4713580"/>
          </a:xfrm>
          <a:prstGeom prst="wedgeRoundRectCallout">
            <a:avLst>
              <a:gd name="adj1" fmla="val -54320"/>
              <a:gd name="adj2" fmla="val 18330"/>
              <a:gd name="adj3" fmla="val 1666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D43DA62-4A0C-7089-97F5-FC508386BF8F}"/>
              </a:ext>
            </a:extLst>
          </p:cNvPr>
          <p:cNvSpPr txBox="1"/>
          <p:nvPr/>
        </p:nvSpPr>
        <p:spPr>
          <a:xfrm>
            <a:off x="3582444" y="1503343"/>
            <a:ext cx="8204548" cy="5117619"/>
          </a:xfrm>
          <a:prstGeom prst="rect">
            <a:avLst/>
          </a:prstGeom>
          <a:noFill/>
        </p:spPr>
        <p:txBody>
          <a:bodyPr wrap="square">
            <a:spAutoFit/>
          </a:bodyPr>
          <a:lstStyle/>
          <a:p>
            <a:pPr algn="ctr">
              <a:lnSpc>
                <a:spcPct val="150000"/>
              </a:lnSpc>
            </a:pPr>
            <a:br>
              <a:rPr lang="en-GB" sz="2000" dirty="0"/>
            </a:br>
            <a:r>
              <a:rPr lang="en-GB" sz="2000" dirty="0">
                <a:solidFill>
                  <a:schemeClr val="accent4">
                    <a:lumMod val="50000"/>
                  </a:schemeClr>
                </a:solidFill>
              </a:rPr>
              <a:t>Do you know what they call kids like us, in England?” she asks me.</a:t>
            </a:r>
          </a:p>
          <a:p>
            <a:pPr algn="ctr">
              <a:lnSpc>
                <a:spcPct val="150000"/>
              </a:lnSpc>
            </a:pPr>
            <a:r>
              <a:rPr lang="en-GB" sz="2000" dirty="0">
                <a:solidFill>
                  <a:srgbClr val="7030A0"/>
                </a:solidFill>
              </a:rPr>
              <a:t>“I can imagine”, I say, “but tell me.”</a:t>
            </a:r>
          </a:p>
          <a:p>
            <a:pPr algn="ctr">
              <a:lnSpc>
                <a:spcPct val="150000"/>
              </a:lnSpc>
            </a:pPr>
            <a:r>
              <a:rPr lang="en-GB" sz="2000" dirty="0">
                <a:solidFill>
                  <a:schemeClr val="accent4">
                    <a:lumMod val="50000"/>
                  </a:schemeClr>
                </a:solidFill>
              </a:rPr>
              <a:t>“SEND”</a:t>
            </a:r>
          </a:p>
          <a:p>
            <a:pPr algn="ctr">
              <a:lnSpc>
                <a:spcPct val="150000"/>
              </a:lnSpc>
            </a:pPr>
            <a:r>
              <a:rPr lang="en-GB" sz="2000" dirty="0">
                <a:solidFill>
                  <a:srgbClr val="7030A0"/>
                </a:solidFill>
              </a:rPr>
              <a:t>“SEND?”</a:t>
            </a:r>
          </a:p>
          <a:p>
            <a:pPr algn="ctr">
              <a:lnSpc>
                <a:spcPct val="150000"/>
              </a:lnSpc>
            </a:pPr>
            <a:r>
              <a:rPr lang="en-GB" sz="2000" dirty="0">
                <a:solidFill>
                  <a:schemeClr val="accent4">
                    <a:lumMod val="50000"/>
                  </a:schemeClr>
                </a:solidFill>
              </a:rPr>
              <a:t>“Yeah”</a:t>
            </a:r>
          </a:p>
          <a:p>
            <a:pPr algn="ctr">
              <a:lnSpc>
                <a:spcPct val="150000"/>
              </a:lnSpc>
            </a:pPr>
            <a:r>
              <a:rPr lang="en-GB" sz="2000" dirty="0">
                <a:solidFill>
                  <a:srgbClr val="7030A0"/>
                </a:solidFill>
              </a:rPr>
              <a:t>“Is it short for something?”</a:t>
            </a:r>
          </a:p>
          <a:p>
            <a:pPr algn="ctr">
              <a:lnSpc>
                <a:spcPct val="150000"/>
              </a:lnSpc>
            </a:pPr>
            <a:r>
              <a:rPr lang="en-GB" sz="2000" dirty="0">
                <a:solidFill>
                  <a:schemeClr val="accent4">
                    <a:lumMod val="50000"/>
                  </a:schemeClr>
                </a:solidFill>
              </a:rPr>
              <a:t>“No, it’s special educational needs and disabilities”.</a:t>
            </a:r>
          </a:p>
          <a:p>
            <a:pPr algn="ctr">
              <a:lnSpc>
                <a:spcPct val="150000"/>
              </a:lnSpc>
            </a:pPr>
            <a:r>
              <a:rPr lang="en-GB" sz="2000" dirty="0">
                <a:solidFill>
                  <a:srgbClr val="7030A0"/>
                </a:solidFill>
              </a:rPr>
              <a:t>“Why can’t they just say disabled?”</a:t>
            </a:r>
          </a:p>
          <a:p>
            <a:pPr algn="ctr">
              <a:lnSpc>
                <a:spcPct val="150000"/>
              </a:lnSpc>
            </a:pPr>
            <a:r>
              <a:rPr lang="en-GB" sz="2000" dirty="0">
                <a:solidFill>
                  <a:schemeClr val="accent4">
                    <a:lumMod val="50000"/>
                  </a:schemeClr>
                </a:solidFill>
              </a:rPr>
              <a:t>"Maybe it's because they want to send us away” Bonnie finally says quietly."</a:t>
            </a:r>
            <a:endParaRPr lang="en-GB" sz="1900" dirty="0">
              <a:solidFill>
                <a:schemeClr val="accent4">
                  <a:lumMod val="50000"/>
                </a:schemeClr>
              </a:solidFill>
              <a:latin typeface="Louis George Cafe" pitchFamily="2" charset="-128"/>
              <a:ea typeface="Louis George Cafe" pitchFamily="2" charset="-128"/>
              <a:cs typeface="Louis George Cafe" pitchFamily="2" charset="-128"/>
            </a:endParaRPr>
          </a:p>
        </p:txBody>
      </p:sp>
    </p:spTree>
    <p:extLst>
      <p:ext uri="{BB962C8B-B14F-4D97-AF65-F5344CB8AC3E}">
        <p14:creationId xmlns:p14="http://schemas.microsoft.com/office/powerpoint/2010/main" val="4060029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9108-2B46-5F43-7D59-EB9EDF4D63C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F5CF25-FF12-416C-0E15-F0FE5C95AFE1}"/>
              </a:ext>
            </a:extLst>
          </p:cNvPr>
          <p:cNvSpPr/>
          <p:nvPr/>
        </p:nvSpPr>
        <p:spPr>
          <a:xfrm>
            <a:off x="908137" y="1799775"/>
            <a:ext cx="11003509" cy="230196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6" name="Rectangle: Rounded Corners 5">
            <a:extLst>
              <a:ext uri="{FF2B5EF4-FFF2-40B4-BE49-F238E27FC236}">
                <a16:creationId xmlns:a16="http://schemas.microsoft.com/office/drawing/2014/main" id="{90C5A41B-9D93-F7DF-5205-F009586ECDA7}"/>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DF08521B-A39E-EBD6-638A-44F655390C35}"/>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Imagined contact</a:t>
            </a:r>
          </a:p>
        </p:txBody>
      </p:sp>
      <p:sp>
        <p:nvSpPr>
          <p:cNvPr id="5" name="TextBox 4">
            <a:extLst>
              <a:ext uri="{FF2B5EF4-FFF2-40B4-BE49-F238E27FC236}">
                <a16:creationId xmlns:a16="http://schemas.microsoft.com/office/drawing/2014/main" id="{A5BBC406-EC56-36B1-78B4-803CF440CDFA}"/>
              </a:ext>
            </a:extLst>
          </p:cNvPr>
          <p:cNvSpPr txBox="1"/>
          <p:nvPr/>
        </p:nvSpPr>
        <p:spPr>
          <a:xfrm>
            <a:off x="1083332" y="1875699"/>
            <a:ext cx="10515600" cy="20608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Defined as the positive </a:t>
            </a:r>
            <a:r>
              <a:rPr lang="en-GB" sz="2200" dirty="0">
                <a:solidFill>
                  <a:schemeClr val="accent4">
                    <a:lumMod val="50000"/>
                  </a:schemeClr>
                </a:solidFill>
                <a:latin typeface="Louis George Cafe" pitchFamily="2" charset="-128"/>
                <a:ea typeface="Louis George Cafe" pitchFamily="2" charset="-128"/>
                <a:cs typeface="Louis George Cafe" pitchFamily="2" charset="-128"/>
              </a:rPr>
              <a:t>‘mental simulation of a social interaction with a member of members of an outgroup’ </a:t>
            </a:r>
            <a:r>
              <a:rPr lang="en-GB" sz="2200" dirty="0">
                <a:latin typeface="Louis George Cafe" pitchFamily="2" charset="-128"/>
                <a:ea typeface="Louis George Cafe" pitchFamily="2" charset="-128"/>
                <a:cs typeface="Louis George Cafe" pitchFamily="2" charset="-128"/>
              </a:rPr>
              <a:t>(Crisp &amp; Turner, 2012)</a:t>
            </a:r>
          </a:p>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Extension of facilitating meaningful, positive ‘direct contact’ (Allport, 1954)</a:t>
            </a:r>
          </a:p>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Enables individuals to </a:t>
            </a:r>
            <a:r>
              <a:rPr lang="en-GB" sz="2200" dirty="0">
                <a:solidFill>
                  <a:schemeClr val="accent4">
                    <a:lumMod val="50000"/>
                  </a:schemeClr>
                </a:solidFill>
                <a:latin typeface="Louis George Cafe" pitchFamily="2" charset="-128"/>
                <a:ea typeface="Louis George Cafe" pitchFamily="2" charset="-128"/>
                <a:cs typeface="Louis George Cafe" pitchFamily="2" charset="-128"/>
              </a:rPr>
              <a:t>‘imagine’ perspectives </a:t>
            </a:r>
            <a:r>
              <a:rPr lang="en-GB" sz="2200" dirty="0">
                <a:latin typeface="Louis George Cafe" pitchFamily="2" charset="-128"/>
                <a:ea typeface="Louis George Cafe" pitchFamily="2" charset="-128"/>
                <a:cs typeface="Louis George Cafe" pitchFamily="2" charset="-128"/>
              </a:rPr>
              <a:t>and </a:t>
            </a:r>
            <a:r>
              <a:rPr lang="en-GB" sz="2200" dirty="0">
                <a:solidFill>
                  <a:schemeClr val="accent4">
                    <a:lumMod val="50000"/>
                  </a:schemeClr>
                </a:solidFill>
                <a:latin typeface="Louis George Cafe" pitchFamily="2" charset="-128"/>
                <a:ea typeface="Louis George Cafe" pitchFamily="2" charset="-128"/>
                <a:cs typeface="Louis George Cafe" pitchFamily="2" charset="-128"/>
              </a:rPr>
              <a:t>create/practice scripts</a:t>
            </a:r>
          </a:p>
        </p:txBody>
      </p:sp>
      <p:sp>
        <p:nvSpPr>
          <p:cNvPr id="7" name="Rectangle: Rounded Corners 6">
            <a:extLst>
              <a:ext uri="{FF2B5EF4-FFF2-40B4-BE49-F238E27FC236}">
                <a16:creationId xmlns:a16="http://schemas.microsoft.com/office/drawing/2014/main" id="{F400F770-0163-BA86-B337-508609211FFE}"/>
              </a:ext>
            </a:extLst>
          </p:cNvPr>
          <p:cNvSpPr/>
          <p:nvPr/>
        </p:nvSpPr>
        <p:spPr>
          <a:xfrm>
            <a:off x="2497451" y="4250012"/>
            <a:ext cx="9414195" cy="230196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71A7620B-858D-7675-4E39-758FA62DAC90}"/>
              </a:ext>
            </a:extLst>
          </p:cNvPr>
          <p:cNvSpPr txBox="1"/>
          <p:nvPr/>
        </p:nvSpPr>
        <p:spPr>
          <a:xfrm>
            <a:off x="2672646" y="4341949"/>
            <a:ext cx="10515600" cy="2060885"/>
          </a:xfrm>
          <a:prstGeom prst="rect">
            <a:avLst/>
          </a:prstGeom>
          <a:noFill/>
        </p:spPr>
        <p:txBody>
          <a:bodyPr wrap="square">
            <a:spAutoFit/>
          </a:bodyPr>
          <a:lstStyle/>
          <a:p>
            <a:pPr>
              <a:lnSpc>
                <a:spcPct val="150000"/>
              </a:lnSpc>
            </a:pPr>
            <a:r>
              <a:rPr lang="en-GB" sz="2200" dirty="0">
                <a:latin typeface="Louis George Cafe" pitchFamily="2" charset="-128"/>
                <a:ea typeface="Louis George Cafe" pitchFamily="2" charset="-128"/>
                <a:cs typeface="Louis George Cafe" pitchFamily="2" charset="-128"/>
              </a:rPr>
              <a:t>Other applications include:</a:t>
            </a:r>
          </a:p>
          <a:p>
            <a:pPr marL="342900" indent="-342900">
              <a:lnSpc>
                <a:spcPct val="150000"/>
              </a:lnSpc>
              <a:buClr>
                <a:schemeClr val="tx1"/>
              </a:buClr>
              <a:buFont typeface="Arial" panose="020B0604020202020204" pitchFamily="34" charset="0"/>
              <a:buChar char="•"/>
            </a:pPr>
            <a:r>
              <a:rPr lang="en-GB" sz="2200" dirty="0">
                <a:solidFill>
                  <a:schemeClr val="accent5">
                    <a:lumMod val="50000"/>
                  </a:schemeClr>
                </a:solidFill>
                <a:latin typeface="Louis George Cafe" pitchFamily="2" charset="-128"/>
                <a:ea typeface="Louis George Cafe" pitchFamily="2" charset="-128"/>
                <a:cs typeface="Louis George Cafe" pitchFamily="2" charset="-128"/>
              </a:rPr>
              <a:t>Ethnic minoritised groups </a:t>
            </a:r>
            <a:r>
              <a:rPr lang="en-GB" sz="2200" dirty="0">
                <a:latin typeface="Louis George Cafe" pitchFamily="2" charset="-128"/>
                <a:ea typeface="Louis George Cafe" pitchFamily="2" charset="-128"/>
                <a:cs typeface="Louis George Cafe" pitchFamily="2" charset="-128"/>
              </a:rPr>
              <a:t>(</a:t>
            </a:r>
            <a:r>
              <a:rPr lang="en-GB" sz="2200" dirty="0" err="1">
                <a:latin typeface="Louis George Cafe" pitchFamily="2" charset="-128"/>
                <a:ea typeface="Louis George Cafe" pitchFamily="2" charset="-128"/>
                <a:cs typeface="Louis George Cafe" pitchFamily="2" charset="-128"/>
              </a:rPr>
              <a:t>Birtel</a:t>
            </a:r>
            <a:r>
              <a:rPr lang="en-GB" sz="2200" dirty="0">
                <a:latin typeface="Louis George Cafe" pitchFamily="2" charset="-128"/>
                <a:ea typeface="Louis George Cafe" pitchFamily="2" charset="-128"/>
                <a:cs typeface="Louis George Cafe" pitchFamily="2" charset="-128"/>
              </a:rPr>
              <a:t> et al., 2019)</a:t>
            </a:r>
          </a:p>
          <a:p>
            <a:pPr marL="342900" indent="-342900">
              <a:lnSpc>
                <a:spcPct val="150000"/>
              </a:lnSpc>
              <a:buClr>
                <a:schemeClr val="tx1"/>
              </a:buClr>
              <a:buFont typeface="Arial" panose="020B0604020202020204" pitchFamily="34" charset="0"/>
              <a:buChar char="•"/>
            </a:pPr>
            <a:r>
              <a:rPr lang="en-GB" sz="2200" dirty="0">
                <a:solidFill>
                  <a:schemeClr val="accent5">
                    <a:lumMod val="50000"/>
                  </a:schemeClr>
                </a:solidFill>
                <a:latin typeface="Louis George Cafe" pitchFamily="2" charset="-128"/>
                <a:ea typeface="Louis George Cafe" pitchFamily="2" charset="-128"/>
                <a:cs typeface="Louis George Cafe" pitchFamily="2" charset="-128"/>
              </a:rPr>
              <a:t>Immigrants</a:t>
            </a:r>
            <a:r>
              <a:rPr lang="en-GB" sz="2200" dirty="0">
                <a:latin typeface="Louis George Cafe" pitchFamily="2" charset="-128"/>
                <a:ea typeface="Louis George Cafe" pitchFamily="2" charset="-128"/>
                <a:cs typeface="Louis George Cafe" pitchFamily="2" charset="-128"/>
              </a:rPr>
              <a:t> (</a:t>
            </a:r>
            <a:r>
              <a:rPr lang="en-GB" sz="2200" dirty="0" err="1">
                <a:latin typeface="Louis George Cafe" pitchFamily="2" charset="-128"/>
                <a:ea typeface="Louis George Cafe" pitchFamily="2" charset="-128"/>
                <a:cs typeface="Louis George Cafe" pitchFamily="2" charset="-128"/>
              </a:rPr>
              <a:t>Greder</a:t>
            </a:r>
            <a:r>
              <a:rPr lang="en-GB" sz="2200" dirty="0">
                <a:latin typeface="Louis George Cafe" pitchFamily="2" charset="-128"/>
                <a:ea typeface="Louis George Cafe" pitchFamily="2" charset="-128"/>
                <a:cs typeface="Louis George Cafe" pitchFamily="2" charset="-128"/>
              </a:rPr>
              <a:t> et al., 2020)</a:t>
            </a:r>
          </a:p>
          <a:p>
            <a:pPr marL="342900" indent="-342900">
              <a:lnSpc>
                <a:spcPct val="150000"/>
              </a:lnSpc>
              <a:buClr>
                <a:schemeClr val="tx1"/>
              </a:buClr>
              <a:buFont typeface="Arial" panose="020B0604020202020204" pitchFamily="34" charset="0"/>
              <a:buChar char="•"/>
            </a:pPr>
            <a:r>
              <a:rPr lang="en-GB" sz="2200" dirty="0">
                <a:solidFill>
                  <a:schemeClr val="accent5">
                    <a:lumMod val="50000"/>
                  </a:schemeClr>
                </a:solidFill>
                <a:latin typeface="Louis George Cafe" pitchFamily="2" charset="-128"/>
                <a:ea typeface="Louis George Cafe" pitchFamily="2" charset="-128"/>
                <a:cs typeface="Louis George Cafe" pitchFamily="2" charset="-128"/>
              </a:rPr>
              <a:t>Refugees</a:t>
            </a:r>
            <a:r>
              <a:rPr lang="en-GB" sz="2200" dirty="0">
                <a:latin typeface="Louis George Cafe" pitchFamily="2" charset="-128"/>
                <a:ea typeface="Louis George Cafe" pitchFamily="2" charset="-128"/>
                <a:cs typeface="Louis George Cafe" pitchFamily="2" charset="-128"/>
              </a:rPr>
              <a:t> (Smith &amp; </a:t>
            </a:r>
            <a:r>
              <a:rPr lang="en-GB" sz="2200" dirty="0" err="1">
                <a:latin typeface="Louis George Cafe" pitchFamily="2" charset="-128"/>
                <a:ea typeface="Louis George Cafe" pitchFamily="2" charset="-128"/>
                <a:cs typeface="Louis George Cafe" pitchFamily="2" charset="-128"/>
              </a:rPr>
              <a:t>Minescu</a:t>
            </a:r>
            <a:r>
              <a:rPr lang="en-GB" sz="2200" dirty="0">
                <a:latin typeface="Louis George Cafe" pitchFamily="2" charset="-128"/>
                <a:ea typeface="Louis George Cafe" pitchFamily="2" charset="-128"/>
                <a:cs typeface="Louis George Cafe" pitchFamily="2" charset="-128"/>
              </a:rPr>
              <a:t>, 2022)</a:t>
            </a:r>
          </a:p>
        </p:txBody>
      </p:sp>
    </p:spTree>
    <p:extLst>
      <p:ext uri="{BB962C8B-B14F-4D97-AF65-F5344CB8AC3E}">
        <p14:creationId xmlns:p14="http://schemas.microsoft.com/office/powerpoint/2010/main" val="425318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69F7D-FE97-7C45-175D-656A0A5B292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5C60A0C-2468-8ECC-E794-8D4596B47774}"/>
              </a:ext>
            </a:extLst>
          </p:cNvPr>
          <p:cNvSpPr/>
          <p:nvPr/>
        </p:nvSpPr>
        <p:spPr>
          <a:xfrm>
            <a:off x="273199" y="1929960"/>
            <a:ext cx="2469997" cy="352219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6" name="Rectangle: Rounded Corners 5">
            <a:extLst>
              <a:ext uri="{FF2B5EF4-FFF2-40B4-BE49-F238E27FC236}">
                <a16:creationId xmlns:a16="http://schemas.microsoft.com/office/drawing/2014/main" id="{5B9406D4-6B48-62A3-FC83-16F245A263D6}"/>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6EF4A30-2EBF-D284-58F3-C02434B95BC0}"/>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Systematic literature review</a:t>
            </a:r>
          </a:p>
        </p:txBody>
      </p:sp>
      <p:sp>
        <p:nvSpPr>
          <p:cNvPr id="5" name="TextBox 4">
            <a:extLst>
              <a:ext uri="{FF2B5EF4-FFF2-40B4-BE49-F238E27FC236}">
                <a16:creationId xmlns:a16="http://schemas.microsoft.com/office/drawing/2014/main" id="{FF57591B-80FF-4153-4B17-ED27A9F1BC5A}"/>
              </a:ext>
            </a:extLst>
          </p:cNvPr>
          <p:cNvSpPr txBox="1"/>
          <p:nvPr/>
        </p:nvSpPr>
        <p:spPr>
          <a:xfrm>
            <a:off x="338513" y="2155777"/>
            <a:ext cx="2279993" cy="3046988"/>
          </a:xfrm>
          <a:prstGeom prst="rect">
            <a:avLst/>
          </a:prstGeom>
          <a:noFill/>
        </p:spPr>
        <p:txBody>
          <a:bodyPr wrap="square">
            <a:spAutoFit/>
          </a:bodyPr>
          <a:lstStyle/>
          <a:p>
            <a:pPr algn="ctr"/>
            <a:r>
              <a:rPr lang="en-GB" sz="2400" dirty="0">
                <a:latin typeface="Louis George Cafe" pitchFamily="2" charset="-128"/>
                <a:ea typeface="Louis George Cafe" pitchFamily="2" charset="-128"/>
                <a:cs typeface="Louis George Cafe" pitchFamily="2" charset="-128"/>
              </a:rPr>
              <a:t>Only two reviews to date conducted in 2017, and there has since been a rapid growth of imagined contact studies</a:t>
            </a:r>
          </a:p>
        </p:txBody>
      </p:sp>
      <p:sp>
        <p:nvSpPr>
          <p:cNvPr id="7" name="Rectangle: Rounded Corners 6">
            <a:extLst>
              <a:ext uri="{FF2B5EF4-FFF2-40B4-BE49-F238E27FC236}">
                <a16:creationId xmlns:a16="http://schemas.microsoft.com/office/drawing/2014/main" id="{0A18CCC6-51F6-0745-C908-142721836552}"/>
              </a:ext>
            </a:extLst>
          </p:cNvPr>
          <p:cNvSpPr/>
          <p:nvPr/>
        </p:nvSpPr>
        <p:spPr>
          <a:xfrm>
            <a:off x="3038170" y="1711962"/>
            <a:ext cx="4725488" cy="176442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4" name="TextBox 3">
            <a:extLst>
              <a:ext uri="{FF2B5EF4-FFF2-40B4-BE49-F238E27FC236}">
                <a16:creationId xmlns:a16="http://schemas.microsoft.com/office/drawing/2014/main" id="{01E3C8D9-7EBC-7583-0C2F-89E53890BAC8}"/>
              </a:ext>
            </a:extLst>
          </p:cNvPr>
          <p:cNvSpPr txBox="1"/>
          <p:nvPr/>
        </p:nvSpPr>
        <p:spPr>
          <a:xfrm>
            <a:off x="3151565" y="1870900"/>
            <a:ext cx="4526408" cy="1446550"/>
          </a:xfrm>
          <a:prstGeom prst="rect">
            <a:avLst/>
          </a:prstGeom>
          <a:noFill/>
        </p:spPr>
        <p:txBody>
          <a:bodyPr wrap="square">
            <a:spAutoFit/>
          </a:bodyPr>
          <a:lstStyle/>
          <a:p>
            <a:pPr algn="ctr"/>
            <a:r>
              <a:rPr lang="en-GB" sz="2200" dirty="0">
                <a:solidFill>
                  <a:schemeClr val="accent4">
                    <a:lumMod val="75000"/>
                  </a:schemeClr>
                </a:solidFill>
                <a:latin typeface="Louis George Cafe" pitchFamily="2" charset="-128"/>
                <a:ea typeface="Louis George Cafe" pitchFamily="2" charset="-128"/>
                <a:cs typeface="Louis George Cafe" pitchFamily="2" charset="-128"/>
              </a:rPr>
              <a:t>T</a:t>
            </a:r>
            <a:r>
              <a:rPr lang="en-GB" sz="2200" dirty="0">
                <a:solidFill>
                  <a:schemeClr val="accent4">
                    <a:lumMod val="75000"/>
                  </a:schemeClr>
                </a:solidFill>
                <a:effectLst/>
                <a:latin typeface="Louis George Cafe" pitchFamily="2" charset="-128"/>
                <a:ea typeface="Louis George Cafe" pitchFamily="2" charset="-128"/>
                <a:cs typeface="Louis George Cafe" pitchFamily="2" charset="-128"/>
              </a:rPr>
              <a:t>o what extent can imagined contact interventions be used to influence children’s responses towards their disabled peers?</a:t>
            </a:r>
            <a:endParaRPr lang="en-GB" sz="2200" dirty="0">
              <a:solidFill>
                <a:schemeClr val="accent4">
                  <a:lumMod val="75000"/>
                </a:schemeClr>
              </a:solidFill>
              <a:latin typeface="Louis George Cafe" pitchFamily="2" charset="-128"/>
              <a:ea typeface="Louis George Cafe" pitchFamily="2" charset="-128"/>
              <a:cs typeface="Louis George Cafe" pitchFamily="2" charset="-128"/>
            </a:endParaRPr>
          </a:p>
        </p:txBody>
      </p:sp>
      <p:sp>
        <p:nvSpPr>
          <p:cNvPr id="9" name="Rectangle: Rounded Corners 8">
            <a:extLst>
              <a:ext uri="{FF2B5EF4-FFF2-40B4-BE49-F238E27FC236}">
                <a16:creationId xmlns:a16="http://schemas.microsoft.com/office/drawing/2014/main" id="{4D45BCEB-47F6-6F30-AD76-07D51752E808}"/>
              </a:ext>
            </a:extLst>
          </p:cNvPr>
          <p:cNvSpPr/>
          <p:nvPr/>
        </p:nvSpPr>
        <p:spPr>
          <a:xfrm>
            <a:off x="3052025" y="3666517"/>
            <a:ext cx="4725488" cy="294209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1" name="TextBox 10">
            <a:extLst>
              <a:ext uri="{FF2B5EF4-FFF2-40B4-BE49-F238E27FC236}">
                <a16:creationId xmlns:a16="http://schemas.microsoft.com/office/drawing/2014/main" id="{1F00425D-7D80-0B5C-2216-8A7AFB360213}"/>
              </a:ext>
            </a:extLst>
          </p:cNvPr>
          <p:cNvSpPr txBox="1"/>
          <p:nvPr/>
        </p:nvSpPr>
        <p:spPr>
          <a:xfrm>
            <a:off x="3165216" y="3742551"/>
            <a:ext cx="4725488" cy="3139321"/>
          </a:xfrm>
          <a:prstGeom prst="rect">
            <a:avLst/>
          </a:prstGeom>
          <a:noFill/>
        </p:spPr>
        <p:txBody>
          <a:bodyPr wrap="square">
            <a:spAutoFit/>
          </a:bodyPr>
          <a:lstStyle/>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Seven studies, 2011 – 2022</a:t>
            </a:r>
          </a:p>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Italy, England and Greece</a:t>
            </a:r>
          </a:p>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Physical disability (4), learning disability (2), sensory impairment (2), Asperger’s Syndrome (1), ‘behavioural difficulties’ (1)</a:t>
            </a:r>
          </a:p>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Attitudes, intentions and actual behaviour (?)</a:t>
            </a:r>
          </a:p>
          <a:p>
            <a:pPr marL="342900" indent="-342900">
              <a:buFont typeface="Arial" panose="020B0604020202020204" pitchFamily="34" charset="0"/>
              <a:buChar char="•"/>
            </a:pPr>
            <a:endParaRPr lang="en-GB" sz="2200" dirty="0">
              <a:latin typeface="Louis George Cafe" pitchFamily="2" charset="-128"/>
              <a:ea typeface="Louis George Cafe" pitchFamily="2" charset="-128"/>
              <a:cs typeface="Louis George Cafe" pitchFamily="2" charset="-128"/>
            </a:endParaRPr>
          </a:p>
        </p:txBody>
      </p:sp>
      <p:sp>
        <p:nvSpPr>
          <p:cNvPr id="12" name="Rectangle: Rounded Corners 11">
            <a:extLst>
              <a:ext uri="{FF2B5EF4-FFF2-40B4-BE49-F238E27FC236}">
                <a16:creationId xmlns:a16="http://schemas.microsoft.com/office/drawing/2014/main" id="{600DB3A5-8A43-D505-27AD-635169262401}"/>
              </a:ext>
            </a:extLst>
          </p:cNvPr>
          <p:cNvSpPr/>
          <p:nvPr/>
        </p:nvSpPr>
        <p:spPr>
          <a:xfrm>
            <a:off x="7976185" y="1731833"/>
            <a:ext cx="3952840" cy="192624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3" name="TextBox 12">
            <a:extLst>
              <a:ext uri="{FF2B5EF4-FFF2-40B4-BE49-F238E27FC236}">
                <a16:creationId xmlns:a16="http://schemas.microsoft.com/office/drawing/2014/main" id="{DBA00151-3701-110C-A4CA-1C2169F9BBFB}"/>
              </a:ext>
            </a:extLst>
          </p:cNvPr>
          <p:cNvSpPr txBox="1"/>
          <p:nvPr/>
        </p:nvSpPr>
        <p:spPr>
          <a:xfrm>
            <a:off x="7976185" y="1801713"/>
            <a:ext cx="3952840" cy="1785104"/>
          </a:xfrm>
          <a:prstGeom prst="rect">
            <a:avLst/>
          </a:prstGeom>
          <a:noFill/>
        </p:spPr>
        <p:txBody>
          <a:bodyPr wrap="square">
            <a:spAutoFit/>
          </a:bodyPr>
          <a:lstStyle/>
          <a:p>
            <a:pPr algn="ctr"/>
            <a:r>
              <a:rPr lang="en-GB" sz="2200" dirty="0">
                <a:latin typeface="Louis George Cafe" pitchFamily="2" charset="-128"/>
                <a:ea typeface="Louis George Cafe" pitchFamily="2" charset="-128"/>
                <a:cs typeface="Louis George Cafe" pitchFamily="2" charset="-128"/>
              </a:rPr>
              <a:t>Promising evidence that imagined contact can be used to improve children’s attitudes and behavioural intentions … but not yet behaviour</a:t>
            </a:r>
          </a:p>
        </p:txBody>
      </p:sp>
      <p:sp>
        <p:nvSpPr>
          <p:cNvPr id="14" name="Rectangle: Rounded Corners 13">
            <a:extLst>
              <a:ext uri="{FF2B5EF4-FFF2-40B4-BE49-F238E27FC236}">
                <a16:creationId xmlns:a16="http://schemas.microsoft.com/office/drawing/2014/main" id="{8F3B3FE0-9476-1D01-34D9-7A317ED4CFBF}"/>
              </a:ext>
            </a:extLst>
          </p:cNvPr>
          <p:cNvSpPr/>
          <p:nvPr/>
        </p:nvSpPr>
        <p:spPr>
          <a:xfrm>
            <a:off x="7976185" y="3823869"/>
            <a:ext cx="3952840" cy="2784743"/>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EF9E4F67-BDB6-7D86-94BA-6242D394DAD0}"/>
              </a:ext>
            </a:extLst>
          </p:cNvPr>
          <p:cNvSpPr txBox="1"/>
          <p:nvPr/>
        </p:nvSpPr>
        <p:spPr>
          <a:xfrm>
            <a:off x="8017750" y="3976879"/>
            <a:ext cx="3952840" cy="2462213"/>
          </a:xfrm>
          <a:prstGeom prst="rect">
            <a:avLst/>
          </a:prstGeom>
          <a:noFill/>
        </p:spPr>
        <p:txBody>
          <a:bodyPr wrap="square">
            <a:spAutoFit/>
          </a:bodyPr>
          <a:lstStyle/>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High level of heterogeneity between studies</a:t>
            </a:r>
          </a:p>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Lack of control for children’s previous contact with disabled individuals</a:t>
            </a:r>
          </a:p>
          <a:p>
            <a:pPr marL="342900" indent="-342900">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Large focus on physical disabilities</a:t>
            </a:r>
          </a:p>
        </p:txBody>
      </p:sp>
    </p:spTree>
    <p:extLst>
      <p:ext uri="{BB962C8B-B14F-4D97-AF65-F5344CB8AC3E}">
        <p14:creationId xmlns:p14="http://schemas.microsoft.com/office/powerpoint/2010/main" val="3191098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AF7F6D7-B66A-22CF-9D8F-280640A14330}"/>
              </a:ext>
            </a:extLst>
          </p:cNvPr>
          <p:cNvSpPr/>
          <p:nvPr/>
        </p:nvSpPr>
        <p:spPr>
          <a:xfrm>
            <a:off x="637953" y="2749534"/>
            <a:ext cx="6294475" cy="97185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0" name="Rectangle: Rounded Corners 19">
            <a:extLst>
              <a:ext uri="{FF2B5EF4-FFF2-40B4-BE49-F238E27FC236}">
                <a16:creationId xmlns:a16="http://schemas.microsoft.com/office/drawing/2014/main" id="{855F2A9B-44BD-DAC7-C69E-FDBE158C95B2}"/>
              </a:ext>
            </a:extLst>
          </p:cNvPr>
          <p:cNvSpPr/>
          <p:nvPr/>
        </p:nvSpPr>
        <p:spPr>
          <a:xfrm>
            <a:off x="637954" y="1922989"/>
            <a:ext cx="6294474" cy="688501"/>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a:xfrm>
            <a:off x="720711" y="2052078"/>
            <a:ext cx="5806440" cy="559412"/>
          </a:xfrm>
        </p:spPr>
        <p:txBody>
          <a:bodyPr rtlCol="0"/>
          <a:lstStyle/>
          <a:p>
            <a:pPr rtl="0"/>
            <a:r>
              <a:rPr lang="en-GB" dirty="0">
                <a:latin typeface="Louis George Cafe" pitchFamily="2" charset="-128"/>
                <a:ea typeface="Louis George Cafe" pitchFamily="2" charset="-128"/>
                <a:cs typeface="Louis George Cafe" pitchFamily="2" charset="-128"/>
              </a:rPr>
              <a:t>Hello, I am Dr Soraya Khanna!</a:t>
            </a:r>
          </a:p>
          <a:p>
            <a:pPr rtl="0"/>
            <a:endParaRPr lang="en-GB" dirty="0"/>
          </a:p>
        </p:txBody>
      </p:sp>
      <p:sp>
        <p:nvSpPr>
          <p:cNvPr id="6" name="Rectangle: Rounded Corners 5">
            <a:extLst>
              <a:ext uri="{FF2B5EF4-FFF2-40B4-BE49-F238E27FC236}">
                <a16:creationId xmlns:a16="http://schemas.microsoft.com/office/drawing/2014/main" id="{73435E30-DA67-1DCC-A438-EFE3F567D8B0}"/>
              </a:ext>
            </a:extLst>
          </p:cNvPr>
          <p:cNvSpPr/>
          <p:nvPr/>
        </p:nvSpPr>
        <p:spPr>
          <a:xfrm>
            <a:off x="595423" y="406270"/>
            <a:ext cx="9388549"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2B2250D6-DA49-D54F-F601-E3D8D1AA8CA7}"/>
              </a:ext>
            </a:extLst>
          </p:cNvPr>
          <p:cNvSpPr>
            <a:spLocks noGrp="1"/>
          </p:cNvSpPr>
          <p:nvPr>
            <p:ph type="title"/>
          </p:nvPr>
        </p:nvSpPr>
        <p:spPr>
          <a:xfrm>
            <a:off x="838200" y="365125"/>
            <a:ext cx="10515600" cy="1325563"/>
          </a:xfrm>
        </p:spPr>
        <p:txBody>
          <a:bodyPr rtlCol="0"/>
          <a:lstStyle/>
          <a:p>
            <a:pPr rtl="0"/>
            <a:r>
              <a:rPr lang="en-GB" dirty="0">
                <a:solidFill>
                  <a:srgbClr val="002060"/>
                </a:solidFill>
                <a:latin typeface="Bubbleboddy Neue Trial" pitchFamily="2" charset="0"/>
              </a:rPr>
              <a:t>Hello!</a:t>
            </a:r>
          </a:p>
        </p:txBody>
      </p:sp>
      <p:pic>
        <p:nvPicPr>
          <p:cNvPr id="24" name="Picture 23">
            <a:extLst>
              <a:ext uri="{FF2B5EF4-FFF2-40B4-BE49-F238E27FC236}">
                <a16:creationId xmlns:a16="http://schemas.microsoft.com/office/drawing/2014/main" id="{6AB0C097-7CC1-F515-616D-AE0BE8A5918B}"/>
              </a:ext>
            </a:extLst>
          </p:cNvPr>
          <p:cNvPicPr>
            <a:picLocks noChangeAspect="1"/>
          </p:cNvPicPr>
          <p:nvPr/>
        </p:nvPicPr>
        <p:blipFill>
          <a:blip r:embed="rId3"/>
          <a:stretch>
            <a:fillRect/>
          </a:stretch>
        </p:blipFill>
        <p:spPr>
          <a:xfrm>
            <a:off x="7598735" y="-81490"/>
            <a:ext cx="2383465" cy="2383465"/>
          </a:xfrm>
          <a:prstGeom prst="rect">
            <a:avLst/>
          </a:prstGeom>
        </p:spPr>
      </p:pic>
      <p:sp>
        <p:nvSpPr>
          <p:cNvPr id="3" name="TextBox 2">
            <a:extLst>
              <a:ext uri="{FF2B5EF4-FFF2-40B4-BE49-F238E27FC236}">
                <a16:creationId xmlns:a16="http://schemas.microsoft.com/office/drawing/2014/main" id="{A4AF7752-2CEE-3F55-3CFA-1F1D996E1551}"/>
              </a:ext>
            </a:extLst>
          </p:cNvPr>
          <p:cNvSpPr txBox="1"/>
          <p:nvPr/>
        </p:nvSpPr>
        <p:spPr>
          <a:xfrm>
            <a:off x="7871638" y="5456635"/>
            <a:ext cx="3845442" cy="523220"/>
          </a:xfrm>
          <a:prstGeom prst="rect">
            <a:avLst/>
          </a:prstGeom>
          <a:noFill/>
        </p:spPr>
        <p:txBody>
          <a:bodyPr wrap="square">
            <a:spAutoFit/>
          </a:bodyPr>
          <a:lstStyle/>
          <a:p>
            <a:r>
              <a:rPr lang="en-GB" sz="2800" b="1" dirty="0">
                <a:latin typeface="Louis George Cafe" pitchFamily="2" charset="-128"/>
                <a:ea typeface="Louis George Cafe" pitchFamily="2" charset="-128"/>
                <a:cs typeface="Louis George Cafe" pitchFamily="2" charset="-128"/>
                <a:hlinkClick r:id="rId4"/>
              </a:rPr>
              <a:t>m</a:t>
            </a:r>
            <a:r>
              <a:rPr lang="en-GB" sz="2800" b="1" i="0" dirty="0">
                <a:effectLst/>
                <a:latin typeface="Louis George Cafe" pitchFamily="2" charset="-128"/>
                <a:ea typeface="Louis George Cafe" pitchFamily="2" charset="-128"/>
                <a:cs typeface="Louis George Cafe" pitchFamily="2" charset="-128"/>
                <a:hlinkClick r:id="rId4"/>
              </a:rPr>
              <a:t>enti.com </a:t>
            </a:r>
            <a:r>
              <a:rPr lang="en-GB" sz="2800" b="1" i="0" dirty="0">
                <a:effectLst/>
                <a:latin typeface="Louis George Cafe" pitchFamily="2" charset="-128"/>
                <a:ea typeface="Louis George Cafe" pitchFamily="2" charset="-128"/>
                <a:cs typeface="Louis George Cafe" pitchFamily="2" charset="-128"/>
              </a:rPr>
              <a:t>  3193 3631</a:t>
            </a:r>
            <a:endParaRPr lang="en-GB" sz="2800" dirty="0">
              <a:latin typeface="Louis George Cafe" pitchFamily="2" charset="-128"/>
              <a:ea typeface="Louis George Cafe" pitchFamily="2" charset="-128"/>
              <a:cs typeface="Louis George Cafe" pitchFamily="2" charset="-128"/>
            </a:endParaRPr>
          </a:p>
        </p:txBody>
      </p:sp>
      <p:pic>
        <p:nvPicPr>
          <p:cNvPr id="7" name="Picture 6" descr="A qr code on a white background&#10;&#10;Description automatically generated">
            <a:extLst>
              <a:ext uri="{FF2B5EF4-FFF2-40B4-BE49-F238E27FC236}">
                <a16:creationId xmlns:a16="http://schemas.microsoft.com/office/drawing/2014/main" id="{8087993B-0459-2205-9730-BAABAB6B2E93}"/>
              </a:ext>
            </a:extLst>
          </p:cNvPr>
          <p:cNvPicPr>
            <a:picLocks noChangeAspect="1"/>
          </p:cNvPicPr>
          <p:nvPr/>
        </p:nvPicPr>
        <p:blipFill>
          <a:blip r:embed="rId5"/>
          <a:stretch>
            <a:fillRect/>
          </a:stretch>
        </p:blipFill>
        <p:spPr>
          <a:xfrm>
            <a:off x="8768848" y="2567837"/>
            <a:ext cx="2948232" cy="2948232"/>
          </a:xfrm>
          <a:prstGeom prst="rect">
            <a:avLst/>
          </a:prstGeom>
        </p:spPr>
      </p:pic>
      <p:pic>
        <p:nvPicPr>
          <p:cNvPr id="1026" name="Picture 2" descr="Brand New: New Logo and Identity for Mentimeter by Bold">
            <a:extLst>
              <a:ext uri="{FF2B5EF4-FFF2-40B4-BE49-F238E27FC236}">
                <a16:creationId xmlns:a16="http://schemas.microsoft.com/office/drawing/2014/main" id="{BE8B6A93-1FEF-01FA-F41A-F9CA212807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1638" y="6143364"/>
            <a:ext cx="3845442" cy="49970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B51FB0E6-4B0C-F4F1-2C8F-0FC0535073C6}"/>
              </a:ext>
            </a:extLst>
          </p:cNvPr>
          <p:cNvSpPr txBox="1">
            <a:spLocks/>
          </p:cNvSpPr>
          <p:nvPr/>
        </p:nvSpPr>
        <p:spPr>
          <a:xfrm>
            <a:off x="720711" y="2825457"/>
            <a:ext cx="5806440" cy="895933"/>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Trained at University of Southampton from 2020-2023</a:t>
            </a:r>
          </a:p>
          <a:p>
            <a:endParaRPr lang="en-GB" dirty="0"/>
          </a:p>
        </p:txBody>
      </p:sp>
      <p:grpSp>
        <p:nvGrpSpPr>
          <p:cNvPr id="13" name="Group 12">
            <a:extLst>
              <a:ext uri="{FF2B5EF4-FFF2-40B4-BE49-F238E27FC236}">
                <a16:creationId xmlns:a16="http://schemas.microsoft.com/office/drawing/2014/main" id="{E63849C4-A8E8-7C03-4916-B27F8B88D0F6}"/>
              </a:ext>
            </a:extLst>
          </p:cNvPr>
          <p:cNvGrpSpPr/>
          <p:nvPr/>
        </p:nvGrpSpPr>
        <p:grpSpPr>
          <a:xfrm>
            <a:off x="637954" y="3859435"/>
            <a:ext cx="6294474" cy="996726"/>
            <a:chOff x="637954" y="4454865"/>
            <a:chExt cx="6294474" cy="996726"/>
          </a:xfrm>
        </p:grpSpPr>
        <p:sp>
          <p:nvSpPr>
            <p:cNvPr id="22" name="Rectangle: Rounded Corners 21">
              <a:extLst>
                <a:ext uri="{FF2B5EF4-FFF2-40B4-BE49-F238E27FC236}">
                  <a16:creationId xmlns:a16="http://schemas.microsoft.com/office/drawing/2014/main" id="{D56A267E-1409-E5F2-01CC-3CCD897F0046}"/>
                </a:ext>
              </a:extLst>
            </p:cNvPr>
            <p:cNvSpPr/>
            <p:nvPr/>
          </p:nvSpPr>
          <p:spPr>
            <a:xfrm>
              <a:off x="637954" y="4454865"/>
              <a:ext cx="6294474" cy="99672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Content Placeholder 4">
              <a:extLst>
                <a:ext uri="{FF2B5EF4-FFF2-40B4-BE49-F238E27FC236}">
                  <a16:creationId xmlns:a16="http://schemas.microsoft.com/office/drawing/2014/main" id="{6E54521C-BCFA-DDD3-564D-2D220306B395}"/>
                </a:ext>
              </a:extLst>
            </p:cNvPr>
            <p:cNvSpPr txBox="1">
              <a:spLocks/>
            </p:cNvSpPr>
            <p:nvPr/>
          </p:nvSpPr>
          <p:spPr>
            <a:xfrm>
              <a:off x="720711" y="4555658"/>
              <a:ext cx="5806440" cy="895933"/>
            </a:xfrm>
            <a:prstGeom prst="rect">
              <a:avLst/>
            </a:prstGeom>
          </p:spPr>
          <p:txBody>
            <a:bodyPr vert="horz" lIns="91440" tIns="45720" rIns="91440" bIns="45720" rtlCol="0">
              <a:normAutofit lnSpcReduction="10000"/>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Started as a qualified EP in September 2023 at Wokingham Borough Council</a:t>
              </a:r>
            </a:p>
            <a:p>
              <a:endParaRPr lang="en-GB" dirty="0"/>
            </a:p>
          </p:txBody>
        </p:sp>
      </p:grpSp>
      <p:grpSp>
        <p:nvGrpSpPr>
          <p:cNvPr id="18" name="Group 17">
            <a:extLst>
              <a:ext uri="{FF2B5EF4-FFF2-40B4-BE49-F238E27FC236}">
                <a16:creationId xmlns:a16="http://schemas.microsoft.com/office/drawing/2014/main" id="{95EE80C7-F5A5-0BC4-C2F3-5EC703083A51}"/>
              </a:ext>
            </a:extLst>
          </p:cNvPr>
          <p:cNvGrpSpPr/>
          <p:nvPr/>
        </p:nvGrpSpPr>
        <p:grpSpPr>
          <a:xfrm>
            <a:off x="637954" y="4988853"/>
            <a:ext cx="6294474" cy="1479997"/>
            <a:chOff x="606057" y="5718244"/>
            <a:chExt cx="6294474" cy="1479997"/>
          </a:xfrm>
        </p:grpSpPr>
        <p:sp>
          <p:nvSpPr>
            <p:cNvPr id="11" name="Rectangle: Rounded Corners 10">
              <a:extLst>
                <a:ext uri="{FF2B5EF4-FFF2-40B4-BE49-F238E27FC236}">
                  <a16:creationId xmlns:a16="http://schemas.microsoft.com/office/drawing/2014/main" id="{4EFF76F1-D5B6-4ED5-DBCE-486717CCE860}"/>
                </a:ext>
              </a:extLst>
            </p:cNvPr>
            <p:cNvSpPr/>
            <p:nvPr/>
          </p:nvSpPr>
          <p:spPr>
            <a:xfrm>
              <a:off x="606057" y="5718244"/>
              <a:ext cx="6294474" cy="147999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2" name="Content Placeholder 4">
              <a:extLst>
                <a:ext uri="{FF2B5EF4-FFF2-40B4-BE49-F238E27FC236}">
                  <a16:creationId xmlns:a16="http://schemas.microsoft.com/office/drawing/2014/main" id="{1B82FE05-78A1-E0F9-05BA-1D38CAC18952}"/>
                </a:ext>
              </a:extLst>
            </p:cNvPr>
            <p:cNvSpPr txBox="1">
              <a:spLocks/>
            </p:cNvSpPr>
            <p:nvPr/>
          </p:nvSpPr>
          <p:spPr>
            <a:xfrm>
              <a:off x="720711" y="5838602"/>
              <a:ext cx="5806440" cy="895933"/>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Louis George Cafe" pitchFamily="2" charset="-128"/>
                  <a:ea typeface="Louis George Cafe" pitchFamily="2" charset="-128"/>
                  <a:cs typeface="Louis George Cafe" pitchFamily="2" charset="-128"/>
                </a:rPr>
                <a:t>Interested in exploring children’s social preferences and experiences through a neuroaffirming lens</a:t>
              </a:r>
            </a:p>
          </p:txBody>
        </p:sp>
      </p:grpSp>
    </p:spTree>
    <p:extLst>
      <p:ext uri="{BB962C8B-B14F-4D97-AF65-F5344CB8AC3E}">
        <p14:creationId xmlns:p14="http://schemas.microsoft.com/office/powerpoint/2010/main" val="100219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FA39-5F4A-52B1-3AE9-90B58E8599F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713B304-1B6D-EF6B-A963-C8839D01246B}"/>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EEB1D20-0C7E-C4DA-FBE5-0CF2321768DF}"/>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Empirical study: focus on autism</a:t>
            </a:r>
          </a:p>
        </p:txBody>
      </p:sp>
      <p:sp>
        <p:nvSpPr>
          <p:cNvPr id="2" name="Rectangle: Rounded Corners 1">
            <a:extLst>
              <a:ext uri="{FF2B5EF4-FFF2-40B4-BE49-F238E27FC236}">
                <a16:creationId xmlns:a16="http://schemas.microsoft.com/office/drawing/2014/main" id="{059E4B53-93C1-6780-470E-E77D3601FC9D}"/>
              </a:ext>
            </a:extLst>
          </p:cNvPr>
          <p:cNvSpPr/>
          <p:nvPr/>
        </p:nvSpPr>
        <p:spPr>
          <a:xfrm>
            <a:off x="908137" y="1799775"/>
            <a:ext cx="11003509" cy="230196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791E9D43-E1B6-AC20-A0BF-5043E92F261F}"/>
              </a:ext>
            </a:extLst>
          </p:cNvPr>
          <p:cNvSpPr txBox="1"/>
          <p:nvPr/>
        </p:nvSpPr>
        <p:spPr>
          <a:xfrm>
            <a:off x="1083332" y="1875699"/>
            <a:ext cx="10515600" cy="20608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The </a:t>
            </a:r>
            <a:r>
              <a:rPr lang="en-GB" sz="2200" dirty="0">
                <a:solidFill>
                  <a:schemeClr val="accent4">
                    <a:lumMod val="75000"/>
                  </a:schemeClr>
                </a:solidFill>
                <a:latin typeface="Louis George Cafe" pitchFamily="2" charset="-128"/>
                <a:ea typeface="Louis George Cafe" pitchFamily="2" charset="-128"/>
                <a:cs typeface="Louis George Cafe" pitchFamily="2" charset="-128"/>
              </a:rPr>
              <a:t>social exclusion and bullying </a:t>
            </a:r>
            <a:r>
              <a:rPr lang="en-GB" sz="2200" dirty="0">
                <a:latin typeface="Louis George Cafe" pitchFamily="2" charset="-128"/>
                <a:ea typeface="Louis George Cafe" pitchFamily="2" charset="-128"/>
                <a:cs typeface="Louis George Cafe" pitchFamily="2" charset="-128"/>
              </a:rPr>
              <a:t>of autistic young people continues to be a </a:t>
            </a:r>
            <a:r>
              <a:rPr lang="en-GB" sz="2200" dirty="0">
                <a:solidFill>
                  <a:schemeClr val="accent4">
                    <a:lumMod val="75000"/>
                  </a:schemeClr>
                </a:solidFill>
                <a:latin typeface="Louis George Cafe" pitchFamily="2" charset="-128"/>
                <a:ea typeface="Louis George Cafe" pitchFamily="2" charset="-128"/>
                <a:cs typeface="Louis George Cafe" pitchFamily="2" charset="-128"/>
              </a:rPr>
              <a:t>significant concern </a:t>
            </a:r>
            <a:r>
              <a:rPr lang="en-GB" sz="2200" dirty="0">
                <a:latin typeface="Louis George Cafe" pitchFamily="2" charset="-128"/>
                <a:ea typeface="Louis George Cafe" pitchFamily="2" charset="-128"/>
                <a:cs typeface="Louis George Cafe" pitchFamily="2" charset="-128"/>
              </a:rPr>
              <a:t>(APPGA, 2019)</a:t>
            </a:r>
          </a:p>
          <a:p>
            <a:pPr marL="342900" indent="-342900">
              <a:lnSpc>
                <a:spcPct val="150000"/>
              </a:lnSpc>
              <a:buFont typeface="Arial" panose="020B0604020202020204" pitchFamily="34" charset="0"/>
              <a:buChar char="•"/>
            </a:pPr>
            <a:r>
              <a:rPr lang="en-GB" sz="2200" dirty="0">
                <a:solidFill>
                  <a:schemeClr val="accent4">
                    <a:lumMod val="75000"/>
                  </a:schemeClr>
                </a:solidFill>
                <a:latin typeface="Louis George Cafe" pitchFamily="2" charset="-128"/>
                <a:ea typeface="Louis George Cafe" pitchFamily="2" charset="-128"/>
                <a:cs typeface="Louis George Cafe" pitchFamily="2" charset="-128"/>
              </a:rPr>
              <a:t>Loss of confidence, social withdrawal, school avoidance, masking = mental health difficulties</a:t>
            </a:r>
            <a:r>
              <a:rPr lang="en-GB" sz="2200" dirty="0">
                <a:latin typeface="Louis George Cafe" pitchFamily="2" charset="-128"/>
                <a:ea typeface="Louis George Cafe" pitchFamily="2" charset="-128"/>
                <a:cs typeface="Louis George Cafe" pitchFamily="2" charset="-128"/>
              </a:rPr>
              <a:t> (e.g., Chapman et al., 2022; Liu et al., 2022; </a:t>
            </a:r>
            <a:r>
              <a:rPr lang="en-GB" sz="2200" dirty="0" err="1">
                <a:latin typeface="Louis George Cafe" pitchFamily="2" charset="-128"/>
                <a:ea typeface="Louis George Cafe" pitchFamily="2" charset="-128"/>
                <a:cs typeface="Louis George Cafe" pitchFamily="2" charset="-128"/>
              </a:rPr>
              <a:t>Saggers</a:t>
            </a:r>
            <a:r>
              <a:rPr lang="en-GB" sz="2200" dirty="0">
                <a:latin typeface="Louis George Cafe" pitchFamily="2" charset="-128"/>
                <a:ea typeface="Louis George Cafe" pitchFamily="2" charset="-128"/>
                <a:cs typeface="Louis George Cafe" pitchFamily="2" charset="-128"/>
              </a:rPr>
              <a:t> et al., 2017)</a:t>
            </a:r>
          </a:p>
        </p:txBody>
      </p:sp>
      <p:sp>
        <p:nvSpPr>
          <p:cNvPr id="16" name="Rectangle: Rounded Corners 15">
            <a:extLst>
              <a:ext uri="{FF2B5EF4-FFF2-40B4-BE49-F238E27FC236}">
                <a16:creationId xmlns:a16="http://schemas.microsoft.com/office/drawing/2014/main" id="{0B1CD8A6-8DB4-57CA-FC67-0CEEBD3E9E07}"/>
              </a:ext>
            </a:extLst>
          </p:cNvPr>
          <p:cNvSpPr/>
          <p:nvPr/>
        </p:nvSpPr>
        <p:spPr>
          <a:xfrm>
            <a:off x="2497451" y="4250012"/>
            <a:ext cx="9414195" cy="230196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7" name="TextBox 16">
            <a:extLst>
              <a:ext uri="{FF2B5EF4-FFF2-40B4-BE49-F238E27FC236}">
                <a16:creationId xmlns:a16="http://schemas.microsoft.com/office/drawing/2014/main" id="{D664199F-0723-27BC-FD2F-59950A90CC38}"/>
              </a:ext>
            </a:extLst>
          </p:cNvPr>
          <p:cNvSpPr txBox="1"/>
          <p:nvPr/>
        </p:nvSpPr>
        <p:spPr>
          <a:xfrm>
            <a:off x="2672646" y="4341949"/>
            <a:ext cx="9040383" cy="20608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Deficit-based perspectives could be perpetuating negative responses from peers (</a:t>
            </a:r>
            <a:r>
              <a:rPr lang="en-GB" sz="2200" dirty="0" err="1">
                <a:latin typeface="Louis George Cafe" pitchFamily="2" charset="-128"/>
                <a:ea typeface="Louis George Cafe" pitchFamily="2" charset="-128"/>
                <a:cs typeface="Louis George Cafe" pitchFamily="2" charset="-128"/>
              </a:rPr>
              <a:t>Bottema</a:t>
            </a:r>
            <a:r>
              <a:rPr lang="en-GB" sz="2200" dirty="0">
                <a:latin typeface="Louis George Cafe" pitchFamily="2" charset="-128"/>
                <a:ea typeface="Louis George Cafe" pitchFamily="2" charset="-128"/>
                <a:cs typeface="Louis George Cafe" pitchFamily="2" charset="-128"/>
              </a:rPr>
              <a:t>-Beutel et al., 2021), what about neurodiversity?</a:t>
            </a:r>
          </a:p>
          <a:p>
            <a:pPr marL="342900" indent="-342900">
              <a:lnSpc>
                <a:spcPct val="150000"/>
              </a:lnSpc>
              <a:buFont typeface="Arial" panose="020B0604020202020204" pitchFamily="34" charset="0"/>
              <a:buChar char="•"/>
            </a:pPr>
            <a:r>
              <a:rPr lang="en-GB" sz="2200" dirty="0">
                <a:solidFill>
                  <a:schemeClr val="accent5">
                    <a:lumMod val="50000"/>
                  </a:schemeClr>
                </a:solidFill>
                <a:latin typeface="Louis George Cafe" pitchFamily="2" charset="-128"/>
                <a:ea typeface="Louis George Cafe" pitchFamily="2" charset="-128"/>
                <a:cs typeface="Louis George Cafe" pitchFamily="2" charset="-128"/>
              </a:rPr>
              <a:t>We need a shift from intervening by changing the individual to a more systemic, inclusive approach!</a:t>
            </a:r>
          </a:p>
        </p:txBody>
      </p:sp>
    </p:spTree>
    <p:extLst>
      <p:ext uri="{BB962C8B-B14F-4D97-AF65-F5344CB8AC3E}">
        <p14:creationId xmlns:p14="http://schemas.microsoft.com/office/powerpoint/2010/main" val="61717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A7273-5D1C-F44B-82AC-65DCF9B40B4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BD5A1A1-F6F4-02E7-F2EA-0F97ACE58DB4}"/>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6D262BD-77C4-44D6-D111-F5682DBB7714}"/>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Use of toy figures</a:t>
            </a:r>
          </a:p>
        </p:txBody>
      </p:sp>
      <p:sp>
        <p:nvSpPr>
          <p:cNvPr id="2" name="Rectangle: Rounded Corners 1">
            <a:extLst>
              <a:ext uri="{FF2B5EF4-FFF2-40B4-BE49-F238E27FC236}">
                <a16:creationId xmlns:a16="http://schemas.microsoft.com/office/drawing/2014/main" id="{8DCA167A-2515-CB12-3C3A-5E663F831EC8}"/>
              </a:ext>
            </a:extLst>
          </p:cNvPr>
          <p:cNvSpPr/>
          <p:nvPr/>
        </p:nvSpPr>
        <p:spPr>
          <a:xfrm>
            <a:off x="908137" y="1799776"/>
            <a:ext cx="11003509" cy="132556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0BD68859-CF03-0AA9-8057-DB49CD556059}"/>
              </a:ext>
            </a:extLst>
          </p:cNvPr>
          <p:cNvSpPr txBox="1"/>
          <p:nvPr/>
        </p:nvSpPr>
        <p:spPr>
          <a:xfrm>
            <a:off x="1083332" y="1875699"/>
            <a:ext cx="10515600" cy="104522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Most previous research has tended to use </a:t>
            </a:r>
            <a:r>
              <a:rPr lang="en-GB" sz="2200" dirty="0">
                <a:solidFill>
                  <a:schemeClr val="accent1">
                    <a:lumMod val="75000"/>
                  </a:schemeClr>
                </a:solidFill>
                <a:latin typeface="Louis George Cafe" pitchFamily="2" charset="-128"/>
                <a:ea typeface="Louis George Cafe" pitchFamily="2" charset="-128"/>
                <a:cs typeface="Louis George Cafe" pitchFamily="2" charset="-128"/>
              </a:rPr>
              <a:t>2D figures, writing activities and/or imagination alone but some have explored the use of toys (e.g., Jones et al., 2017)</a:t>
            </a:r>
          </a:p>
        </p:txBody>
      </p:sp>
      <p:sp>
        <p:nvSpPr>
          <p:cNvPr id="16" name="Rectangle: Rounded Corners 15">
            <a:extLst>
              <a:ext uri="{FF2B5EF4-FFF2-40B4-BE49-F238E27FC236}">
                <a16:creationId xmlns:a16="http://schemas.microsoft.com/office/drawing/2014/main" id="{9B824C00-8FEA-4B9D-3882-88EE3A16D811}"/>
              </a:ext>
            </a:extLst>
          </p:cNvPr>
          <p:cNvSpPr/>
          <p:nvPr/>
        </p:nvSpPr>
        <p:spPr>
          <a:xfrm>
            <a:off x="2642166" y="3429000"/>
            <a:ext cx="9414195" cy="3063875"/>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7" name="TextBox 16">
            <a:extLst>
              <a:ext uri="{FF2B5EF4-FFF2-40B4-BE49-F238E27FC236}">
                <a16:creationId xmlns:a16="http://schemas.microsoft.com/office/drawing/2014/main" id="{DC988B88-36AF-DE75-0D11-997D1B4544B5}"/>
              </a:ext>
            </a:extLst>
          </p:cNvPr>
          <p:cNvSpPr txBox="1"/>
          <p:nvPr/>
        </p:nvSpPr>
        <p:spPr>
          <a:xfrm>
            <a:off x="2829071" y="3676578"/>
            <a:ext cx="9040383" cy="256871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solidFill>
                  <a:schemeClr val="accent2">
                    <a:lumMod val="50000"/>
                  </a:schemeClr>
                </a:solidFill>
                <a:latin typeface="Louis George Cafe" pitchFamily="2" charset="-128"/>
                <a:ea typeface="Louis George Cafe" pitchFamily="2" charset="-128"/>
                <a:cs typeface="Louis George Cafe" pitchFamily="2" charset="-128"/>
              </a:rPr>
              <a:t>3D figures </a:t>
            </a:r>
            <a:r>
              <a:rPr lang="en-GB" sz="2200" dirty="0">
                <a:latin typeface="Louis George Cafe" pitchFamily="2" charset="-128"/>
                <a:ea typeface="Louis George Cafe" pitchFamily="2" charset="-128"/>
                <a:cs typeface="Louis George Cafe" pitchFamily="2" charset="-128"/>
              </a:rPr>
              <a:t>in pretend play might offer children a more </a:t>
            </a:r>
            <a:r>
              <a:rPr lang="en-GB" sz="2200" dirty="0">
                <a:solidFill>
                  <a:schemeClr val="accent2">
                    <a:lumMod val="50000"/>
                  </a:schemeClr>
                </a:solidFill>
                <a:latin typeface="Louis George Cafe" pitchFamily="2" charset="-128"/>
                <a:ea typeface="Louis George Cafe" pitchFamily="2" charset="-128"/>
                <a:cs typeface="Louis George Cafe" pitchFamily="2" charset="-128"/>
              </a:rPr>
              <a:t>tangible, hands-on experience</a:t>
            </a:r>
            <a:r>
              <a:rPr lang="en-GB" sz="2200" dirty="0">
                <a:latin typeface="Louis George Cafe" pitchFamily="2" charset="-128"/>
                <a:ea typeface="Louis George Cafe" pitchFamily="2" charset="-128"/>
                <a:cs typeface="Louis George Cafe" pitchFamily="2" charset="-128"/>
              </a:rPr>
              <a:t> of imagined contact</a:t>
            </a:r>
          </a:p>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Mentally transforming objects and playing fictional roles allows children to explore experiences beyond their own perspective (Gleason &amp; White, 2023)</a:t>
            </a:r>
          </a:p>
        </p:txBody>
      </p:sp>
      <p:pic>
        <p:nvPicPr>
          <p:cNvPr id="3074" name="Picture 2" descr="Playmobil Children's Hospital Child in Wheelchair - - Fat Brain Toys">
            <a:extLst>
              <a:ext uri="{FF2B5EF4-FFF2-40B4-BE49-F238E27FC236}">
                <a16:creationId xmlns:a16="http://schemas.microsoft.com/office/drawing/2014/main" id="{646CE2E4-6A56-A98E-4155-8F3BFB618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r="18785"/>
          <a:stretch/>
        </p:blipFill>
        <p:spPr bwMode="auto">
          <a:xfrm>
            <a:off x="731872" y="3676578"/>
            <a:ext cx="1559379" cy="24502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1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39FD6-CF73-2B74-CC1D-9F8A4E5A096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1F4B2A3-DCE6-081B-54F7-00B09DEA3CA2}"/>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8681C91-8190-A00B-F72D-E4DDDED369AC}"/>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Research questions</a:t>
            </a:r>
          </a:p>
        </p:txBody>
      </p:sp>
      <p:sp>
        <p:nvSpPr>
          <p:cNvPr id="2" name="Rectangle: Rounded Corners 1">
            <a:extLst>
              <a:ext uri="{FF2B5EF4-FFF2-40B4-BE49-F238E27FC236}">
                <a16:creationId xmlns:a16="http://schemas.microsoft.com/office/drawing/2014/main" id="{53D0076E-51B5-5882-05E0-F14254C52EBD}"/>
              </a:ext>
            </a:extLst>
          </p:cNvPr>
          <p:cNvSpPr/>
          <p:nvPr/>
        </p:nvSpPr>
        <p:spPr>
          <a:xfrm>
            <a:off x="908137" y="1799775"/>
            <a:ext cx="11003509" cy="230196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E1247D0F-0815-B5CC-AE6B-B32A1F7BBEA0}"/>
              </a:ext>
            </a:extLst>
          </p:cNvPr>
          <p:cNvSpPr txBox="1"/>
          <p:nvPr/>
        </p:nvSpPr>
        <p:spPr>
          <a:xfrm>
            <a:off x="1083332" y="1875699"/>
            <a:ext cx="10515600" cy="20608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Does participating in an imagined contact intervention with 3D toy figures improve children’s responses towards their autistic peers?</a:t>
            </a:r>
          </a:p>
          <a:p>
            <a:pPr marL="342900" indent="-342900">
              <a:lnSpc>
                <a:spcPct val="150000"/>
              </a:lnSpc>
              <a:buFont typeface="Arial" panose="020B0604020202020204" pitchFamily="34" charset="0"/>
              <a:buChar char="•"/>
            </a:pPr>
            <a:r>
              <a:rPr lang="en-GB" sz="2200" dirty="0">
                <a:latin typeface="Louis George Cafe" pitchFamily="2" charset="-128"/>
                <a:ea typeface="Louis George Cafe" pitchFamily="2" charset="-128"/>
                <a:cs typeface="Louis George Cafe" pitchFamily="2" charset="-128"/>
              </a:rPr>
              <a:t>Hypothesised an increase in cognitive attitudes (beliefs), affective attitudes (feelings), behavioural attitudes (intentions), and self-reported behaviour</a:t>
            </a:r>
          </a:p>
        </p:txBody>
      </p:sp>
      <p:sp>
        <p:nvSpPr>
          <p:cNvPr id="16" name="Rectangle: Rounded Corners 15">
            <a:extLst>
              <a:ext uri="{FF2B5EF4-FFF2-40B4-BE49-F238E27FC236}">
                <a16:creationId xmlns:a16="http://schemas.microsoft.com/office/drawing/2014/main" id="{C1EA3327-1CB5-2699-63E2-C4EECD4B1A86}"/>
              </a:ext>
            </a:extLst>
          </p:cNvPr>
          <p:cNvSpPr/>
          <p:nvPr/>
        </p:nvSpPr>
        <p:spPr>
          <a:xfrm>
            <a:off x="2497451" y="4250012"/>
            <a:ext cx="9414195" cy="230196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7" name="TextBox 16">
            <a:extLst>
              <a:ext uri="{FF2B5EF4-FFF2-40B4-BE49-F238E27FC236}">
                <a16:creationId xmlns:a16="http://schemas.microsoft.com/office/drawing/2014/main" id="{C882BC7C-CA33-1C13-04CF-3B70AF68B8E7}"/>
              </a:ext>
            </a:extLst>
          </p:cNvPr>
          <p:cNvSpPr txBox="1"/>
          <p:nvPr/>
        </p:nvSpPr>
        <p:spPr>
          <a:xfrm>
            <a:off x="2527932" y="4393212"/>
            <a:ext cx="9414194" cy="192668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050" dirty="0">
                <a:solidFill>
                  <a:schemeClr val="accent5">
                    <a:lumMod val="50000"/>
                  </a:schemeClr>
                </a:solidFill>
                <a:latin typeface="Louis George Cafe" pitchFamily="2" charset="-128"/>
                <a:ea typeface="Louis George Cafe" pitchFamily="2" charset="-128"/>
                <a:cs typeface="Louis George Cafe" pitchFamily="2" charset="-128"/>
              </a:rPr>
              <a:t>Which variables mediate the relationship between children’s participation in an imagined contact intervention and their responses towards autistic peers?</a:t>
            </a:r>
          </a:p>
          <a:p>
            <a:pPr marL="342900" indent="-342900">
              <a:lnSpc>
                <a:spcPct val="150000"/>
              </a:lnSpc>
              <a:buFont typeface="Arial" panose="020B0604020202020204" pitchFamily="34" charset="0"/>
              <a:buChar char="•"/>
            </a:pPr>
            <a:r>
              <a:rPr lang="en-GB" sz="2050" dirty="0">
                <a:latin typeface="Louis George Cafe" pitchFamily="2" charset="-128"/>
                <a:ea typeface="Louis George Cafe" pitchFamily="2" charset="-128"/>
                <a:cs typeface="Louis George Cafe" pitchFamily="2" charset="-128"/>
              </a:rPr>
              <a:t>Hypothesised mediating variables: increased cognitive empathy, affective empathy and ‘inclusion of the other in the self’, decreased anxiety</a:t>
            </a:r>
          </a:p>
        </p:txBody>
      </p:sp>
      <p:pic>
        <p:nvPicPr>
          <p:cNvPr id="3074" name="Picture 2" descr="Playmobil Children's Hospital Child in Wheelchair - - Fat Brain Toys">
            <a:extLst>
              <a:ext uri="{FF2B5EF4-FFF2-40B4-BE49-F238E27FC236}">
                <a16:creationId xmlns:a16="http://schemas.microsoft.com/office/drawing/2014/main" id="{F60B4617-521C-4E47-872E-1C5CC050E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r="18785"/>
          <a:stretch/>
        </p:blipFill>
        <p:spPr bwMode="auto">
          <a:xfrm>
            <a:off x="478971" y="4250012"/>
            <a:ext cx="1559379" cy="24502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88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9EDF-007F-650A-E012-F51C9098703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0F4415B-CCF5-DF09-640A-0BE2A79E8069}"/>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86AE67E-0716-F4E8-234C-25BCFB4C2A83}"/>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Method</a:t>
            </a:r>
          </a:p>
        </p:txBody>
      </p:sp>
      <p:sp>
        <p:nvSpPr>
          <p:cNvPr id="2" name="Rectangle: Rounded Corners 1">
            <a:extLst>
              <a:ext uri="{FF2B5EF4-FFF2-40B4-BE49-F238E27FC236}">
                <a16:creationId xmlns:a16="http://schemas.microsoft.com/office/drawing/2014/main" id="{AEA87CC7-7A1F-0E8F-E2CD-BBAEC20731DE}"/>
              </a:ext>
            </a:extLst>
          </p:cNvPr>
          <p:cNvSpPr/>
          <p:nvPr/>
        </p:nvSpPr>
        <p:spPr>
          <a:xfrm>
            <a:off x="283297" y="2470335"/>
            <a:ext cx="2459903" cy="252838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9ABE7717-BA93-589D-97CD-4F87495F67F1}"/>
              </a:ext>
            </a:extLst>
          </p:cNvPr>
          <p:cNvSpPr txBox="1"/>
          <p:nvPr/>
        </p:nvSpPr>
        <p:spPr>
          <a:xfrm>
            <a:off x="77675" y="2546259"/>
            <a:ext cx="2855905" cy="2239844"/>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61 participants </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6-9 (</a:t>
            </a:r>
            <a:r>
              <a:rPr lang="en-GB" sz="2400" i="1" dirty="0">
                <a:solidFill>
                  <a:schemeClr val="accent4">
                    <a:lumMod val="50000"/>
                  </a:schemeClr>
                </a:solidFill>
                <a:latin typeface="Louis George Cafe" pitchFamily="2" charset="-128"/>
                <a:ea typeface="Louis George Cafe" pitchFamily="2" charset="-128"/>
                <a:cs typeface="Louis George Cafe" pitchFamily="2" charset="-128"/>
              </a:rPr>
              <a:t>M = </a:t>
            </a:r>
            <a:r>
              <a:rPr lang="en-GB" sz="2400" dirty="0">
                <a:solidFill>
                  <a:schemeClr val="accent4">
                    <a:lumMod val="50000"/>
                  </a:schemeClr>
                </a:solidFill>
                <a:latin typeface="Louis George Cafe" pitchFamily="2" charset="-128"/>
                <a:ea typeface="Louis George Cafe" pitchFamily="2" charset="-128"/>
                <a:cs typeface="Louis George Cafe" pitchFamily="2" charset="-128"/>
              </a:rPr>
              <a:t>7.28</a:t>
            </a:r>
            <a:r>
              <a:rPr lang="en-GB" sz="2400" i="1" dirty="0">
                <a:solidFill>
                  <a:schemeClr val="accent4">
                    <a:lumMod val="50000"/>
                  </a:schemeClr>
                </a:solidFill>
                <a:latin typeface="Louis George Cafe" pitchFamily="2" charset="-128"/>
                <a:ea typeface="Louis George Cafe" pitchFamily="2" charset="-128"/>
                <a:cs typeface="Louis George Cafe" pitchFamily="2" charset="-128"/>
              </a:rPr>
              <a:t>)</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30 males</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31 females</a:t>
            </a:r>
          </a:p>
        </p:txBody>
      </p:sp>
      <p:cxnSp>
        <p:nvCxnSpPr>
          <p:cNvPr id="4" name="Straight Arrow Connector 3">
            <a:extLst>
              <a:ext uri="{FF2B5EF4-FFF2-40B4-BE49-F238E27FC236}">
                <a16:creationId xmlns:a16="http://schemas.microsoft.com/office/drawing/2014/main" id="{61D68BAC-FCF7-E61D-489A-DA39876474A3}"/>
              </a:ext>
            </a:extLst>
          </p:cNvPr>
          <p:cNvCxnSpPr/>
          <p:nvPr/>
        </p:nvCxnSpPr>
        <p:spPr>
          <a:xfrm flipV="1">
            <a:off x="2888098" y="2545080"/>
            <a:ext cx="777240" cy="42672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E51673-B22D-C643-C93B-14C509021713}"/>
              </a:ext>
            </a:extLst>
          </p:cNvPr>
          <p:cNvCxnSpPr>
            <a:cxnSpLocks/>
          </p:cNvCxnSpPr>
          <p:nvPr/>
        </p:nvCxnSpPr>
        <p:spPr>
          <a:xfrm>
            <a:off x="2872858" y="4572000"/>
            <a:ext cx="792480" cy="51150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B412C72-A048-63D8-17EA-C73566EC2341}"/>
              </a:ext>
            </a:extLst>
          </p:cNvPr>
          <p:cNvSpPr/>
          <p:nvPr/>
        </p:nvSpPr>
        <p:spPr>
          <a:xfrm>
            <a:off x="3901677" y="1844767"/>
            <a:ext cx="3916444" cy="185855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Rectangle: Rounded Corners 14">
            <a:extLst>
              <a:ext uri="{FF2B5EF4-FFF2-40B4-BE49-F238E27FC236}">
                <a16:creationId xmlns:a16="http://schemas.microsoft.com/office/drawing/2014/main" id="{F5D8A9E7-F099-14C0-AE36-C5CFD8FB4712}"/>
              </a:ext>
            </a:extLst>
          </p:cNvPr>
          <p:cNvSpPr/>
          <p:nvPr/>
        </p:nvSpPr>
        <p:spPr>
          <a:xfrm>
            <a:off x="8610838" y="1844767"/>
            <a:ext cx="3206663" cy="185855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8" name="TextBox 17">
            <a:extLst>
              <a:ext uri="{FF2B5EF4-FFF2-40B4-BE49-F238E27FC236}">
                <a16:creationId xmlns:a16="http://schemas.microsoft.com/office/drawing/2014/main" id="{93111413-491C-1D5F-622E-B3546A9397C8}"/>
              </a:ext>
            </a:extLst>
          </p:cNvPr>
          <p:cNvSpPr txBox="1"/>
          <p:nvPr/>
        </p:nvSpPr>
        <p:spPr>
          <a:xfrm>
            <a:off x="3901677" y="1890487"/>
            <a:ext cx="3741064"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Experimental (</a:t>
            </a:r>
            <a:r>
              <a:rPr lang="en-GB" sz="2400" i="1" dirty="0">
                <a:solidFill>
                  <a:schemeClr val="accent4">
                    <a:lumMod val="50000"/>
                  </a:schemeClr>
                </a:solidFill>
                <a:latin typeface="Louis George Cafe" pitchFamily="2" charset="-128"/>
                <a:ea typeface="Louis George Cafe" pitchFamily="2" charset="-128"/>
                <a:cs typeface="Louis George Cafe" pitchFamily="2" charset="-128"/>
              </a:rPr>
              <a:t>N</a:t>
            </a:r>
            <a:r>
              <a:rPr lang="en-GB" sz="2400" dirty="0">
                <a:solidFill>
                  <a:schemeClr val="accent4">
                    <a:lumMod val="50000"/>
                  </a:schemeClr>
                </a:solidFill>
                <a:latin typeface="Louis George Cafe" pitchFamily="2" charset="-128"/>
                <a:ea typeface="Louis George Cafe" pitchFamily="2" charset="-128"/>
                <a:cs typeface="Louis George Cafe" pitchFamily="2" charset="-128"/>
              </a:rPr>
              <a:t> = 31)</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Imagined contact with autistic peers</a:t>
            </a:r>
          </a:p>
        </p:txBody>
      </p:sp>
      <p:sp>
        <p:nvSpPr>
          <p:cNvPr id="19" name="Rectangle: Rounded Corners 18">
            <a:extLst>
              <a:ext uri="{FF2B5EF4-FFF2-40B4-BE49-F238E27FC236}">
                <a16:creationId xmlns:a16="http://schemas.microsoft.com/office/drawing/2014/main" id="{297A8C4D-5E4C-A06F-0A61-D625B88C517D}"/>
              </a:ext>
            </a:extLst>
          </p:cNvPr>
          <p:cNvSpPr/>
          <p:nvPr/>
        </p:nvSpPr>
        <p:spPr>
          <a:xfrm>
            <a:off x="3916917" y="4389847"/>
            <a:ext cx="3916444" cy="185855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0" name="TextBox 19">
            <a:extLst>
              <a:ext uri="{FF2B5EF4-FFF2-40B4-BE49-F238E27FC236}">
                <a16:creationId xmlns:a16="http://schemas.microsoft.com/office/drawing/2014/main" id="{5E2D3B4E-C1E4-F11F-A929-23836170B163}"/>
              </a:ext>
            </a:extLst>
          </p:cNvPr>
          <p:cNvSpPr txBox="1"/>
          <p:nvPr/>
        </p:nvSpPr>
        <p:spPr>
          <a:xfrm>
            <a:off x="3916917" y="4435567"/>
            <a:ext cx="3741064"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Control (</a:t>
            </a:r>
            <a:r>
              <a:rPr lang="en-GB" sz="2400" i="1" dirty="0">
                <a:solidFill>
                  <a:schemeClr val="accent4">
                    <a:lumMod val="50000"/>
                  </a:schemeClr>
                </a:solidFill>
                <a:latin typeface="Louis George Cafe" pitchFamily="2" charset="-128"/>
                <a:ea typeface="Louis George Cafe" pitchFamily="2" charset="-128"/>
                <a:cs typeface="Louis George Cafe" pitchFamily="2" charset="-128"/>
              </a:rPr>
              <a:t>N</a:t>
            </a:r>
            <a:r>
              <a:rPr lang="en-GB" sz="2400" dirty="0">
                <a:solidFill>
                  <a:schemeClr val="accent4">
                    <a:lumMod val="50000"/>
                  </a:schemeClr>
                </a:solidFill>
                <a:latin typeface="Louis George Cafe" pitchFamily="2" charset="-128"/>
                <a:ea typeface="Louis George Cafe" pitchFamily="2" charset="-128"/>
                <a:cs typeface="Louis George Cafe" pitchFamily="2" charset="-128"/>
              </a:rPr>
              <a:t> = 30)</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Imagined contact with neurotypical peer</a:t>
            </a:r>
          </a:p>
        </p:txBody>
      </p:sp>
      <p:cxnSp>
        <p:nvCxnSpPr>
          <p:cNvPr id="21" name="Straight Arrow Connector 20">
            <a:extLst>
              <a:ext uri="{FF2B5EF4-FFF2-40B4-BE49-F238E27FC236}">
                <a16:creationId xmlns:a16="http://schemas.microsoft.com/office/drawing/2014/main" id="{023248FC-D978-C0DB-A525-0AD9623801BF}"/>
              </a:ext>
            </a:extLst>
          </p:cNvPr>
          <p:cNvCxnSpPr>
            <a:cxnSpLocks/>
          </p:cNvCxnSpPr>
          <p:nvPr/>
        </p:nvCxnSpPr>
        <p:spPr>
          <a:xfrm>
            <a:off x="7909797" y="2728323"/>
            <a:ext cx="540901"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038A404-AF67-1CEA-885B-0E9B32791614}"/>
              </a:ext>
            </a:extLst>
          </p:cNvPr>
          <p:cNvCxnSpPr>
            <a:cxnSpLocks/>
          </p:cNvCxnSpPr>
          <p:nvPr/>
        </p:nvCxnSpPr>
        <p:spPr>
          <a:xfrm>
            <a:off x="7940277" y="5288643"/>
            <a:ext cx="540901"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DA8946C-B9A2-98C9-B909-ABF9E04F8B7B}"/>
              </a:ext>
            </a:extLst>
          </p:cNvPr>
          <p:cNvSpPr/>
          <p:nvPr/>
        </p:nvSpPr>
        <p:spPr>
          <a:xfrm>
            <a:off x="8610838" y="4374970"/>
            <a:ext cx="3206663" cy="185855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5" name="TextBox 24">
            <a:extLst>
              <a:ext uri="{FF2B5EF4-FFF2-40B4-BE49-F238E27FC236}">
                <a16:creationId xmlns:a16="http://schemas.microsoft.com/office/drawing/2014/main" id="{7240BC71-8271-3692-E517-44598546C2A0}"/>
              </a:ext>
            </a:extLst>
          </p:cNvPr>
          <p:cNvSpPr txBox="1"/>
          <p:nvPr/>
        </p:nvSpPr>
        <p:spPr>
          <a:xfrm>
            <a:off x="8450698" y="1885400"/>
            <a:ext cx="3741064"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2 = autistic</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3 = knew autistic individuals</a:t>
            </a:r>
          </a:p>
        </p:txBody>
      </p:sp>
      <p:sp>
        <p:nvSpPr>
          <p:cNvPr id="26" name="TextBox 25">
            <a:extLst>
              <a:ext uri="{FF2B5EF4-FFF2-40B4-BE49-F238E27FC236}">
                <a16:creationId xmlns:a16="http://schemas.microsoft.com/office/drawing/2014/main" id="{3B731E4B-174B-A5F3-8E72-8B5236206F8E}"/>
              </a:ext>
            </a:extLst>
          </p:cNvPr>
          <p:cNvSpPr txBox="1"/>
          <p:nvPr/>
        </p:nvSpPr>
        <p:spPr>
          <a:xfrm>
            <a:off x="8395002" y="4374970"/>
            <a:ext cx="3741064"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2 = autistic</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1 = knew autistic individuals</a:t>
            </a:r>
          </a:p>
        </p:txBody>
      </p:sp>
    </p:spTree>
    <p:extLst>
      <p:ext uri="{BB962C8B-B14F-4D97-AF65-F5344CB8AC3E}">
        <p14:creationId xmlns:p14="http://schemas.microsoft.com/office/powerpoint/2010/main" val="3598150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C06F4-05E7-CF54-DC28-250738644B4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4805B1A-D167-C172-A1A6-977E35EF821F}"/>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E854DA2D-CDA7-BEE0-BA2A-06CE338D8F2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Procedure</a:t>
            </a:r>
          </a:p>
        </p:txBody>
      </p:sp>
      <p:sp>
        <p:nvSpPr>
          <p:cNvPr id="2" name="Rectangle: Rounded Corners 1">
            <a:extLst>
              <a:ext uri="{FF2B5EF4-FFF2-40B4-BE49-F238E27FC236}">
                <a16:creationId xmlns:a16="http://schemas.microsoft.com/office/drawing/2014/main" id="{54F41E9C-5A73-39F2-C92D-A29BD809BEB8}"/>
              </a:ext>
            </a:extLst>
          </p:cNvPr>
          <p:cNvSpPr/>
          <p:nvPr/>
        </p:nvSpPr>
        <p:spPr>
          <a:xfrm>
            <a:off x="5935099" y="564925"/>
            <a:ext cx="4534781" cy="88287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BAC29C0A-DFF3-5205-1810-DEBADE852856}"/>
              </a:ext>
            </a:extLst>
          </p:cNvPr>
          <p:cNvSpPr txBox="1"/>
          <p:nvPr/>
        </p:nvSpPr>
        <p:spPr>
          <a:xfrm>
            <a:off x="6492501" y="649969"/>
            <a:ext cx="3551098" cy="577850"/>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3-minute intervention</a:t>
            </a:r>
          </a:p>
        </p:txBody>
      </p:sp>
      <p:sp>
        <p:nvSpPr>
          <p:cNvPr id="14" name="Rectangle: Rounded Corners 13">
            <a:extLst>
              <a:ext uri="{FF2B5EF4-FFF2-40B4-BE49-F238E27FC236}">
                <a16:creationId xmlns:a16="http://schemas.microsoft.com/office/drawing/2014/main" id="{CEDEE4CC-301A-AADE-B6D2-FDF64EAFE45A}"/>
              </a:ext>
            </a:extLst>
          </p:cNvPr>
          <p:cNvSpPr/>
          <p:nvPr/>
        </p:nvSpPr>
        <p:spPr>
          <a:xfrm>
            <a:off x="595422" y="1844768"/>
            <a:ext cx="10956497" cy="132556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8" name="TextBox 17">
            <a:extLst>
              <a:ext uri="{FF2B5EF4-FFF2-40B4-BE49-F238E27FC236}">
                <a16:creationId xmlns:a16="http://schemas.microsoft.com/office/drawing/2014/main" id="{929094A2-3750-5722-6C48-22526A79627E}"/>
              </a:ext>
            </a:extLst>
          </p:cNvPr>
          <p:cNvSpPr txBox="1"/>
          <p:nvPr/>
        </p:nvSpPr>
        <p:spPr>
          <a:xfrm>
            <a:off x="640080" y="1890487"/>
            <a:ext cx="10607391" cy="1131848"/>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All participants were given an age-appropriate definition of autism (from the National Autistic Society)</a:t>
            </a:r>
          </a:p>
        </p:txBody>
      </p:sp>
      <p:cxnSp>
        <p:nvCxnSpPr>
          <p:cNvPr id="21" name="Straight Arrow Connector 20">
            <a:extLst>
              <a:ext uri="{FF2B5EF4-FFF2-40B4-BE49-F238E27FC236}">
                <a16:creationId xmlns:a16="http://schemas.microsoft.com/office/drawing/2014/main" id="{C0016CC0-DA65-2393-C56F-859A3058AF40}"/>
              </a:ext>
            </a:extLst>
          </p:cNvPr>
          <p:cNvCxnSpPr>
            <a:cxnSpLocks/>
          </p:cNvCxnSpPr>
          <p:nvPr/>
        </p:nvCxnSpPr>
        <p:spPr>
          <a:xfrm>
            <a:off x="3933634" y="5038912"/>
            <a:ext cx="540901"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5C02946-CC2B-0E85-8C14-CCD9F5226996}"/>
              </a:ext>
            </a:extLst>
          </p:cNvPr>
          <p:cNvCxnSpPr>
            <a:cxnSpLocks/>
          </p:cNvCxnSpPr>
          <p:nvPr/>
        </p:nvCxnSpPr>
        <p:spPr>
          <a:xfrm>
            <a:off x="7661588" y="5054515"/>
            <a:ext cx="540901"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108FA93-E2F7-91FB-9D11-5E9C209B71C4}"/>
              </a:ext>
            </a:extLst>
          </p:cNvPr>
          <p:cNvGrpSpPr/>
          <p:nvPr/>
        </p:nvGrpSpPr>
        <p:grpSpPr>
          <a:xfrm>
            <a:off x="427782" y="3324412"/>
            <a:ext cx="3398520" cy="3429000"/>
            <a:chOff x="1143000" y="3009900"/>
            <a:chExt cx="6096000" cy="6096000"/>
          </a:xfrm>
        </p:grpSpPr>
        <p:pic>
          <p:nvPicPr>
            <p:cNvPr id="5" name="Picture 2" descr="Doll House | Toy Treehouse | Lottie Dolls">
              <a:extLst>
                <a:ext uri="{FF2B5EF4-FFF2-40B4-BE49-F238E27FC236}">
                  <a16:creationId xmlns:a16="http://schemas.microsoft.com/office/drawing/2014/main" id="{61EFFE24-83F4-D5CF-B1AE-FD84BEC66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0990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A73D39-F49D-68B1-21EE-C33B2011D7D8}"/>
                </a:ext>
              </a:extLst>
            </p:cNvPr>
            <p:cNvSpPr/>
            <p:nvPr/>
          </p:nvSpPr>
          <p:spPr>
            <a:xfrm>
              <a:off x="1295400" y="8572500"/>
              <a:ext cx="174395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4" descr="Lottie Doll Wildlife Photographer Doll - Nongirly">
            <a:extLst>
              <a:ext uri="{FF2B5EF4-FFF2-40B4-BE49-F238E27FC236}">
                <a16:creationId xmlns:a16="http://schemas.microsoft.com/office/drawing/2014/main" id="{74AF90E8-1D8E-DDAF-8ED6-0FED7FA08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7661" y="3280413"/>
            <a:ext cx="3109196" cy="32877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ottie Doll Loyal Companion | An Astronaut Doll, Space Doll, Stem Doll &amp;  Science Doll In One! | Astronaut Toys For Boys &amp; Girls : Amazon.co.uk: Toys  &amp; Games">
            <a:extLst>
              <a:ext uri="{FF2B5EF4-FFF2-40B4-BE49-F238E27FC236}">
                <a16:creationId xmlns:a16="http://schemas.microsoft.com/office/drawing/2014/main" id="{1C7471BE-53C8-1D8B-5C95-D75E89050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2922" y="3400336"/>
            <a:ext cx="2089398" cy="32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06581-A2F1-DE15-A3E3-060AF8448B48}"/>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E74C708-D7B1-AFFE-C119-CB828C02667B}"/>
              </a:ext>
            </a:extLst>
          </p:cNvPr>
          <p:cNvSpPr/>
          <p:nvPr/>
        </p:nvSpPr>
        <p:spPr>
          <a:xfrm>
            <a:off x="2286177" y="4344126"/>
            <a:ext cx="2666824" cy="190427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6" name="Rectangle: Rounded Corners 5">
            <a:extLst>
              <a:ext uri="{FF2B5EF4-FFF2-40B4-BE49-F238E27FC236}">
                <a16:creationId xmlns:a16="http://schemas.microsoft.com/office/drawing/2014/main" id="{F489D71D-59D1-F3D1-8124-060BD114923A}"/>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9AC8F6A8-9E36-9524-B717-B873ABBB4019}"/>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Measures</a:t>
            </a:r>
          </a:p>
        </p:txBody>
      </p:sp>
      <p:sp>
        <p:nvSpPr>
          <p:cNvPr id="14" name="Rectangle: Rounded Corners 13">
            <a:extLst>
              <a:ext uri="{FF2B5EF4-FFF2-40B4-BE49-F238E27FC236}">
                <a16:creationId xmlns:a16="http://schemas.microsoft.com/office/drawing/2014/main" id="{6D6BC263-E702-C9C9-ED35-7BCAEC75450A}"/>
              </a:ext>
            </a:extLst>
          </p:cNvPr>
          <p:cNvSpPr/>
          <p:nvPr/>
        </p:nvSpPr>
        <p:spPr>
          <a:xfrm>
            <a:off x="595422" y="1844768"/>
            <a:ext cx="10956497" cy="19042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8" name="TextBox 17">
            <a:extLst>
              <a:ext uri="{FF2B5EF4-FFF2-40B4-BE49-F238E27FC236}">
                <a16:creationId xmlns:a16="http://schemas.microsoft.com/office/drawing/2014/main" id="{728FF304-D331-D24D-F3C9-F8F4120D16B1}"/>
              </a:ext>
            </a:extLst>
          </p:cNvPr>
          <p:cNvSpPr txBox="1"/>
          <p:nvPr/>
        </p:nvSpPr>
        <p:spPr>
          <a:xfrm>
            <a:off x="640080" y="1890487"/>
            <a:ext cx="10607391"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Three attitude components towards autistic peers were measured on a 5-point Likert scale (Children’s Attitudes Towards Autism Questionnaire; CATAQ; </a:t>
            </a:r>
            <a:r>
              <a:rPr lang="en-GB" sz="2400" dirty="0" err="1">
                <a:solidFill>
                  <a:schemeClr val="accent4">
                    <a:lumMod val="50000"/>
                  </a:schemeClr>
                </a:solidFill>
                <a:latin typeface="Louis George Cafe" pitchFamily="2" charset="-128"/>
                <a:ea typeface="Louis George Cafe" pitchFamily="2" charset="-128"/>
                <a:cs typeface="Louis George Cafe" pitchFamily="2" charset="-128"/>
              </a:rPr>
              <a:t>Derguy</a:t>
            </a:r>
            <a:r>
              <a:rPr lang="en-GB" sz="2400" dirty="0">
                <a:solidFill>
                  <a:schemeClr val="accent4">
                    <a:lumMod val="50000"/>
                  </a:schemeClr>
                </a:solidFill>
                <a:latin typeface="Louis George Cafe" pitchFamily="2" charset="-128"/>
                <a:ea typeface="Louis George Cafe" pitchFamily="2" charset="-128"/>
                <a:cs typeface="Louis George Cafe" pitchFamily="2" charset="-128"/>
              </a:rPr>
              <a:t> et al., 2021)</a:t>
            </a:r>
          </a:p>
        </p:txBody>
      </p:sp>
      <p:sp>
        <p:nvSpPr>
          <p:cNvPr id="4" name="TextBox 3">
            <a:extLst>
              <a:ext uri="{FF2B5EF4-FFF2-40B4-BE49-F238E27FC236}">
                <a16:creationId xmlns:a16="http://schemas.microsoft.com/office/drawing/2014/main" id="{6A67C931-7B2F-DC18-FC57-F230E6DA6406}"/>
              </a:ext>
            </a:extLst>
          </p:cNvPr>
          <p:cNvSpPr txBox="1"/>
          <p:nvPr/>
        </p:nvSpPr>
        <p:spPr>
          <a:xfrm>
            <a:off x="2758441" y="4389846"/>
            <a:ext cx="1661160" cy="1685846"/>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Cognitive attitudes (beliefs)</a:t>
            </a:r>
          </a:p>
        </p:txBody>
      </p:sp>
      <p:sp>
        <p:nvSpPr>
          <p:cNvPr id="13" name="Rectangle: Rounded Corners 12">
            <a:extLst>
              <a:ext uri="{FF2B5EF4-FFF2-40B4-BE49-F238E27FC236}">
                <a16:creationId xmlns:a16="http://schemas.microsoft.com/office/drawing/2014/main" id="{24DA8B7D-3629-DE06-97B3-3B6FA6E27D60}"/>
              </a:ext>
            </a:extLst>
          </p:cNvPr>
          <p:cNvSpPr/>
          <p:nvPr/>
        </p:nvSpPr>
        <p:spPr>
          <a:xfrm>
            <a:off x="5425265" y="4389846"/>
            <a:ext cx="2666824" cy="190427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2FFA2831-D0CB-25A2-5BFE-22A114C14AF8}"/>
              </a:ext>
            </a:extLst>
          </p:cNvPr>
          <p:cNvSpPr txBox="1"/>
          <p:nvPr/>
        </p:nvSpPr>
        <p:spPr>
          <a:xfrm>
            <a:off x="5897529" y="4435566"/>
            <a:ext cx="1661160" cy="1685846"/>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Affective attitudes (feelings)</a:t>
            </a:r>
          </a:p>
        </p:txBody>
      </p:sp>
      <p:sp>
        <p:nvSpPr>
          <p:cNvPr id="16" name="Rectangle: Rounded Corners 15">
            <a:extLst>
              <a:ext uri="{FF2B5EF4-FFF2-40B4-BE49-F238E27FC236}">
                <a16:creationId xmlns:a16="http://schemas.microsoft.com/office/drawing/2014/main" id="{EB460053-C558-3B58-C1E6-603C57974BAE}"/>
              </a:ext>
            </a:extLst>
          </p:cNvPr>
          <p:cNvSpPr/>
          <p:nvPr/>
        </p:nvSpPr>
        <p:spPr>
          <a:xfrm>
            <a:off x="8564353" y="4389846"/>
            <a:ext cx="2666824" cy="190427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17" name="TextBox 16">
            <a:extLst>
              <a:ext uri="{FF2B5EF4-FFF2-40B4-BE49-F238E27FC236}">
                <a16:creationId xmlns:a16="http://schemas.microsoft.com/office/drawing/2014/main" id="{52929B0C-F329-94E3-AD62-B540CEEC87CA}"/>
              </a:ext>
            </a:extLst>
          </p:cNvPr>
          <p:cNvSpPr txBox="1"/>
          <p:nvPr/>
        </p:nvSpPr>
        <p:spPr>
          <a:xfrm>
            <a:off x="8945880" y="4435566"/>
            <a:ext cx="1846167" cy="1685846"/>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Behavioural attitudes (intentions)</a:t>
            </a:r>
          </a:p>
        </p:txBody>
      </p:sp>
    </p:spTree>
    <p:extLst>
      <p:ext uri="{BB962C8B-B14F-4D97-AF65-F5344CB8AC3E}">
        <p14:creationId xmlns:p14="http://schemas.microsoft.com/office/powerpoint/2010/main" val="1245987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D68F2-8DD4-5EE1-AECF-11108C6DAFC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B089B17-3D08-3FB7-EC08-8FAAE1F2176D}"/>
              </a:ext>
            </a:extLst>
          </p:cNvPr>
          <p:cNvSpPr/>
          <p:nvPr/>
        </p:nvSpPr>
        <p:spPr>
          <a:xfrm>
            <a:off x="1706880" y="2103846"/>
            <a:ext cx="3428999" cy="77651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6" name="Rectangle: Rounded Corners 5">
            <a:extLst>
              <a:ext uri="{FF2B5EF4-FFF2-40B4-BE49-F238E27FC236}">
                <a16:creationId xmlns:a16="http://schemas.microsoft.com/office/drawing/2014/main" id="{AF93EE58-DFE6-DF7E-6D5D-FA7888D867BB}"/>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74508EEC-098E-81AF-CCE8-18764BE805D7}"/>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Self-reported behaviour</a:t>
            </a:r>
          </a:p>
        </p:txBody>
      </p:sp>
      <p:sp>
        <p:nvSpPr>
          <p:cNvPr id="4" name="TextBox 3">
            <a:extLst>
              <a:ext uri="{FF2B5EF4-FFF2-40B4-BE49-F238E27FC236}">
                <a16:creationId xmlns:a16="http://schemas.microsoft.com/office/drawing/2014/main" id="{1CDD80A9-EEBB-40CC-E0B0-023F5193FBBE}"/>
              </a:ext>
            </a:extLst>
          </p:cNvPr>
          <p:cNvSpPr txBox="1"/>
          <p:nvPr/>
        </p:nvSpPr>
        <p:spPr>
          <a:xfrm>
            <a:off x="1813560" y="2149566"/>
            <a:ext cx="3261359" cy="577850"/>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Pre-intervention</a:t>
            </a:r>
          </a:p>
        </p:txBody>
      </p:sp>
      <p:pic>
        <p:nvPicPr>
          <p:cNvPr id="2" name="Picture 2" descr="1 Coin | The Royal Mint">
            <a:extLst>
              <a:ext uri="{FF2B5EF4-FFF2-40B4-BE49-F238E27FC236}">
                <a16:creationId xmlns:a16="http://schemas.microsoft.com/office/drawing/2014/main" id="{EA1412C9-393A-3171-4198-948D1E555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859" y="3244916"/>
            <a:ext cx="1282570" cy="1282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 Coin | The Royal Mint">
            <a:extLst>
              <a:ext uri="{FF2B5EF4-FFF2-40B4-BE49-F238E27FC236}">
                <a16:creationId xmlns:a16="http://schemas.microsoft.com/office/drawing/2014/main" id="{B6850146-4D31-F6FB-9805-1300FA35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817" y="4799144"/>
            <a:ext cx="1282570" cy="1282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1 Coin | The Royal Mint">
            <a:extLst>
              <a:ext uri="{FF2B5EF4-FFF2-40B4-BE49-F238E27FC236}">
                <a16:creationId xmlns:a16="http://schemas.microsoft.com/office/drawing/2014/main" id="{F3280B61-E184-D7DD-D39B-468A62720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280" y="3244916"/>
            <a:ext cx="1282570" cy="1282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 Coin | The Royal Mint">
            <a:extLst>
              <a:ext uri="{FF2B5EF4-FFF2-40B4-BE49-F238E27FC236}">
                <a16:creationId xmlns:a16="http://schemas.microsoft.com/office/drawing/2014/main" id="{E641BAB7-E286-1D1F-1560-4B379CFE3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50" y="4784858"/>
            <a:ext cx="1282570" cy="1282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1 Coin | The Royal Mint">
            <a:extLst>
              <a:ext uri="{FF2B5EF4-FFF2-40B4-BE49-F238E27FC236}">
                <a16:creationId xmlns:a16="http://schemas.microsoft.com/office/drawing/2014/main" id="{D055495E-E76E-0B84-C1B3-C6E0FFBC0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701" y="3244916"/>
            <a:ext cx="1282570" cy="12825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56099BED-C275-718A-B729-EFE072A48018}"/>
              </a:ext>
            </a:extLst>
          </p:cNvPr>
          <p:cNvSpPr/>
          <p:nvPr/>
        </p:nvSpPr>
        <p:spPr>
          <a:xfrm>
            <a:off x="7879433" y="2103846"/>
            <a:ext cx="3428999" cy="77651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11" name="TextBox 10">
            <a:extLst>
              <a:ext uri="{FF2B5EF4-FFF2-40B4-BE49-F238E27FC236}">
                <a16:creationId xmlns:a16="http://schemas.microsoft.com/office/drawing/2014/main" id="{9FFB1D86-659A-E528-11DA-338261B6F08F}"/>
              </a:ext>
            </a:extLst>
          </p:cNvPr>
          <p:cNvSpPr txBox="1"/>
          <p:nvPr/>
        </p:nvSpPr>
        <p:spPr>
          <a:xfrm>
            <a:off x="7986113" y="2149566"/>
            <a:ext cx="3261359" cy="577850"/>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Post-intervention</a:t>
            </a:r>
          </a:p>
        </p:txBody>
      </p:sp>
      <p:pic>
        <p:nvPicPr>
          <p:cNvPr id="19" name="Picture 18" descr="A group of kids playing with a ball&#10;&#10;Description automatically generated with low confidence">
            <a:extLst>
              <a:ext uri="{FF2B5EF4-FFF2-40B4-BE49-F238E27FC236}">
                <a16:creationId xmlns:a16="http://schemas.microsoft.com/office/drawing/2014/main" id="{BF8CAA38-688E-7164-9C59-4AC634875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980" y="3239676"/>
            <a:ext cx="2919125" cy="2919125"/>
          </a:xfrm>
          <a:prstGeom prst="rect">
            <a:avLst/>
          </a:prstGeom>
        </p:spPr>
      </p:pic>
    </p:spTree>
    <p:extLst>
      <p:ext uri="{BB962C8B-B14F-4D97-AF65-F5344CB8AC3E}">
        <p14:creationId xmlns:p14="http://schemas.microsoft.com/office/powerpoint/2010/main" val="3706303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63D1-BC08-78A9-15DC-DB8FE372590F}"/>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EE15AAD-8F80-41BC-A044-2B8DD1A17FAD}"/>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28F62C84-779D-B7B4-32B1-BF18E267E7A1}"/>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Mediating variables</a:t>
            </a:r>
          </a:p>
        </p:txBody>
      </p:sp>
      <p:sp>
        <p:nvSpPr>
          <p:cNvPr id="13" name="Rectangle: Rounded Corners 12">
            <a:extLst>
              <a:ext uri="{FF2B5EF4-FFF2-40B4-BE49-F238E27FC236}">
                <a16:creationId xmlns:a16="http://schemas.microsoft.com/office/drawing/2014/main" id="{AFC01F83-318B-63D5-93C2-65816F432AA5}"/>
              </a:ext>
            </a:extLst>
          </p:cNvPr>
          <p:cNvSpPr/>
          <p:nvPr/>
        </p:nvSpPr>
        <p:spPr>
          <a:xfrm>
            <a:off x="579121" y="2912243"/>
            <a:ext cx="2209799" cy="358063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14" name="Rectangle: Rounded Corners 13">
            <a:extLst>
              <a:ext uri="{FF2B5EF4-FFF2-40B4-BE49-F238E27FC236}">
                <a16:creationId xmlns:a16="http://schemas.microsoft.com/office/drawing/2014/main" id="{CB31BA02-7E27-2212-67A4-EF1F32889A4C}"/>
              </a:ext>
            </a:extLst>
          </p:cNvPr>
          <p:cNvSpPr/>
          <p:nvPr/>
        </p:nvSpPr>
        <p:spPr>
          <a:xfrm>
            <a:off x="595422" y="1844768"/>
            <a:ext cx="10956497" cy="7917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0180ACE1-81BF-C968-7C0B-2638555C944E}"/>
              </a:ext>
            </a:extLst>
          </p:cNvPr>
          <p:cNvSpPr txBox="1"/>
          <p:nvPr/>
        </p:nvSpPr>
        <p:spPr>
          <a:xfrm>
            <a:off x="594360" y="1890487"/>
            <a:ext cx="10607391" cy="577850"/>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mediating variables on a 5-point Likert scale, excluding IOS</a:t>
            </a:r>
          </a:p>
        </p:txBody>
      </p:sp>
      <p:sp>
        <p:nvSpPr>
          <p:cNvPr id="16" name="TextBox 15">
            <a:extLst>
              <a:ext uri="{FF2B5EF4-FFF2-40B4-BE49-F238E27FC236}">
                <a16:creationId xmlns:a16="http://schemas.microsoft.com/office/drawing/2014/main" id="{6CE9BF98-E6DF-89D4-DC33-EDF760B042E6}"/>
              </a:ext>
            </a:extLst>
          </p:cNvPr>
          <p:cNvSpPr txBox="1"/>
          <p:nvPr/>
        </p:nvSpPr>
        <p:spPr>
          <a:xfrm>
            <a:off x="670911" y="3018246"/>
            <a:ext cx="2118009" cy="3266985"/>
          </a:xfrm>
          <a:prstGeom prst="rect">
            <a:avLst/>
          </a:prstGeom>
          <a:noFill/>
        </p:spPr>
        <p:txBody>
          <a:bodyPr wrap="square">
            <a:spAutoFit/>
          </a:bodyPr>
          <a:lstStyle/>
          <a:p>
            <a:pPr algn="ctr">
              <a:lnSpc>
                <a:spcPct val="150000"/>
              </a:lnSpc>
            </a:pPr>
            <a:r>
              <a:rPr lang="en-GB" sz="2000" b="1" dirty="0">
                <a:solidFill>
                  <a:srgbClr val="7030A0"/>
                </a:solidFill>
                <a:latin typeface="Louis George Cafe" pitchFamily="2" charset="-128"/>
                <a:ea typeface="Louis George Cafe" pitchFamily="2" charset="-128"/>
                <a:cs typeface="Louis George Cafe" pitchFamily="2" charset="-128"/>
              </a:rPr>
              <a:t>Affective empathy:</a:t>
            </a:r>
          </a:p>
          <a:p>
            <a:pPr algn="ctr">
              <a:lnSpc>
                <a:spcPct val="150000"/>
              </a:lnSpc>
            </a:pPr>
            <a:r>
              <a:rPr lang="en-GB" sz="2000" dirty="0">
                <a:solidFill>
                  <a:srgbClr val="7030A0"/>
                </a:solidFill>
                <a:latin typeface="Louis George Cafe" pitchFamily="2" charset="-128"/>
                <a:ea typeface="Louis George Cafe" pitchFamily="2" charset="-128"/>
                <a:cs typeface="Louis George Cafe" pitchFamily="2" charset="-128"/>
              </a:rPr>
              <a:t>2 questions e.g., do you feel the same emotions that autistic children feel?</a:t>
            </a:r>
          </a:p>
        </p:txBody>
      </p:sp>
      <p:sp>
        <p:nvSpPr>
          <p:cNvPr id="26" name="Rectangle: Rounded Corners 25">
            <a:extLst>
              <a:ext uri="{FF2B5EF4-FFF2-40B4-BE49-F238E27FC236}">
                <a16:creationId xmlns:a16="http://schemas.microsoft.com/office/drawing/2014/main" id="{ABA4D4B2-19FB-CD13-49C6-F7D42B7AD612}"/>
              </a:ext>
            </a:extLst>
          </p:cNvPr>
          <p:cNvSpPr/>
          <p:nvPr/>
        </p:nvSpPr>
        <p:spPr>
          <a:xfrm>
            <a:off x="3032761" y="2912243"/>
            <a:ext cx="2209799" cy="358063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27" name="TextBox 26">
            <a:extLst>
              <a:ext uri="{FF2B5EF4-FFF2-40B4-BE49-F238E27FC236}">
                <a16:creationId xmlns:a16="http://schemas.microsoft.com/office/drawing/2014/main" id="{B25C259F-E2BC-2F1C-7518-EC5D1D3F67F1}"/>
              </a:ext>
            </a:extLst>
          </p:cNvPr>
          <p:cNvSpPr txBox="1"/>
          <p:nvPr/>
        </p:nvSpPr>
        <p:spPr>
          <a:xfrm>
            <a:off x="3124551" y="3018246"/>
            <a:ext cx="2118009" cy="3266985"/>
          </a:xfrm>
          <a:prstGeom prst="rect">
            <a:avLst/>
          </a:prstGeom>
          <a:noFill/>
        </p:spPr>
        <p:txBody>
          <a:bodyPr wrap="square">
            <a:spAutoFit/>
          </a:bodyPr>
          <a:lstStyle/>
          <a:p>
            <a:pPr algn="ctr">
              <a:lnSpc>
                <a:spcPct val="150000"/>
              </a:lnSpc>
            </a:pPr>
            <a:r>
              <a:rPr lang="en-GB" sz="2000" b="1" dirty="0">
                <a:solidFill>
                  <a:srgbClr val="7030A0"/>
                </a:solidFill>
                <a:latin typeface="Louis George Cafe" pitchFamily="2" charset="-128"/>
                <a:ea typeface="Louis George Cafe" pitchFamily="2" charset="-128"/>
                <a:cs typeface="Louis George Cafe" pitchFamily="2" charset="-128"/>
              </a:rPr>
              <a:t>Cognitive empathy:</a:t>
            </a:r>
          </a:p>
          <a:p>
            <a:pPr algn="ctr">
              <a:lnSpc>
                <a:spcPct val="150000"/>
              </a:lnSpc>
            </a:pPr>
            <a:r>
              <a:rPr lang="en-GB" sz="2000" dirty="0">
                <a:solidFill>
                  <a:srgbClr val="7030A0"/>
                </a:solidFill>
                <a:latin typeface="Louis George Cafe" pitchFamily="2" charset="-128"/>
                <a:ea typeface="Louis George Cafe" pitchFamily="2" charset="-128"/>
                <a:cs typeface="Louis George Cafe" pitchFamily="2" charset="-128"/>
              </a:rPr>
              <a:t>2 questions e.g., do you think in the same way that autistic children think?</a:t>
            </a:r>
          </a:p>
        </p:txBody>
      </p:sp>
      <p:sp>
        <p:nvSpPr>
          <p:cNvPr id="28" name="Rectangle: Rounded Corners 27">
            <a:extLst>
              <a:ext uri="{FF2B5EF4-FFF2-40B4-BE49-F238E27FC236}">
                <a16:creationId xmlns:a16="http://schemas.microsoft.com/office/drawing/2014/main" id="{2A806165-02FD-D4B9-7C49-1D59A02E75FA}"/>
              </a:ext>
            </a:extLst>
          </p:cNvPr>
          <p:cNvSpPr/>
          <p:nvPr/>
        </p:nvSpPr>
        <p:spPr>
          <a:xfrm>
            <a:off x="5440681" y="2912243"/>
            <a:ext cx="2209799" cy="358063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29" name="TextBox 28">
            <a:extLst>
              <a:ext uri="{FF2B5EF4-FFF2-40B4-BE49-F238E27FC236}">
                <a16:creationId xmlns:a16="http://schemas.microsoft.com/office/drawing/2014/main" id="{E0B7C842-C5C8-2494-5037-96C961547FF9}"/>
              </a:ext>
            </a:extLst>
          </p:cNvPr>
          <p:cNvSpPr txBox="1"/>
          <p:nvPr/>
        </p:nvSpPr>
        <p:spPr>
          <a:xfrm>
            <a:off x="5486751" y="3033486"/>
            <a:ext cx="2118009" cy="3266985"/>
          </a:xfrm>
          <a:prstGeom prst="rect">
            <a:avLst/>
          </a:prstGeom>
          <a:noFill/>
        </p:spPr>
        <p:txBody>
          <a:bodyPr wrap="square">
            <a:spAutoFit/>
          </a:bodyPr>
          <a:lstStyle/>
          <a:p>
            <a:pPr algn="ctr">
              <a:lnSpc>
                <a:spcPct val="150000"/>
              </a:lnSpc>
            </a:pPr>
            <a:r>
              <a:rPr lang="en-GB" sz="2000" b="1" dirty="0">
                <a:solidFill>
                  <a:srgbClr val="7030A0"/>
                </a:solidFill>
                <a:latin typeface="Louis George Cafe" pitchFamily="2" charset="-128"/>
                <a:ea typeface="Louis George Cafe" pitchFamily="2" charset="-128"/>
                <a:cs typeface="Louis George Cafe" pitchFamily="2" charset="-128"/>
              </a:rPr>
              <a:t>Anxiety</a:t>
            </a:r>
          </a:p>
          <a:p>
            <a:pPr algn="ctr">
              <a:lnSpc>
                <a:spcPct val="150000"/>
              </a:lnSpc>
            </a:pPr>
            <a:endParaRPr lang="en-GB" sz="2000" b="1" dirty="0">
              <a:solidFill>
                <a:srgbClr val="7030A0"/>
              </a:solidFill>
              <a:latin typeface="Louis George Cafe" pitchFamily="2" charset="-128"/>
              <a:ea typeface="Louis George Cafe" pitchFamily="2" charset="-128"/>
              <a:cs typeface="Louis George Cafe" pitchFamily="2" charset="-128"/>
            </a:endParaRPr>
          </a:p>
          <a:p>
            <a:pPr algn="ctr">
              <a:lnSpc>
                <a:spcPct val="150000"/>
              </a:lnSpc>
            </a:pPr>
            <a:r>
              <a:rPr lang="en-GB" sz="2000" dirty="0">
                <a:solidFill>
                  <a:srgbClr val="7030A0"/>
                </a:solidFill>
                <a:latin typeface="Louis George Cafe" pitchFamily="2" charset="-128"/>
                <a:ea typeface="Louis George Cafe" pitchFamily="2" charset="-128"/>
                <a:cs typeface="Louis George Cafe" pitchFamily="2" charset="-128"/>
              </a:rPr>
              <a:t>4 questions e.g., would you feel nervous about making friends with them?</a:t>
            </a:r>
          </a:p>
        </p:txBody>
      </p:sp>
      <p:sp>
        <p:nvSpPr>
          <p:cNvPr id="30" name="Rectangle: Rounded Corners 29">
            <a:extLst>
              <a:ext uri="{FF2B5EF4-FFF2-40B4-BE49-F238E27FC236}">
                <a16:creationId xmlns:a16="http://schemas.microsoft.com/office/drawing/2014/main" id="{5E190769-B3C3-1A73-C392-BFFD210C3A4B}"/>
              </a:ext>
            </a:extLst>
          </p:cNvPr>
          <p:cNvSpPr/>
          <p:nvPr/>
        </p:nvSpPr>
        <p:spPr>
          <a:xfrm>
            <a:off x="7848601" y="2912244"/>
            <a:ext cx="4022452" cy="79175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chemeClr val="accent5">
                  <a:lumMod val="50000"/>
                </a:schemeClr>
              </a:solidFill>
              <a:latin typeface="Louis George Cafe" pitchFamily="2" charset="-128"/>
              <a:ea typeface="Louis George Cafe" pitchFamily="2" charset="-128"/>
              <a:cs typeface="Louis George Cafe" pitchFamily="2" charset="-128"/>
            </a:endParaRPr>
          </a:p>
        </p:txBody>
      </p:sp>
      <p:sp>
        <p:nvSpPr>
          <p:cNvPr id="31" name="TextBox 30">
            <a:extLst>
              <a:ext uri="{FF2B5EF4-FFF2-40B4-BE49-F238E27FC236}">
                <a16:creationId xmlns:a16="http://schemas.microsoft.com/office/drawing/2014/main" id="{B74BEE35-6B58-7DEF-0B54-7898EB4EAF81}"/>
              </a:ext>
            </a:extLst>
          </p:cNvPr>
          <p:cNvSpPr txBox="1"/>
          <p:nvPr/>
        </p:nvSpPr>
        <p:spPr>
          <a:xfrm>
            <a:off x="7940391" y="3018246"/>
            <a:ext cx="3855369" cy="496996"/>
          </a:xfrm>
          <a:prstGeom prst="rect">
            <a:avLst/>
          </a:prstGeom>
          <a:noFill/>
        </p:spPr>
        <p:txBody>
          <a:bodyPr wrap="square">
            <a:spAutoFit/>
          </a:bodyPr>
          <a:lstStyle/>
          <a:p>
            <a:pPr algn="ctr">
              <a:lnSpc>
                <a:spcPct val="150000"/>
              </a:lnSpc>
            </a:pPr>
            <a:r>
              <a:rPr lang="en-GB" sz="2000" b="1" dirty="0">
                <a:solidFill>
                  <a:srgbClr val="7030A0"/>
                </a:solidFill>
                <a:latin typeface="Louis George Cafe" pitchFamily="2" charset="-128"/>
                <a:ea typeface="Louis George Cafe" pitchFamily="2" charset="-128"/>
                <a:cs typeface="Louis George Cafe" pitchFamily="2" charset="-128"/>
              </a:rPr>
              <a:t>Inclusion of the other in the self</a:t>
            </a:r>
            <a:endParaRPr lang="en-GB" sz="2000" dirty="0">
              <a:solidFill>
                <a:srgbClr val="7030A0"/>
              </a:solidFill>
              <a:latin typeface="Louis George Cafe" pitchFamily="2" charset="-128"/>
              <a:ea typeface="Louis George Cafe" pitchFamily="2" charset="-128"/>
              <a:cs typeface="Louis George Cafe" pitchFamily="2" charset="-128"/>
            </a:endParaRPr>
          </a:p>
        </p:txBody>
      </p:sp>
      <p:pic>
        <p:nvPicPr>
          <p:cNvPr id="32" name="Picture 31" descr="A picture containing circle, sketch, diagram, design&#10;&#10;Description automatically generated">
            <a:extLst>
              <a:ext uri="{FF2B5EF4-FFF2-40B4-BE49-F238E27FC236}">
                <a16:creationId xmlns:a16="http://schemas.microsoft.com/office/drawing/2014/main" id="{DCBC299C-8F85-503A-E027-F65AFAF22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830" y="3961257"/>
            <a:ext cx="4257906" cy="2490473"/>
          </a:xfrm>
          <a:prstGeom prst="rect">
            <a:avLst/>
          </a:prstGeom>
        </p:spPr>
      </p:pic>
    </p:spTree>
    <p:extLst>
      <p:ext uri="{BB962C8B-B14F-4D97-AF65-F5344CB8AC3E}">
        <p14:creationId xmlns:p14="http://schemas.microsoft.com/office/powerpoint/2010/main" val="2335665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D0E40-36DC-C598-D394-72B17C48B367}"/>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5E2775-7CDD-4125-C8DF-C202293553C5}"/>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2ABC47B-18DF-4D61-D951-7DBA9E080CDA}"/>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a:t>
            </a:r>
          </a:p>
        </p:txBody>
      </p:sp>
      <p:sp>
        <p:nvSpPr>
          <p:cNvPr id="14" name="Rectangle: Rounded Corners 13">
            <a:extLst>
              <a:ext uri="{FF2B5EF4-FFF2-40B4-BE49-F238E27FC236}">
                <a16:creationId xmlns:a16="http://schemas.microsoft.com/office/drawing/2014/main" id="{D451B2FF-F9E8-4401-0B51-8C48287716E5}"/>
              </a:ext>
            </a:extLst>
          </p:cNvPr>
          <p:cNvSpPr/>
          <p:nvPr/>
        </p:nvSpPr>
        <p:spPr>
          <a:xfrm>
            <a:off x="595422" y="1753328"/>
            <a:ext cx="3930857" cy="390183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76AEDFD9-00A7-6CD5-3825-419A61D6707C}"/>
              </a:ext>
            </a:extLst>
          </p:cNvPr>
          <p:cNvSpPr txBox="1"/>
          <p:nvPr/>
        </p:nvSpPr>
        <p:spPr>
          <a:xfrm>
            <a:off x="731872" y="1753328"/>
            <a:ext cx="3535327" cy="390183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Separate two-way analysis of covariance (ANCOVA tests)</a:t>
            </a:r>
          </a:p>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covariates: age, sex, identify as autistic, no. of known autistic people</a:t>
            </a:r>
          </a:p>
        </p:txBody>
      </p:sp>
      <p:sp>
        <p:nvSpPr>
          <p:cNvPr id="2" name="Rectangle: Rounded Corners 1">
            <a:extLst>
              <a:ext uri="{FF2B5EF4-FFF2-40B4-BE49-F238E27FC236}">
                <a16:creationId xmlns:a16="http://schemas.microsoft.com/office/drawing/2014/main" id="{3A767774-DB60-1BEB-705C-3D2A0AFB6284}"/>
              </a:ext>
            </a:extLst>
          </p:cNvPr>
          <p:cNvSpPr/>
          <p:nvPr/>
        </p:nvSpPr>
        <p:spPr>
          <a:xfrm>
            <a:off x="4998721" y="564925"/>
            <a:ext cx="5471160" cy="88287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3" name="TextBox 2">
            <a:extLst>
              <a:ext uri="{FF2B5EF4-FFF2-40B4-BE49-F238E27FC236}">
                <a16:creationId xmlns:a16="http://schemas.microsoft.com/office/drawing/2014/main" id="{F46FB774-8DEF-23C6-994C-7A5CD39168C7}"/>
              </a:ext>
            </a:extLst>
          </p:cNvPr>
          <p:cNvSpPr txBox="1"/>
          <p:nvPr/>
        </p:nvSpPr>
        <p:spPr>
          <a:xfrm>
            <a:off x="4998720" y="649969"/>
            <a:ext cx="5456359" cy="577850"/>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Significance accepted at p &lt; .05 level</a:t>
            </a:r>
          </a:p>
        </p:txBody>
      </p:sp>
      <p:graphicFrame>
        <p:nvGraphicFramePr>
          <p:cNvPr id="4" name="Chart 3">
            <a:extLst>
              <a:ext uri="{FF2B5EF4-FFF2-40B4-BE49-F238E27FC236}">
                <a16:creationId xmlns:a16="http://schemas.microsoft.com/office/drawing/2014/main" id="{9DC9BA85-4E97-1EBD-852A-4DADC47E6B62}"/>
              </a:ext>
            </a:extLst>
          </p:cNvPr>
          <p:cNvGraphicFramePr/>
          <p:nvPr>
            <p:extLst>
              <p:ext uri="{D42A27DB-BD31-4B8C-83A1-F6EECF244321}">
                <p14:modId xmlns:p14="http://schemas.microsoft.com/office/powerpoint/2010/main" val="952112474"/>
              </p:ext>
            </p:extLst>
          </p:nvPr>
        </p:nvGraphicFramePr>
        <p:xfrm>
          <a:off x="4753107" y="2086199"/>
          <a:ext cx="7209903" cy="4308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1812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CB5F6-1B25-6858-9A04-61D11F4EDF2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DAFD4B0-5403-6176-2C68-EB380FB4626E}"/>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38E9582E-C4A0-AD7A-41A0-3BF0AE1531DE}"/>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a:t>
            </a:r>
          </a:p>
        </p:txBody>
      </p:sp>
      <p:sp>
        <p:nvSpPr>
          <p:cNvPr id="14" name="Rectangle: Rounded Corners 13">
            <a:extLst>
              <a:ext uri="{FF2B5EF4-FFF2-40B4-BE49-F238E27FC236}">
                <a16:creationId xmlns:a16="http://schemas.microsoft.com/office/drawing/2014/main" id="{D0671D40-AB38-62B3-32CA-A56CBD5D92ED}"/>
              </a:ext>
            </a:extLst>
          </p:cNvPr>
          <p:cNvSpPr/>
          <p:nvPr/>
        </p:nvSpPr>
        <p:spPr>
          <a:xfrm>
            <a:off x="595422" y="1753328"/>
            <a:ext cx="10305941"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F4CC9A7D-E878-E068-0CD7-5B45D5F26B38}"/>
              </a:ext>
            </a:extLst>
          </p:cNvPr>
          <p:cNvSpPr txBox="1"/>
          <p:nvPr/>
        </p:nvSpPr>
        <p:spPr>
          <a:xfrm>
            <a:off x="731872" y="1753328"/>
            <a:ext cx="10060175" cy="113184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Logistic binomial regression (dependent variable = dichotomous)</a:t>
            </a:r>
          </a:p>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covariates controlled for, as well as pre-intervention coin measure</a:t>
            </a:r>
          </a:p>
        </p:txBody>
      </p:sp>
      <p:sp>
        <p:nvSpPr>
          <p:cNvPr id="2" name="Rectangle: Rounded Corners 1">
            <a:extLst>
              <a:ext uri="{FF2B5EF4-FFF2-40B4-BE49-F238E27FC236}">
                <a16:creationId xmlns:a16="http://schemas.microsoft.com/office/drawing/2014/main" id="{2A7F070F-EAAF-8A5D-E4C2-2200112D999F}"/>
              </a:ext>
            </a:extLst>
          </p:cNvPr>
          <p:cNvSpPr/>
          <p:nvPr/>
        </p:nvSpPr>
        <p:spPr>
          <a:xfrm>
            <a:off x="4998721" y="564925"/>
            <a:ext cx="5471160" cy="88287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3" name="TextBox 2">
            <a:extLst>
              <a:ext uri="{FF2B5EF4-FFF2-40B4-BE49-F238E27FC236}">
                <a16:creationId xmlns:a16="http://schemas.microsoft.com/office/drawing/2014/main" id="{B77D0BA6-6885-6362-9D04-E05A965EB128}"/>
              </a:ext>
            </a:extLst>
          </p:cNvPr>
          <p:cNvSpPr txBox="1"/>
          <p:nvPr/>
        </p:nvSpPr>
        <p:spPr>
          <a:xfrm>
            <a:off x="4998720" y="649969"/>
            <a:ext cx="5456359" cy="577850"/>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Significance accepted at p &lt; .05 level</a:t>
            </a:r>
          </a:p>
        </p:txBody>
      </p:sp>
      <p:graphicFrame>
        <p:nvGraphicFramePr>
          <p:cNvPr id="5" name="Chart 4">
            <a:extLst>
              <a:ext uri="{FF2B5EF4-FFF2-40B4-BE49-F238E27FC236}">
                <a16:creationId xmlns:a16="http://schemas.microsoft.com/office/drawing/2014/main" id="{01741519-ACBA-2BDF-1ABA-1AA5F40ED8CB}"/>
              </a:ext>
            </a:extLst>
          </p:cNvPr>
          <p:cNvGraphicFramePr/>
          <p:nvPr>
            <p:extLst>
              <p:ext uri="{D42A27DB-BD31-4B8C-83A1-F6EECF244321}">
                <p14:modId xmlns:p14="http://schemas.microsoft.com/office/powerpoint/2010/main" val="3755897019"/>
              </p:ext>
            </p:extLst>
          </p:nvPr>
        </p:nvGraphicFramePr>
        <p:xfrm>
          <a:off x="2329543" y="3199587"/>
          <a:ext cx="9267036" cy="34804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134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7DC7734-0484-CC41-878F-650245453546}"/>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3C6EB00-C3B5-9EC8-EE59-F5D0B04CCE73}"/>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My perspective and language choices</a:t>
            </a:r>
          </a:p>
        </p:txBody>
      </p:sp>
      <p:sp>
        <p:nvSpPr>
          <p:cNvPr id="9" name="Rectangle: Rounded Corners 8">
            <a:extLst>
              <a:ext uri="{FF2B5EF4-FFF2-40B4-BE49-F238E27FC236}">
                <a16:creationId xmlns:a16="http://schemas.microsoft.com/office/drawing/2014/main" id="{030CEA24-1397-BF38-E5C4-3A9B446E5331}"/>
              </a:ext>
            </a:extLst>
          </p:cNvPr>
          <p:cNvSpPr/>
          <p:nvPr/>
        </p:nvSpPr>
        <p:spPr>
          <a:xfrm>
            <a:off x="627322" y="2248467"/>
            <a:ext cx="5135526"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9494B5FA-0C08-ED74-9BDC-A1C1F0EE7BC3}"/>
              </a:ext>
            </a:extLst>
          </p:cNvPr>
          <p:cNvSpPr/>
          <p:nvPr/>
        </p:nvSpPr>
        <p:spPr>
          <a:xfrm>
            <a:off x="6127899" y="2248467"/>
            <a:ext cx="5135526"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8B248C76-AE92-C34E-95B2-032EA0A36343}"/>
              </a:ext>
            </a:extLst>
          </p:cNvPr>
          <p:cNvSpPr/>
          <p:nvPr/>
        </p:nvSpPr>
        <p:spPr>
          <a:xfrm>
            <a:off x="3351199" y="4331557"/>
            <a:ext cx="5135526"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ontent Placeholder 4">
            <a:extLst>
              <a:ext uri="{FF2B5EF4-FFF2-40B4-BE49-F238E27FC236}">
                <a16:creationId xmlns:a16="http://schemas.microsoft.com/office/drawing/2014/main" id="{2DD6DC99-BAB1-261D-3C57-6337C46DB4CF}"/>
              </a:ext>
            </a:extLst>
          </p:cNvPr>
          <p:cNvSpPr>
            <a:spLocks noGrp="1"/>
          </p:cNvSpPr>
          <p:nvPr>
            <p:ph idx="1"/>
          </p:nvPr>
        </p:nvSpPr>
        <p:spPr>
          <a:xfrm>
            <a:off x="874884" y="2731416"/>
            <a:ext cx="4414815" cy="559412"/>
          </a:xfrm>
        </p:spPr>
        <p:txBody>
          <a:bodyPr rtlCol="0">
            <a:normAutofit/>
          </a:bodyPr>
          <a:lstStyle/>
          <a:p>
            <a:pPr marL="0" indent="0" rtl="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My personal identity</a:t>
            </a:r>
          </a:p>
          <a:p>
            <a:pPr marL="0" indent="0" rtl="0">
              <a:buNone/>
            </a:pPr>
            <a:endParaRPr lang="en-GB" dirty="0"/>
          </a:p>
        </p:txBody>
      </p:sp>
      <p:sp>
        <p:nvSpPr>
          <p:cNvPr id="20" name="Content Placeholder 4">
            <a:extLst>
              <a:ext uri="{FF2B5EF4-FFF2-40B4-BE49-F238E27FC236}">
                <a16:creationId xmlns:a16="http://schemas.microsoft.com/office/drawing/2014/main" id="{D3A60E85-D437-7938-C29B-959C9FF3A9E0}"/>
              </a:ext>
            </a:extLst>
          </p:cNvPr>
          <p:cNvSpPr txBox="1">
            <a:spLocks/>
          </p:cNvSpPr>
          <p:nvPr/>
        </p:nvSpPr>
        <p:spPr>
          <a:xfrm>
            <a:off x="6456356" y="2540030"/>
            <a:ext cx="370837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Framing of</a:t>
            </a:r>
          </a:p>
          <a:p>
            <a:pPr marL="0" indent="0">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disability</a:t>
            </a:r>
            <a:endParaRPr lang="en-GB" dirty="0">
              <a:solidFill>
                <a:schemeClr val="accent4">
                  <a:lumMod val="50000"/>
                </a:schemeClr>
              </a:solidFill>
            </a:endParaRPr>
          </a:p>
        </p:txBody>
      </p:sp>
      <p:sp>
        <p:nvSpPr>
          <p:cNvPr id="22" name="Content Placeholder 4">
            <a:extLst>
              <a:ext uri="{FF2B5EF4-FFF2-40B4-BE49-F238E27FC236}">
                <a16:creationId xmlns:a16="http://schemas.microsoft.com/office/drawing/2014/main" id="{0C342094-3708-88C5-A44E-9F45D52FE871}"/>
              </a:ext>
            </a:extLst>
          </p:cNvPr>
          <p:cNvSpPr txBox="1">
            <a:spLocks/>
          </p:cNvSpPr>
          <p:nvPr/>
        </p:nvSpPr>
        <p:spPr>
          <a:xfrm>
            <a:off x="3679655" y="4639484"/>
            <a:ext cx="370837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Use of identity-first</a:t>
            </a:r>
          </a:p>
          <a:p>
            <a:pPr marL="0" indent="0">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language</a:t>
            </a:r>
            <a:endParaRPr lang="en-GB" dirty="0">
              <a:solidFill>
                <a:schemeClr val="accent4">
                  <a:lumMod val="50000"/>
                </a:schemeClr>
              </a:solidFill>
            </a:endParaRPr>
          </a:p>
        </p:txBody>
      </p:sp>
      <p:pic>
        <p:nvPicPr>
          <p:cNvPr id="26" name="Graphic 25" descr="Speech outline">
            <a:extLst>
              <a:ext uri="{FF2B5EF4-FFF2-40B4-BE49-F238E27FC236}">
                <a16:creationId xmlns:a16="http://schemas.microsoft.com/office/drawing/2014/main" id="{816BFDED-1786-266C-A1A3-ECE1531DC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2846" y="4639484"/>
            <a:ext cx="914400" cy="914400"/>
          </a:xfrm>
          <a:prstGeom prst="rect">
            <a:avLst/>
          </a:prstGeom>
        </p:spPr>
      </p:pic>
      <p:pic>
        <p:nvPicPr>
          <p:cNvPr id="28" name="Graphic 27" descr="Office worker female outline">
            <a:extLst>
              <a:ext uri="{FF2B5EF4-FFF2-40B4-BE49-F238E27FC236}">
                <a16:creationId xmlns:a16="http://schemas.microsoft.com/office/drawing/2014/main" id="{FA8780F4-4479-F706-6CD0-89D52D908A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6948" y="2515961"/>
            <a:ext cx="914400" cy="914400"/>
          </a:xfrm>
          <a:prstGeom prst="rect">
            <a:avLst/>
          </a:prstGeom>
        </p:spPr>
      </p:pic>
      <p:pic>
        <p:nvPicPr>
          <p:cNvPr id="34" name="Graphic 33" descr="Image outline">
            <a:extLst>
              <a:ext uri="{FF2B5EF4-FFF2-40B4-BE49-F238E27FC236}">
                <a16:creationId xmlns:a16="http://schemas.microsoft.com/office/drawing/2014/main" id="{67259417-8BC7-537C-48B6-66BCB1FD57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4954" y="2447899"/>
            <a:ext cx="1040838" cy="1040838"/>
          </a:xfrm>
          <a:prstGeom prst="rect">
            <a:avLst/>
          </a:prstGeom>
        </p:spPr>
      </p:pic>
      <p:pic>
        <p:nvPicPr>
          <p:cNvPr id="36" name="Picture 35">
            <a:extLst>
              <a:ext uri="{FF2B5EF4-FFF2-40B4-BE49-F238E27FC236}">
                <a16:creationId xmlns:a16="http://schemas.microsoft.com/office/drawing/2014/main" id="{FE8C560E-CC1E-6C74-B3E1-D506D963B769}"/>
              </a:ext>
            </a:extLst>
          </p:cNvPr>
          <p:cNvPicPr>
            <a:picLocks noChangeAspect="1"/>
          </p:cNvPicPr>
          <p:nvPr/>
        </p:nvPicPr>
        <p:blipFill>
          <a:blip r:embed="rId9"/>
          <a:stretch>
            <a:fillRect/>
          </a:stretch>
        </p:blipFill>
        <p:spPr>
          <a:xfrm>
            <a:off x="9897757" y="4550905"/>
            <a:ext cx="1996069" cy="1996069"/>
          </a:xfrm>
          <a:prstGeom prst="rect">
            <a:avLst/>
          </a:prstGeom>
        </p:spPr>
      </p:pic>
    </p:spTree>
    <p:extLst>
      <p:ext uri="{BB962C8B-B14F-4D97-AF65-F5344CB8AC3E}">
        <p14:creationId xmlns:p14="http://schemas.microsoft.com/office/powerpoint/2010/main" val="1019213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CF27A-CA58-70DD-4371-5080CF99602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F8A556C-5F02-927D-151A-1E4FA2A5878C}"/>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32AE302B-46D7-888D-5284-0236F20F0350}"/>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a:t>
            </a:r>
          </a:p>
        </p:txBody>
      </p:sp>
      <p:sp>
        <p:nvSpPr>
          <p:cNvPr id="14" name="Rectangle: Rounded Corners 13">
            <a:extLst>
              <a:ext uri="{FF2B5EF4-FFF2-40B4-BE49-F238E27FC236}">
                <a16:creationId xmlns:a16="http://schemas.microsoft.com/office/drawing/2014/main" id="{4F047E16-095E-82AB-BD73-1412749BAE52}"/>
              </a:ext>
            </a:extLst>
          </p:cNvPr>
          <p:cNvSpPr/>
          <p:nvPr/>
        </p:nvSpPr>
        <p:spPr>
          <a:xfrm>
            <a:off x="595422" y="1753328"/>
            <a:ext cx="10864706"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F02981BB-F05A-EB90-5689-535025422738}"/>
              </a:ext>
            </a:extLst>
          </p:cNvPr>
          <p:cNvSpPr txBox="1"/>
          <p:nvPr/>
        </p:nvSpPr>
        <p:spPr>
          <a:xfrm>
            <a:off x="731872" y="1753328"/>
            <a:ext cx="10515600" cy="1131848"/>
          </a:xfrm>
          <a:prstGeom prst="rect">
            <a:avLst/>
          </a:prstGeom>
          <a:noFill/>
        </p:spPr>
        <p:txBody>
          <a:bodyPr wrap="square">
            <a:spAutoFit/>
          </a:bodyPr>
          <a:lstStyle/>
          <a:p>
            <a:pP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Serial mediation model (Model 6 in PROCESS) to assess whether there was a serial mediation effect with beliefs and feelings on behavioural intentions</a:t>
            </a:r>
          </a:p>
        </p:txBody>
      </p:sp>
      <p:sp>
        <p:nvSpPr>
          <p:cNvPr id="4" name="Rectangle: Rounded Corners 3">
            <a:extLst>
              <a:ext uri="{FF2B5EF4-FFF2-40B4-BE49-F238E27FC236}">
                <a16:creationId xmlns:a16="http://schemas.microsoft.com/office/drawing/2014/main" id="{F6A50784-1C53-FE98-E0DD-64A0D4CE1B26}"/>
              </a:ext>
            </a:extLst>
          </p:cNvPr>
          <p:cNvSpPr/>
          <p:nvPr/>
        </p:nvSpPr>
        <p:spPr>
          <a:xfrm>
            <a:off x="413927" y="4139479"/>
            <a:ext cx="2459903" cy="23122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TextBox 6">
            <a:extLst>
              <a:ext uri="{FF2B5EF4-FFF2-40B4-BE49-F238E27FC236}">
                <a16:creationId xmlns:a16="http://schemas.microsoft.com/office/drawing/2014/main" id="{3CC76DDE-FF02-1041-FA01-21D5ED70E3E7}"/>
              </a:ext>
            </a:extLst>
          </p:cNvPr>
          <p:cNvSpPr txBox="1"/>
          <p:nvPr/>
        </p:nvSpPr>
        <p:spPr>
          <a:xfrm>
            <a:off x="201411" y="4418149"/>
            <a:ext cx="2855905"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Imagining </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contact with an autistic peer</a:t>
            </a:r>
          </a:p>
        </p:txBody>
      </p:sp>
      <p:cxnSp>
        <p:nvCxnSpPr>
          <p:cNvPr id="9" name="Straight Arrow Connector 8">
            <a:extLst>
              <a:ext uri="{FF2B5EF4-FFF2-40B4-BE49-F238E27FC236}">
                <a16:creationId xmlns:a16="http://schemas.microsoft.com/office/drawing/2014/main" id="{ACFF1D36-73B0-6F1F-E679-D569449BA41F}"/>
              </a:ext>
            </a:extLst>
          </p:cNvPr>
          <p:cNvCxnSpPr/>
          <p:nvPr/>
        </p:nvCxnSpPr>
        <p:spPr>
          <a:xfrm flipV="1">
            <a:off x="2428104" y="3429000"/>
            <a:ext cx="777240" cy="42672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5A5FA41-9E08-357E-59DE-3EDD1F4E2155}"/>
              </a:ext>
            </a:extLst>
          </p:cNvPr>
          <p:cNvSpPr/>
          <p:nvPr/>
        </p:nvSpPr>
        <p:spPr>
          <a:xfrm>
            <a:off x="9173272" y="4139478"/>
            <a:ext cx="2643389" cy="231225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2" name="TextBox 11">
            <a:extLst>
              <a:ext uri="{FF2B5EF4-FFF2-40B4-BE49-F238E27FC236}">
                <a16:creationId xmlns:a16="http://schemas.microsoft.com/office/drawing/2014/main" id="{A242C29E-5B8A-4A96-7F77-5FC6DA3DAFEB}"/>
              </a:ext>
            </a:extLst>
          </p:cNvPr>
          <p:cNvSpPr txBox="1"/>
          <p:nvPr/>
        </p:nvSpPr>
        <p:spPr>
          <a:xfrm>
            <a:off x="9091382" y="4432662"/>
            <a:ext cx="2855905" cy="1685846"/>
          </a:xfrm>
          <a:prstGeom prst="rect">
            <a:avLst/>
          </a:prstGeom>
          <a:noFill/>
        </p:spPr>
        <p:txBody>
          <a:bodyPr wrap="square">
            <a:spAutoFit/>
          </a:bodyPr>
          <a:lstStyle/>
          <a:p>
            <a:pPr algn="ctr">
              <a:lnSpc>
                <a:spcPct val="150000"/>
              </a:lnSpc>
            </a:pPr>
            <a:r>
              <a:rPr lang="en-GB" sz="2400" dirty="0">
                <a:solidFill>
                  <a:schemeClr val="accent1">
                    <a:lumMod val="75000"/>
                  </a:schemeClr>
                </a:solidFill>
                <a:latin typeface="Louis George Cafe" pitchFamily="2" charset="-128"/>
                <a:ea typeface="Louis George Cafe" pitchFamily="2" charset="-128"/>
                <a:cs typeface="Louis George Cafe" pitchFamily="2" charset="-128"/>
              </a:rPr>
              <a:t>Positive intentions towards autistic children</a:t>
            </a:r>
          </a:p>
        </p:txBody>
      </p:sp>
      <p:sp>
        <p:nvSpPr>
          <p:cNvPr id="13" name="Rectangle: Rounded Corners 12">
            <a:extLst>
              <a:ext uri="{FF2B5EF4-FFF2-40B4-BE49-F238E27FC236}">
                <a16:creationId xmlns:a16="http://schemas.microsoft.com/office/drawing/2014/main" id="{1C738642-82D2-E3C3-41B9-4FD1E35237BC}"/>
              </a:ext>
            </a:extLst>
          </p:cNvPr>
          <p:cNvSpPr/>
          <p:nvPr/>
        </p:nvSpPr>
        <p:spPr>
          <a:xfrm>
            <a:off x="3365527" y="3296556"/>
            <a:ext cx="2459903" cy="231225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6" name="TextBox 15">
            <a:extLst>
              <a:ext uri="{FF2B5EF4-FFF2-40B4-BE49-F238E27FC236}">
                <a16:creationId xmlns:a16="http://schemas.microsoft.com/office/drawing/2014/main" id="{35184436-A5BC-5AA1-2AC1-FDADB450FDC2}"/>
              </a:ext>
            </a:extLst>
          </p:cNvPr>
          <p:cNvSpPr txBox="1"/>
          <p:nvPr/>
        </p:nvSpPr>
        <p:spPr>
          <a:xfrm>
            <a:off x="3153011" y="3575226"/>
            <a:ext cx="2855905" cy="1685846"/>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Positive </a:t>
            </a:r>
            <a:r>
              <a:rPr lang="en-GB" sz="2400" u="sng" dirty="0">
                <a:solidFill>
                  <a:srgbClr val="7030A0"/>
                </a:solidFill>
                <a:latin typeface="Louis George Cafe" pitchFamily="2" charset="-128"/>
                <a:ea typeface="Louis George Cafe" pitchFamily="2" charset="-128"/>
                <a:cs typeface="Louis George Cafe" pitchFamily="2" charset="-128"/>
              </a:rPr>
              <a:t>beliefs</a:t>
            </a:r>
            <a:r>
              <a:rPr lang="en-GB" sz="2400" dirty="0">
                <a:solidFill>
                  <a:srgbClr val="7030A0"/>
                </a:solidFill>
                <a:latin typeface="Louis George Cafe" pitchFamily="2" charset="-128"/>
                <a:ea typeface="Louis George Cafe" pitchFamily="2" charset="-128"/>
                <a:cs typeface="Louis George Cafe" pitchFamily="2" charset="-128"/>
              </a:rPr>
              <a:t> towards autistic children</a:t>
            </a:r>
          </a:p>
        </p:txBody>
      </p:sp>
      <p:sp>
        <p:nvSpPr>
          <p:cNvPr id="17" name="Rectangle: Rounded Corners 16">
            <a:extLst>
              <a:ext uri="{FF2B5EF4-FFF2-40B4-BE49-F238E27FC236}">
                <a16:creationId xmlns:a16="http://schemas.microsoft.com/office/drawing/2014/main" id="{1B728115-61A1-2A86-65FD-D54D1B5113AB}"/>
              </a:ext>
            </a:extLst>
          </p:cNvPr>
          <p:cNvSpPr/>
          <p:nvPr/>
        </p:nvSpPr>
        <p:spPr>
          <a:xfrm>
            <a:off x="6319964" y="3285518"/>
            <a:ext cx="2459903" cy="231225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8" name="TextBox 17">
            <a:extLst>
              <a:ext uri="{FF2B5EF4-FFF2-40B4-BE49-F238E27FC236}">
                <a16:creationId xmlns:a16="http://schemas.microsoft.com/office/drawing/2014/main" id="{D4896EAF-4327-FB7D-4A44-22E17EA25E5D}"/>
              </a:ext>
            </a:extLst>
          </p:cNvPr>
          <p:cNvSpPr txBox="1"/>
          <p:nvPr/>
        </p:nvSpPr>
        <p:spPr>
          <a:xfrm>
            <a:off x="6121962" y="3549674"/>
            <a:ext cx="2855905" cy="1685846"/>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Positive </a:t>
            </a:r>
            <a:r>
              <a:rPr lang="en-GB" sz="2400" u="sng" dirty="0">
                <a:solidFill>
                  <a:srgbClr val="7030A0"/>
                </a:solidFill>
                <a:latin typeface="Louis George Cafe" pitchFamily="2" charset="-128"/>
                <a:ea typeface="Louis George Cafe" pitchFamily="2" charset="-128"/>
                <a:cs typeface="Louis George Cafe" pitchFamily="2" charset="-128"/>
              </a:rPr>
              <a:t>feelings</a:t>
            </a:r>
            <a:r>
              <a:rPr lang="en-GB" sz="2400" dirty="0">
                <a:solidFill>
                  <a:srgbClr val="7030A0"/>
                </a:solidFill>
                <a:latin typeface="Louis George Cafe" pitchFamily="2" charset="-128"/>
                <a:ea typeface="Louis George Cafe" pitchFamily="2" charset="-128"/>
                <a:cs typeface="Louis George Cafe" pitchFamily="2" charset="-128"/>
              </a:rPr>
              <a:t> towards autistic children</a:t>
            </a:r>
          </a:p>
        </p:txBody>
      </p:sp>
      <p:cxnSp>
        <p:nvCxnSpPr>
          <p:cNvPr id="19" name="Straight Arrow Connector 18">
            <a:extLst>
              <a:ext uri="{FF2B5EF4-FFF2-40B4-BE49-F238E27FC236}">
                <a16:creationId xmlns:a16="http://schemas.microsoft.com/office/drawing/2014/main" id="{E3F3CDFA-DDB4-7F9E-6D75-35FD08C4A742}"/>
              </a:ext>
            </a:extLst>
          </p:cNvPr>
          <p:cNvCxnSpPr>
            <a:cxnSpLocks/>
          </p:cNvCxnSpPr>
          <p:nvPr/>
        </p:nvCxnSpPr>
        <p:spPr>
          <a:xfrm>
            <a:off x="9088785" y="3448075"/>
            <a:ext cx="624400" cy="48612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874EAFB-4F94-14BD-FF6D-21838B312CC3}"/>
              </a:ext>
            </a:extLst>
          </p:cNvPr>
          <p:cNvCxnSpPr>
            <a:cxnSpLocks/>
          </p:cNvCxnSpPr>
          <p:nvPr/>
        </p:nvCxnSpPr>
        <p:spPr>
          <a:xfrm>
            <a:off x="5568220" y="3536049"/>
            <a:ext cx="1035783"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9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64A91-F387-4109-BFB4-2D7116BBF105}"/>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81BD36A-47FB-FA15-2E39-9D37F5ACF744}"/>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B5E13000-633B-E8BD-9EC8-9BB81900EBE0}"/>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a:t>
            </a:r>
          </a:p>
        </p:txBody>
      </p:sp>
      <p:sp>
        <p:nvSpPr>
          <p:cNvPr id="14" name="Rectangle: Rounded Corners 13">
            <a:extLst>
              <a:ext uri="{FF2B5EF4-FFF2-40B4-BE49-F238E27FC236}">
                <a16:creationId xmlns:a16="http://schemas.microsoft.com/office/drawing/2014/main" id="{0F06111A-7AF1-49EE-0061-49917D3DCAE7}"/>
              </a:ext>
            </a:extLst>
          </p:cNvPr>
          <p:cNvSpPr/>
          <p:nvPr/>
        </p:nvSpPr>
        <p:spPr>
          <a:xfrm>
            <a:off x="595422" y="1753328"/>
            <a:ext cx="10864706"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8E8C68B7-40A0-DEB5-B9A2-3EE112C35856}"/>
              </a:ext>
            </a:extLst>
          </p:cNvPr>
          <p:cNvSpPr txBox="1"/>
          <p:nvPr/>
        </p:nvSpPr>
        <p:spPr>
          <a:xfrm>
            <a:off x="731872" y="1753328"/>
            <a:ext cx="10515600" cy="1131848"/>
          </a:xfrm>
          <a:prstGeom prst="rect">
            <a:avLst/>
          </a:prstGeom>
          <a:noFill/>
        </p:spPr>
        <p:txBody>
          <a:bodyPr wrap="square">
            <a:spAutoFit/>
          </a:bodyPr>
          <a:lstStyle/>
          <a:p>
            <a:pP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simple mediation models (Model 4 in PROCESS) to assess the four main mediators: cognitive/affective empathy, IOS and anxiety</a:t>
            </a:r>
          </a:p>
        </p:txBody>
      </p:sp>
      <p:sp>
        <p:nvSpPr>
          <p:cNvPr id="4" name="Rectangle: Rounded Corners 3">
            <a:extLst>
              <a:ext uri="{FF2B5EF4-FFF2-40B4-BE49-F238E27FC236}">
                <a16:creationId xmlns:a16="http://schemas.microsoft.com/office/drawing/2014/main" id="{2231481F-E276-7B9A-8ABC-B1FFE5D057C9}"/>
              </a:ext>
            </a:extLst>
          </p:cNvPr>
          <p:cNvSpPr/>
          <p:nvPr/>
        </p:nvSpPr>
        <p:spPr>
          <a:xfrm>
            <a:off x="413927" y="4139479"/>
            <a:ext cx="2459903" cy="23122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TextBox 6">
            <a:extLst>
              <a:ext uri="{FF2B5EF4-FFF2-40B4-BE49-F238E27FC236}">
                <a16:creationId xmlns:a16="http://schemas.microsoft.com/office/drawing/2014/main" id="{EF6B2158-F034-2F83-7ADA-23DE2B4AA3F4}"/>
              </a:ext>
            </a:extLst>
          </p:cNvPr>
          <p:cNvSpPr txBox="1"/>
          <p:nvPr/>
        </p:nvSpPr>
        <p:spPr>
          <a:xfrm>
            <a:off x="201411" y="4418149"/>
            <a:ext cx="2855905"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Imagining </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contact with an autistic peer</a:t>
            </a:r>
          </a:p>
        </p:txBody>
      </p:sp>
      <p:cxnSp>
        <p:nvCxnSpPr>
          <p:cNvPr id="9" name="Straight Arrow Connector 8">
            <a:extLst>
              <a:ext uri="{FF2B5EF4-FFF2-40B4-BE49-F238E27FC236}">
                <a16:creationId xmlns:a16="http://schemas.microsoft.com/office/drawing/2014/main" id="{8904EB19-1DA4-2587-79EA-D0E39CDA45C0}"/>
              </a:ext>
            </a:extLst>
          </p:cNvPr>
          <p:cNvCxnSpPr/>
          <p:nvPr/>
        </p:nvCxnSpPr>
        <p:spPr>
          <a:xfrm flipV="1">
            <a:off x="2428104" y="3429000"/>
            <a:ext cx="777240" cy="42672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4B5F140-A9A7-77DF-6257-F751E60D5132}"/>
              </a:ext>
            </a:extLst>
          </p:cNvPr>
          <p:cNvSpPr/>
          <p:nvPr/>
        </p:nvSpPr>
        <p:spPr>
          <a:xfrm>
            <a:off x="9173272" y="4139478"/>
            <a:ext cx="2643389" cy="2312252"/>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2" name="TextBox 11">
            <a:extLst>
              <a:ext uri="{FF2B5EF4-FFF2-40B4-BE49-F238E27FC236}">
                <a16:creationId xmlns:a16="http://schemas.microsoft.com/office/drawing/2014/main" id="{DA78B412-E215-C71E-CEEA-DFBB078FA186}"/>
              </a:ext>
            </a:extLst>
          </p:cNvPr>
          <p:cNvSpPr txBox="1"/>
          <p:nvPr/>
        </p:nvSpPr>
        <p:spPr>
          <a:xfrm>
            <a:off x="9091382" y="4432662"/>
            <a:ext cx="2855905" cy="1685846"/>
          </a:xfrm>
          <a:prstGeom prst="rect">
            <a:avLst/>
          </a:prstGeom>
          <a:noFill/>
        </p:spPr>
        <p:txBody>
          <a:bodyPr wrap="square">
            <a:spAutoFit/>
          </a:bodyPr>
          <a:lstStyle/>
          <a:p>
            <a:pPr algn="ctr">
              <a:lnSpc>
                <a:spcPct val="150000"/>
              </a:lnSpc>
            </a:pPr>
            <a:r>
              <a:rPr lang="en-GB" sz="2400" dirty="0">
                <a:solidFill>
                  <a:schemeClr val="accent1">
                    <a:lumMod val="75000"/>
                  </a:schemeClr>
                </a:solidFill>
                <a:latin typeface="Louis George Cafe" pitchFamily="2" charset="-128"/>
                <a:ea typeface="Louis George Cafe" pitchFamily="2" charset="-128"/>
                <a:cs typeface="Louis George Cafe" pitchFamily="2" charset="-128"/>
              </a:rPr>
              <a:t>Positive intentions towards autistic children</a:t>
            </a:r>
          </a:p>
        </p:txBody>
      </p:sp>
      <p:sp>
        <p:nvSpPr>
          <p:cNvPr id="13" name="Rectangle: Rounded Corners 12">
            <a:extLst>
              <a:ext uri="{FF2B5EF4-FFF2-40B4-BE49-F238E27FC236}">
                <a16:creationId xmlns:a16="http://schemas.microsoft.com/office/drawing/2014/main" id="{B709062F-BAFB-715F-4324-F21CF20ACBCB}"/>
              </a:ext>
            </a:extLst>
          </p:cNvPr>
          <p:cNvSpPr/>
          <p:nvPr/>
        </p:nvSpPr>
        <p:spPr>
          <a:xfrm>
            <a:off x="3365527" y="3296556"/>
            <a:ext cx="5497503" cy="1551215"/>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6" name="TextBox 15">
            <a:extLst>
              <a:ext uri="{FF2B5EF4-FFF2-40B4-BE49-F238E27FC236}">
                <a16:creationId xmlns:a16="http://schemas.microsoft.com/office/drawing/2014/main" id="{DE9D6857-8F19-59CC-ED7E-115BFED2D7F7}"/>
              </a:ext>
            </a:extLst>
          </p:cNvPr>
          <p:cNvSpPr txBox="1"/>
          <p:nvPr/>
        </p:nvSpPr>
        <p:spPr>
          <a:xfrm>
            <a:off x="3323001" y="3456264"/>
            <a:ext cx="5497503" cy="1131848"/>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Increased </a:t>
            </a:r>
            <a:r>
              <a:rPr lang="en-GB" sz="2400" u="sng" dirty="0">
                <a:solidFill>
                  <a:srgbClr val="7030A0"/>
                </a:solidFill>
                <a:latin typeface="Louis George Cafe" pitchFamily="2" charset="-128"/>
                <a:ea typeface="Louis George Cafe" pitchFamily="2" charset="-128"/>
                <a:cs typeface="Louis George Cafe" pitchFamily="2" charset="-128"/>
              </a:rPr>
              <a:t>cognitive empathy </a:t>
            </a:r>
            <a:r>
              <a:rPr lang="en-GB" sz="2400" dirty="0">
                <a:solidFill>
                  <a:srgbClr val="7030A0"/>
                </a:solidFill>
                <a:latin typeface="Louis George Cafe" pitchFamily="2" charset="-128"/>
                <a:ea typeface="Louis George Cafe" pitchFamily="2" charset="-128"/>
                <a:cs typeface="Louis George Cafe" pitchFamily="2" charset="-128"/>
              </a:rPr>
              <a:t>and </a:t>
            </a:r>
            <a:r>
              <a:rPr lang="en-GB" sz="2400" u="sng" dirty="0">
                <a:solidFill>
                  <a:srgbClr val="7030A0"/>
                </a:solidFill>
                <a:latin typeface="Louis George Cafe" pitchFamily="2" charset="-128"/>
                <a:ea typeface="Louis George Cafe" pitchFamily="2" charset="-128"/>
                <a:cs typeface="Louis George Cafe" pitchFamily="2" charset="-128"/>
              </a:rPr>
              <a:t>inclusion of the other in the self</a:t>
            </a:r>
          </a:p>
        </p:txBody>
      </p:sp>
      <p:cxnSp>
        <p:nvCxnSpPr>
          <p:cNvPr id="19" name="Straight Arrow Connector 18">
            <a:extLst>
              <a:ext uri="{FF2B5EF4-FFF2-40B4-BE49-F238E27FC236}">
                <a16:creationId xmlns:a16="http://schemas.microsoft.com/office/drawing/2014/main" id="{501AA39F-2E7F-1EC0-8CC2-F859B65356BE}"/>
              </a:ext>
            </a:extLst>
          </p:cNvPr>
          <p:cNvCxnSpPr>
            <a:cxnSpLocks/>
          </p:cNvCxnSpPr>
          <p:nvPr/>
        </p:nvCxnSpPr>
        <p:spPr>
          <a:xfrm>
            <a:off x="9088785" y="3448075"/>
            <a:ext cx="624400" cy="48612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94D4-A35E-1E83-4623-7ADCDA5E906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82189-70F5-3E0E-04B6-BEA34795E9AF}"/>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026A055-33F0-1763-46C5-32A6B8879465}"/>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 (last results slide, promise!)</a:t>
            </a:r>
          </a:p>
        </p:txBody>
      </p:sp>
      <p:grpSp>
        <p:nvGrpSpPr>
          <p:cNvPr id="21" name="Group 20">
            <a:extLst>
              <a:ext uri="{FF2B5EF4-FFF2-40B4-BE49-F238E27FC236}">
                <a16:creationId xmlns:a16="http://schemas.microsoft.com/office/drawing/2014/main" id="{A148884A-9D50-0AF7-1714-755090F54C2C}"/>
              </a:ext>
            </a:extLst>
          </p:cNvPr>
          <p:cNvGrpSpPr/>
          <p:nvPr/>
        </p:nvGrpSpPr>
        <p:grpSpPr>
          <a:xfrm>
            <a:off x="595422" y="1753328"/>
            <a:ext cx="10864706" cy="1325563"/>
            <a:chOff x="595422" y="1753328"/>
            <a:chExt cx="10864706" cy="1325563"/>
          </a:xfrm>
        </p:grpSpPr>
        <p:sp>
          <p:nvSpPr>
            <p:cNvPr id="14" name="Rectangle: Rounded Corners 13">
              <a:extLst>
                <a:ext uri="{FF2B5EF4-FFF2-40B4-BE49-F238E27FC236}">
                  <a16:creationId xmlns:a16="http://schemas.microsoft.com/office/drawing/2014/main" id="{BB7D98B3-2BC7-6C47-0038-9C307985DF4C}"/>
                </a:ext>
              </a:extLst>
            </p:cNvPr>
            <p:cNvSpPr/>
            <p:nvPr/>
          </p:nvSpPr>
          <p:spPr>
            <a:xfrm>
              <a:off x="595422" y="1753328"/>
              <a:ext cx="10864706"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C4D1F4D3-0F53-29D7-4414-32CAAAB54B40}"/>
                </a:ext>
              </a:extLst>
            </p:cNvPr>
            <p:cNvSpPr txBox="1"/>
            <p:nvPr/>
          </p:nvSpPr>
          <p:spPr>
            <a:xfrm>
              <a:off x="731872" y="1753328"/>
              <a:ext cx="10515600" cy="1131848"/>
            </a:xfrm>
            <a:prstGeom prst="rect">
              <a:avLst/>
            </a:prstGeom>
            <a:noFill/>
          </p:spPr>
          <p:txBody>
            <a:bodyPr wrap="square">
              <a:spAutoFit/>
            </a:bodyPr>
            <a:lstStyle/>
            <a:p>
              <a:pP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simple mediation models (Model 4 in PROCESS) to assess the four main mediators: cognitive/affective empathy, IOS and anxiety</a:t>
              </a:r>
            </a:p>
          </p:txBody>
        </p:sp>
      </p:grpSp>
      <p:grpSp>
        <p:nvGrpSpPr>
          <p:cNvPr id="23" name="Group 22">
            <a:extLst>
              <a:ext uri="{FF2B5EF4-FFF2-40B4-BE49-F238E27FC236}">
                <a16:creationId xmlns:a16="http://schemas.microsoft.com/office/drawing/2014/main" id="{F5BDD33C-8D49-AD98-361E-49EB67C01BB8}"/>
              </a:ext>
            </a:extLst>
          </p:cNvPr>
          <p:cNvGrpSpPr/>
          <p:nvPr/>
        </p:nvGrpSpPr>
        <p:grpSpPr>
          <a:xfrm>
            <a:off x="201411" y="4139479"/>
            <a:ext cx="2855905" cy="2312252"/>
            <a:chOff x="201411" y="4139479"/>
            <a:chExt cx="2855905" cy="2312252"/>
          </a:xfrm>
        </p:grpSpPr>
        <p:sp>
          <p:nvSpPr>
            <p:cNvPr id="4" name="Rectangle: Rounded Corners 3">
              <a:extLst>
                <a:ext uri="{FF2B5EF4-FFF2-40B4-BE49-F238E27FC236}">
                  <a16:creationId xmlns:a16="http://schemas.microsoft.com/office/drawing/2014/main" id="{02979010-1460-FA8F-434F-DB796D82CB9D}"/>
                </a:ext>
              </a:extLst>
            </p:cNvPr>
            <p:cNvSpPr/>
            <p:nvPr/>
          </p:nvSpPr>
          <p:spPr>
            <a:xfrm>
              <a:off x="413927" y="4139479"/>
              <a:ext cx="2459903" cy="23122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TextBox 6">
              <a:extLst>
                <a:ext uri="{FF2B5EF4-FFF2-40B4-BE49-F238E27FC236}">
                  <a16:creationId xmlns:a16="http://schemas.microsoft.com/office/drawing/2014/main" id="{BED1F8C6-E59A-C847-5C50-FAB260A79F08}"/>
                </a:ext>
              </a:extLst>
            </p:cNvPr>
            <p:cNvSpPr txBox="1"/>
            <p:nvPr/>
          </p:nvSpPr>
          <p:spPr>
            <a:xfrm>
              <a:off x="201411" y="4418149"/>
              <a:ext cx="2855905"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Imagining </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contact with an autistic peer</a:t>
              </a:r>
            </a:p>
          </p:txBody>
        </p:sp>
      </p:grpSp>
      <p:cxnSp>
        <p:nvCxnSpPr>
          <p:cNvPr id="9" name="Straight Arrow Connector 8">
            <a:extLst>
              <a:ext uri="{FF2B5EF4-FFF2-40B4-BE49-F238E27FC236}">
                <a16:creationId xmlns:a16="http://schemas.microsoft.com/office/drawing/2014/main" id="{BBED78D1-2D71-E559-8CCC-A5EDFD54A1B3}"/>
              </a:ext>
            </a:extLst>
          </p:cNvPr>
          <p:cNvCxnSpPr/>
          <p:nvPr/>
        </p:nvCxnSpPr>
        <p:spPr>
          <a:xfrm flipV="1">
            <a:off x="2428104" y="3429000"/>
            <a:ext cx="777240" cy="42672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4B0194C-5C8E-8FDA-C2F3-6886AB4BE5AD}"/>
              </a:ext>
            </a:extLst>
          </p:cNvPr>
          <p:cNvSpPr/>
          <p:nvPr/>
        </p:nvSpPr>
        <p:spPr>
          <a:xfrm>
            <a:off x="8863640" y="3211648"/>
            <a:ext cx="2643389" cy="168584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2" name="TextBox 11">
            <a:extLst>
              <a:ext uri="{FF2B5EF4-FFF2-40B4-BE49-F238E27FC236}">
                <a16:creationId xmlns:a16="http://schemas.microsoft.com/office/drawing/2014/main" id="{869C32F5-2AA7-5A9B-92B8-02E4712C6D9E}"/>
              </a:ext>
            </a:extLst>
          </p:cNvPr>
          <p:cNvSpPr txBox="1"/>
          <p:nvPr/>
        </p:nvSpPr>
        <p:spPr>
          <a:xfrm>
            <a:off x="8820098" y="3130371"/>
            <a:ext cx="2729375" cy="1685846"/>
          </a:xfrm>
          <a:prstGeom prst="rect">
            <a:avLst/>
          </a:prstGeom>
          <a:noFill/>
        </p:spPr>
        <p:txBody>
          <a:bodyPr wrap="square">
            <a:spAutoFit/>
          </a:bodyPr>
          <a:lstStyle/>
          <a:p>
            <a:pPr algn="ctr">
              <a:lnSpc>
                <a:spcPct val="150000"/>
              </a:lnSpc>
            </a:pPr>
            <a:r>
              <a:rPr lang="en-GB" sz="2400" dirty="0">
                <a:solidFill>
                  <a:schemeClr val="accent1">
                    <a:lumMod val="75000"/>
                  </a:schemeClr>
                </a:solidFill>
                <a:latin typeface="Louis George Cafe" pitchFamily="2" charset="-128"/>
                <a:ea typeface="Louis George Cafe" pitchFamily="2" charset="-128"/>
                <a:cs typeface="Louis George Cafe" pitchFamily="2" charset="-128"/>
              </a:rPr>
              <a:t>Negative intentions towards autistic peers</a:t>
            </a:r>
          </a:p>
        </p:txBody>
      </p:sp>
      <p:grpSp>
        <p:nvGrpSpPr>
          <p:cNvPr id="25" name="Group 24">
            <a:extLst>
              <a:ext uri="{FF2B5EF4-FFF2-40B4-BE49-F238E27FC236}">
                <a16:creationId xmlns:a16="http://schemas.microsoft.com/office/drawing/2014/main" id="{5A354EC4-F521-B65F-CA24-4A952100D109}"/>
              </a:ext>
            </a:extLst>
          </p:cNvPr>
          <p:cNvGrpSpPr/>
          <p:nvPr/>
        </p:nvGrpSpPr>
        <p:grpSpPr>
          <a:xfrm>
            <a:off x="3575078" y="3296557"/>
            <a:ext cx="3615843" cy="842922"/>
            <a:chOff x="3365528" y="3296557"/>
            <a:chExt cx="3615843" cy="842922"/>
          </a:xfrm>
        </p:grpSpPr>
        <p:sp>
          <p:nvSpPr>
            <p:cNvPr id="13" name="Rectangle: Rounded Corners 12">
              <a:extLst>
                <a:ext uri="{FF2B5EF4-FFF2-40B4-BE49-F238E27FC236}">
                  <a16:creationId xmlns:a16="http://schemas.microsoft.com/office/drawing/2014/main" id="{AF4A025D-571E-9CEB-452D-A8B7546E536E}"/>
                </a:ext>
              </a:extLst>
            </p:cNvPr>
            <p:cNvSpPr/>
            <p:nvPr/>
          </p:nvSpPr>
          <p:spPr>
            <a:xfrm>
              <a:off x="3365528" y="3296557"/>
              <a:ext cx="3615843" cy="84292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6" name="TextBox 15">
              <a:extLst>
                <a:ext uri="{FF2B5EF4-FFF2-40B4-BE49-F238E27FC236}">
                  <a16:creationId xmlns:a16="http://schemas.microsoft.com/office/drawing/2014/main" id="{B449E6C0-9C19-8B7E-34FD-B06285BA9116}"/>
                </a:ext>
              </a:extLst>
            </p:cNvPr>
            <p:cNvSpPr txBox="1"/>
            <p:nvPr/>
          </p:nvSpPr>
          <p:spPr>
            <a:xfrm>
              <a:off x="3854098" y="3359235"/>
              <a:ext cx="2631077" cy="577850"/>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Increased anxiety</a:t>
              </a:r>
              <a:endParaRPr lang="en-GB" sz="2400" u="sng" dirty="0">
                <a:solidFill>
                  <a:srgbClr val="7030A0"/>
                </a:solidFill>
                <a:latin typeface="Louis George Cafe" pitchFamily="2" charset="-128"/>
                <a:ea typeface="Louis George Cafe" pitchFamily="2" charset="-128"/>
                <a:cs typeface="Louis George Cafe" pitchFamily="2" charset="-128"/>
              </a:endParaRPr>
            </a:p>
          </p:txBody>
        </p:sp>
      </p:grpSp>
      <p:cxnSp>
        <p:nvCxnSpPr>
          <p:cNvPr id="19" name="Straight Arrow Connector 18">
            <a:extLst>
              <a:ext uri="{FF2B5EF4-FFF2-40B4-BE49-F238E27FC236}">
                <a16:creationId xmlns:a16="http://schemas.microsoft.com/office/drawing/2014/main" id="{7176A735-FCC0-AB81-198B-7D0A88F6C554}"/>
              </a:ext>
            </a:extLst>
          </p:cNvPr>
          <p:cNvCxnSpPr>
            <a:cxnSpLocks/>
          </p:cNvCxnSpPr>
          <p:nvPr/>
        </p:nvCxnSpPr>
        <p:spPr>
          <a:xfrm>
            <a:off x="7517053" y="3628300"/>
            <a:ext cx="773389" cy="100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6918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486A-02F0-4633-5804-3B7F836A56F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0597E24-5515-04D3-E449-56D73B2345D2}"/>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F35A1277-A657-90D7-C2E2-DE5B597CCE3B}"/>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Results (last results slide, promise!)</a:t>
            </a:r>
          </a:p>
        </p:txBody>
      </p:sp>
      <p:grpSp>
        <p:nvGrpSpPr>
          <p:cNvPr id="21" name="Group 20">
            <a:extLst>
              <a:ext uri="{FF2B5EF4-FFF2-40B4-BE49-F238E27FC236}">
                <a16:creationId xmlns:a16="http://schemas.microsoft.com/office/drawing/2014/main" id="{9B209B00-FA34-253F-270A-0D48FBBE0B1E}"/>
              </a:ext>
            </a:extLst>
          </p:cNvPr>
          <p:cNvGrpSpPr/>
          <p:nvPr/>
        </p:nvGrpSpPr>
        <p:grpSpPr>
          <a:xfrm>
            <a:off x="595422" y="1753328"/>
            <a:ext cx="10864706" cy="1325563"/>
            <a:chOff x="595422" y="1753328"/>
            <a:chExt cx="10864706" cy="1325563"/>
          </a:xfrm>
        </p:grpSpPr>
        <p:sp>
          <p:nvSpPr>
            <p:cNvPr id="14" name="Rectangle: Rounded Corners 13">
              <a:extLst>
                <a:ext uri="{FF2B5EF4-FFF2-40B4-BE49-F238E27FC236}">
                  <a16:creationId xmlns:a16="http://schemas.microsoft.com/office/drawing/2014/main" id="{FCCF02CD-6C72-2CCF-E1AA-456B889ADFB8}"/>
                </a:ext>
              </a:extLst>
            </p:cNvPr>
            <p:cNvSpPr/>
            <p:nvPr/>
          </p:nvSpPr>
          <p:spPr>
            <a:xfrm>
              <a:off x="595422" y="1753328"/>
              <a:ext cx="10864706"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5" name="TextBox 14">
              <a:extLst>
                <a:ext uri="{FF2B5EF4-FFF2-40B4-BE49-F238E27FC236}">
                  <a16:creationId xmlns:a16="http://schemas.microsoft.com/office/drawing/2014/main" id="{C20E7494-00FE-653A-742D-B1240E0E0A28}"/>
                </a:ext>
              </a:extLst>
            </p:cNvPr>
            <p:cNvSpPr txBox="1"/>
            <p:nvPr/>
          </p:nvSpPr>
          <p:spPr>
            <a:xfrm>
              <a:off x="731872" y="1753328"/>
              <a:ext cx="10515600" cy="1131848"/>
            </a:xfrm>
            <a:prstGeom prst="rect">
              <a:avLst/>
            </a:prstGeom>
            <a:noFill/>
          </p:spPr>
          <p:txBody>
            <a:bodyPr wrap="square">
              <a:spAutoFit/>
            </a:bodyPr>
            <a:lstStyle/>
            <a:p>
              <a:pP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Four simple mediation models (Model 4 in PROCESS) to assess the four main mediators: cognitive/affective empathy, IOS and anxiety</a:t>
              </a:r>
            </a:p>
          </p:txBody>
        </p:sp>
      </p:grpSp>
      <p:grpSp>
        <p:nvGrpSpPr>
          <p:cNvPr id="23" name="Group 22">
            <a:extLst>
              <a:ext uri="{FF2B5EF4-FFF2-40B4-BE49-F238E27FC236}">
                <a16:creationId xmlns:a16="http://schemas.microsoft.com/office/drawing/2014/main" id="{F0AF6CA0-A907-FCFF-E29A-8855667CBA98}"/>
              </a:ext>
            </a:extLst>
          </p:cNvPr>
          <p:cNvGrpSpPr/>
          <p:nvPr/>
        </p:nvGrpSpPr>
        <p:grpSpPr>
          <a:xfrm>
            <a:off x="201411" y="4139479"/>
            <a:ext cx="2855905" cy="2312252"/>
            <a:chOff x="201411" y="4139479"/>
            <a:chExt cx="2855905" cy="2312252"/>
          </a:xfrm>
        </p:grpSpPr>
        <p:sp>
          <p:nvSpPr>
            <p:cNvPr id="4" name="Rectangle: Rounded Corners 3">
              <a:extLst>
                <a:ext uri="{FF2B5EF4-FFF2-40B4-BE49-F238E27FC236}">
                  <a16:creationId xmlns:a16="http://schemas.microsoft.com/office/drawing/2014/main" id="{0AE89117-2DBE-2F51-6331-61EC6E557926}"/>
                </a:ext>
              </a:extLst>
            </p:cNvPr>
            <p:cNvSpPr/>
            <p:nvPr/>
          </p:nvSpPr>
          <p:spPr>
            <a:xfrm>
              <a:off x="413927" y="4139479"/>
              <a:ext cx="2459903" cy="231225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TextBox 6">
              <a:extLst>
                <a:ext uri="{FF2B5EF4-FFF2-40B4-BE49-F238E27FC236}">
                  <a16:creationId xmlns:a16="http://schemas.microsoft.com/office/drawing/2014/main" id="{C7D78E4A-90A6-3487-1644-B9B988778B22}"/>
                </a:ext>
              </a:extLst>
            </p:cNvPr>
            <p:cNvSpPr txBox="1"/>
            <p:nvPr/>
          </p:nvSpPr>
          <p:spPr>
            <a:xfrm>
              <a:off x="201411" y="4418149"/>
              <a:ext cx="2855905"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Imagining </a:t>
              </a:r>
            </a:p>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contact with an autistic peer</a:t>
              </a:r>
            </a:p>
          </p:txBody>
        </p:sp>
      </p:grpSp>
      <p:cxnSp>
        <p:nvCxnSpPr>
          <p:cNvPr id="9" name="Straight Arrow Connector 8">
            <a:extLst>
              <a:ext uri="{FF2B5EF4-FFF2-40B4-BE49-F238E27FC236}">
                <a16:creationId xmlns:a16="http://schemas.microsoft.com/office/drawing/2014/main" id="{7DF4F2DA-E651-C722-CF81-CFCE95DDBE14}"/>
              </a:ext>
            </a:extLst>
          </p:cNvPr>
          <p:cNvCxnSpPr/>
          <p:nvPr/>
        </p:nvCxnSpPr>
        <p:spPr>
          <a:xfrm flipV="1">
            <a:off x="2428104" y="3429000"/>
            <a:ext cx="777240" cy="42672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D565CDD3-09F7-B7E8-0631-4C0C8933DB2F}"/>
              </a:ext>
            </a:extLst>
          </p:cNvPr>
          <p:cNvGrpSpPr/>
          <p:nvPr/>
        </p:nvGrpSpPr>
        <p:grpSpPr>
          <a:xfrm>
            <a:off x="3365528" y="3296557"/>
            <a:ext cx="3615843" cy="842922"/>
            <a:chOff x="3365528" y="3296557"/>
            <a:chExt cx="3615843" cy="842922"/>
          </a:xfrm>
        </p:grpSpPr>
        <p:sp>
          <p:nvSpPr>
            <p:cNvPr id="13" name="Rectangle: Rounded Corners 12">
              <a:extLst>
                <a:ext uri="{FF2B5EF4-FFF2-40B4-BE49-F238E27FC236}">
                  <a16:creationId xmlns:a16="http://schemas.microsoft.com/office/drawing/2014/main" id="{E0827FCD-B5FB-B767-5D9F-F8301D44D2DB}"/>
                </a:ext>
              </a:extLst>
            </p:cNvPr>
            <p:cNvSpPr/>
            <p:nvPr/>
          </p:nvSpPr>
          <p:spPr>
            <a:xfrm>
              <a:off x="3365528" y="3296557"/>
              <a:ext cx="3615843" cy="84292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6" name="TextBox 15">
              <a:extLst>
                <a:ext uri="{FF2B5EF4-FFF2-40B4-BE49-F238E27FC236}">
                  <a16:creationId xmlns:a16="http://schemas.microsoft.com/office/drawing/2014/main" id="{227B72D7-298D-9DB0-C814-D6C7BCFAA8AD}"/>
                </a:ext>
              </a:extLst>
            </p:cNvPr>
            <p:cNvSpPr txBox="1"/>
            <p:nvPr/>
          </p:nvSpPr>
          <p:spPr>
            <a:xfrm>
              <a:off x="3796948" y="3359235"/>
              <a:ext cx="2631077" cy="577850"/>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Increased anxiety</a:t>
              </a:r>
              <a:endParaRPr lang="en-GB" sz="2400" u="sng" dirty="0">
                <a:solidFill>
                  <a:srgbClr val="7030A0"/>
                </a:solidFill>
                <a:latin typeface="Louis George Cafe" pitchFamily="2" charset="-128"/>
                <a:ea typeface="Louis George Cafe" pitchFamily="2" charset="-128"/>
                <a:cs typeface="Louis George Cafe" pitchFamily="2" charset="-128"/>
              </a:endParaRPr>
            </a:p>
          </p:txBody>
        </p:sp>
      </p:grpSp>
      <p:grpSp>
        <p:nvGrpSpPr>
          <p:cNvPr id="24" name="Group 23">
            <a:extLst>
              <a:ext uri="{FF2B5EF4-FFF2-40B4-BE49-F238E27FC236}">
                <a16:creationId xmlns:a16="http://schemas.microsoft.com/office/drawing/2014/main" id="{313C5CC3-1BC8-9092-839D-2528A6FAA724}"/>
              </a:ext>
            </a:extLst>
          </p:cNvPr>
          <p:cNvGrpSpPr/>
          <p:nvPr/>
        </p:nvGrpSpPr>
        <p:grpSpPr>
          <a:xfrm>
            <a:off x="3347074" y="4307841"/>
            <a:ext cx="3615843" cy="2326464"/>
            <a:chOff x="3347074" y="4307841"/>
            <a:chExt cx="3615843" cy="2326464"/>
          </a:xfrm>
        </p:grpSpPr>
        <p:sp>
          <p:nvSpPr>
            <p:cNvPr id="2" name="Rectangle: Rounded Corners 1">
              <a:extLst>
                <a:ext uri="{FF2B5EF4-FFF2-40B4-BE49-F238E27FC236}">
                  <a16:creationId xmlns:a16="http://schemas.microsoft.com/office/drawing/2014/main" id="{C6C4B1B4-9630-4D8D-7E73-E44B9E8E2ED9}"/>
                </a:ext>
              </a:extLst>
            </p:cNvPr>
            <p:cNvSpPr/>
            <p:nvPr/>
          </p:nvSpPr>
          <p:spPr>
            <a:xfrm>
              <a:off x="3347074" y="4322054"/>
              <a:ext cx="3615843" cy="2312251"/>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3" name="TextBox 2">
              <a:extLst>
                <a:ext uri="{FF2B5EF4-FFF2-40B4-BE49-F238E27FC236}">
                  <a16:creationId xmlns:a16="http://schemas.microsoft.com/office/drawing/2014/main" id="{475F61A4-1598-C73F-915B-C868365D0312}"/>
                </a:ext>
              </a:extLst>
            </p:cNvPr>
            <p:cNvSpPr txBox="1"/>
            <p:nvPr/>
          </p:nvSpPr>
          <p:spPr>
            <a:xfrm>
              <a:off x="3563027" y="4307841"/>
              <a:ext cx="3183936" cy="2239844"/>
            </a:xfrm>
            <a:prstGeom prst="rect">
              <a:avLst/>
            </a:prstGeom>
            <a:noFill/>
          </p:spPr>
          <p:txBody>
            <a:bodyPr wrap="square">
              <a:spAutoFit/>
            </a:bodyPr>
            <a:lstStyle/>
            <a:p>
              <a:pPr algn="ctr">
                <a:lnSpc>
                  <a:spcPct val="150000"/>
                </a:lnSpc>
              </a:pPr>
              <a:r>
                <a:rPr lang="en-GB" sz="2400" dirty="0">
                  <a:solidFill>
                    <a:srgbClr val="7030A0"/>
                  </a:solidFill>
                  <a:latin typeface="Louis George Cafe" pitchFamily="2" charset="-128"/>
                  <a:ea typeface="Louis George Cafe" pitchFamily="2" charset="-128"/>
                  <a:cs typeface="Louis George Cafe" pitchFamily="2" charset="-128"/>
                </a:rPr>
                <a:t>Increased </a:t>
              </a:r>
              <a:r>
                <a:rPr lang="en-GB" sz="2400" u="sng" dirty="0">
                  <a:solidFill>
                    <a:srgbClr val="7030A0"/>
                  </a:solidFill>
                  <a:latin typeface="Louis George Cafe" pitchFamily="2" charset="-128"/>
                  <a:ea typeface="Louis George Cafe" pitchFamily="2" charset="-128"/>
                  <a:cs typeface="Louis George Cafe" pitchFamily="2" charset="-128"/>
                </a:rPr>
                <a:t>cognitive empathy </a:t>
              </a:r>
              <a:r>
                <a:rPr lang="en-GB" sz="2400" dirty="0">
                  <a:solidFill>
                    <a:srgbClr val="7030A0"/>
                  </a:solidFill>
                  <a:latin typeface="Louis George Cafe" pitchFamily="2" charset="-128"/>
                  <a:ea typeface="Louis George Cafe" pitchFamily="2" charset="-128"/>
                  <a:cs typeface="Louis George Cafe" pitchFamily="2" charset="-128"/>
                </a:rPr>
                <a:t>and </a:t>
              </a:r>
              <a:r>
                <a:rPr lang="en-GB" sz="2400" u="sng" dirty="0">
                  <a:solidFill>
                    <a:srgbClr val="7030A0"/>
                  </a:solidFill>
                  <a:latin typeface="Louis George Cafe" pitchFamily="2" charset="-128"/>
                  <a:ea typeface="Louis George Cafe" pitchFamily="2" charset="-128"/>
                  <a:cs typeface="Louis George Cafe" pitchFamily="2" charset="-128"/>
                </a:rPr>
                <a:t>inclusion of the other in the self</a:t>
              </a:r>
            </a:p>
          </p:txBody>
        </p:sp>
      </p:grpSp>
      <p:sp>
        <p:nvSpPr>
          <p:cNvPr id="5" name="Rectangle: Rounded Corners 4">
            <a:extLst>
              <a:ext uri="{FF2B5EF4-FFF2-40B4-BE49-F238E27FC236}">
                <a16:creationId xmlns:a16="http://schemas.microsoft.com/office/drawing/2014/main" id="{D451CDF4-CA9D-D70A-4395-060D227BC992}"/>
              </a:ext>
            </a:extLst>
          </p:cNvPr>
          <p:cNvSpPr/>
          <p:nvPr/>
        </p:nvSpPr>
        <p:spPr>
          <a:xfrm>
            <a:off x="9092240" y="5011428"/>
            <a:ext cx="2643389" cy="1685847"/>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0" name="TextBox 9">
            <a:extLst>
              <a:ext uri="{FF2B5EF4-FFF2-40B4-BE49-F238E27FC236}">
                <a16:creationId xmlns:a16="http://schemas.microsoft.com/office/drawing/2014/main" id="{206FFE05-6EE3-A6FA-6901-9EA83BA75B7B}"/>
              </a:ext>
            </a:extLst>
          </p:cNvPr>
          <p:cNvSpPr txBox="1"/>
          <p:nvPr/>
        </p:nvSpPr>
        <p:spPr>
          <a:xfrm>
            <a:off x="9048698" y="4930151"/>
            <a:ext cx="2729375" cy="1685846"/>
          </a:xfrm>
          <a:prstGeom prst="rect">
            <a:avLst/>
          </a:prstGeom>
          <a:noFill/>
        </p:spPr>
        <p:txBody>
          <a:bodyPr wrap="square">
            <a:spAutoFit/>
          </a:bodyPr>
          <a:lstStyle/>
          <a:p>
            <a:pPr algn="ctr">
              <a:lnSpc>
                <a:spcPct val="150000"/>
              </a:lnSpc>
            </a:pPr>
            <a:r>
              <a:rPr lang="en-GB" sz="2400" dirty="0">
                <a:solidFill>
                  <a:schemeClr val="accent1">
                    <a:lumMod val="75000"/>
                  </a:schemeClr>
                </a:solidFill>
                <a:latin typeface="Louis George Cafe" pitchFamily="2" charset="-128"/>
                <a:ea typeface="Louis George Cafe" pitchFamily="2" charset="-128"/>
                <a:cs typeface="Louis George Cafe" pitchFamily="2" charset="-128"/>
              </a:rPr>
              <a:t>Positive   intentions towards autistic peers</a:t>
            </a:r>
          </a:p>
        </p:txBody>
      </p:sp>
      <p:cxnSp>
        <p:nvCxnSpPr>
          <p:cNvPr id="18" name="Straight Arrow Connector 17">
            <a:extLst>
              <a:ext uri="{FF2B5EF4-FFF2-40B4-BE49-F238E27FC236}">
                <a16:creationId xmlns:a16="http://schemas.microsoft.com/office/drawing/2014/main" id="{5A7176C0-97E4-7C63-A16C-F72A81FFF533}"/>
              </a:ext>
            </a:extLst>
          </p:cNvPr>
          <p:cNvCxnSpPr>
            <a:cxnSpLocks/>
          </p:cNvCxnSpPr>
          <p:nvPr/>
        </p:nvCxnSpPr>
        <p:spPr>
          <a:xfrm>
            <a:off x="7130359" y="5609405"/>
            <a:ext cx="773389" cy="100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DBDFD5D-A8FF-8B81-4A55-E5D2C8A6700C}"/>
              </a:ext>
            </a:extLst>
          </p:cNvPr>
          <p:cNvCxnSpPr>
            <a:cxnSpLocks/>
          </p:cNvCxnSpPr>
          <p:nvPr/>
        </p:nvCxnSpPr>
        <p:spPr>
          <a:xfrm>
            <a:off x="7139767" y="3777671"/>
            <a:ext cx="1544008" cy="1841741"/>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9FF0A1B-BC2B-976F-A84A-668E9D913216}"/>
              </a:ext>
            </a:extLst>
          </p:cNvPr>
          <p:cNvCxnSpPr>
            <a:cxnSpLocks/>
          </p:cNvCxnSpPr>
          <p:nvPr/>
        </p:nvCxnSpPr>
        <p:spPr>
          <a:xfrm>
            <a:off x="2669597" y="5593599"/>
            <a:ext cx="773389" cy="100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49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5D58-0527-9F48-F4C4-8FF65FAD8A6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DDAA5C-EE0B-6AE0-744B-11CBFBA18172}"/>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8AFD2ED-493E-2957-B57D-501BAC1E312F}"/>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Limitations</a:t>
            </a:r>
          </a:p>
        </p:txBody>
      </p:sp>
      <p:sp>
        <p:nvSpPr>
          <p:cNvPr id="4" name="Rectangle: Rounded Corners 3">
            <a:extLst>
              <a:ext uri="{FF2B5EF4-FFF2-40B4-BE49-F238E27FC236}">
                <a16:creationId xmlns:a16="http://schemas.microsoft.com/office/drawing/2014/main" id="{51DE983F-AC15-914A-4C31-89F7C4005AA7}"/>
              </a:ext>
            </a:extLst>
          </p:cNvPr>
          <p:cNvSpPr/>
          <p:nvPr/>
        </p:nvSpPr>
        <p:spPr>
          <a:xfrm>
            <a:off x="741546" y="4160744"/>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7" name="TextBox 6">
            <a:extLst>
              <a:ext uri="{FF2B5EF4-FFF2-40B4-BE49-F238E27FC236}">
                <a16:creationId xmlns:a16="http://schemas.microsoft.com/office/drawing/2014/main" id="{BC2633FA-690B-E1C9-47B1-212C3F0BDDB9}"/>
              </a:ext>
            </a:extLst>
          </p:cNvPr>
          <p:cNvSpPr txBox="1"/>
          <p:nvPr/>
        </p:nvSpPr>
        <p:spPr>
          <a:xfrm>
            <a:off x="899143" y="4333803"/>
            <a:ext cx="2855905"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Conduct more longitudinal research!</a:t>
            </a:r>
          </a:p>
        </p:txBody>
      </p:sp>
      <p:cxnSp>
        <p:nvCxnSpPr>
          <p:cNvPr id="9" name="Straight Arrow Connector 8">
            <a:extLst>
              <a:ext uri="{FF2B5EF4-FFF2-40B4-BE49-F238E27FC236}">
                <a16:creationId xmlns:a16="http://schemas.microsoft.com/office/drawing/2014/main" id="{5EA50D59-B53D-B81F-5C7C-2304AA449E3E}"/>
              </a:ext>
            </a:extLst>
          </p:cNvPr>
          <p:cNvCxnSpPr>
            <a:cxnSpLocks/>
          </p:cNvCxnSpPr>
          <p:nvPr/>
        </p:nvCxnSpPr>
        <p:spPr>
          <a:xfrm>
            <a:off x="3982905" y="4068550"/>
            <a:ext cx="554127"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86D5765-4BDD-85F0-2CE1-16B57A2B86FC}"/>
              </a:ext>
            </a:extLst>
          </p:cNvPr>
          <p:cNvSpPr/>
          <p:nvPr/>
        </p:nvSpPr>
        <p:spPr>
          <a:xfrm>
            <a:off x="741545" y="1924599"/>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17" name="TextBox 16">
            <a:extLst>
              <a:ext uri="{FF2B5EF4-FFF2-40B4-BE49-F238E27FC236}">
                <a16:creationId xmlns:a16="http://schemas.microsoft.com/office/drawing/2014/main" id="{053BB4CA-516F-8F55-D4DF-8D4073113077}"/>
              </a:ext>
            </a:extLst>
          </p:cNvPr>
          <p:cNvSpPr txBox="1"/>
          <p:nvPr/>
        </p:nvSpPr>
        <p:spPr>
          <a:xfrm>
            <a:off x="913657" y="2100060"/>
            <a:ext cx="2855905" cy="168584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Lack of follow-up</a:t>
            </a:r>
          </a:p>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Duration of effects will vary</a:t>
            </a:r>
          </a:p>
        </p:txBody>
      </p:sp>
      <p:sp>
        <p:nvSpPr>
          <p:cNvPr id="18" name="Rectangle: Rounded Corners 17">
            <a:extLst>
              <a:ext uri="{FF2B5EF4-FFF2-40B4-BE49-F238E27FC236}">
                <a16:creationId xmlns:a16="http://schemas.microsoft.com/office/drawing/2014/main" id="{0DF832B6-0EA8-5149-5F10-7D5022D2AF04}"/>
              </a:ext>
            </a:extLst>
          </p:cNvPr>
          <p:cNvSpPr/>
          <p:nvPr/>
        </p:nvSpPr>
        <p:spPr>
          <a:xfrm>
            <a:off x="4595089" y="4160744"/>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0" name="TextBox 19">
            <a:extLst>
              <a:ext uri="{FF2B5EF4-FFF2-40B4-BE49-F238E27FC236}">
                <a16:creationId xmlns:a16="http://schemas.microsoft.com/office/drawing/2014/main" id="{8D33148C-E6D5-CFBE-5EE1-86703709A11F}"/>
              </a:ext>
            </a:extLst>
          </p:cNvPr>
          <p:cNvSpPr txBox="1"/>
          <p:nvPr/>
        </p:nvSpPr>
        <p:spPr>
          <a:xfrm>
            <a:off x="4613015" y="4290261"/>
            <a:ext cx="3182203"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Larger and diverse samples to find out how it works/for who?</a:t>
            </a:r>
          </a:p>
        </p:txBody>
      </p:sp>
      <p:sp>
        <p:nvSpPr>
          <p:cNvPr id="21" name="Rectangle: Rounded Corners 20">
            <a:extLst>
              <a:ext uri="{FF2B5EF4-FFF2-40B4-BE49-F238E27FC236}">
                <a16:creationId xmlns:a16="http://schemas.microsoft.com/office/drawing/2014/main" id="{F12AB65A-A39E-767B-4E73-1655E03B74DB}"/>
              </a:ext>
            </a:extLst>
          </p:cNvPr>
          <p:cNvSpPr/>
          <p:nvPr/>
        </p:nvSpPr>
        <p:spPr>
          <a:xfrm>
            <a:off x="4595088" y="1924599"/>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2" name="TextBox 21">
            <a:extLst>
              <a:ext uri="{FF2B5EF4-FFF2-40B4-BE49-F238E27FC236}">
                <a16:creationId xmlns:a16="http://schemas.microsoft.com/office/drawing/2014/main" id="{A8D16A6F-F9AF-1778-E2F4-5C0C25FE5FE9}"/>
              </a:ext>
            </a:extLst>
          </p:cNvPr>
          <p:cNvSpPr txBox="1"/>
          <p:nvPr/>
        </p:nvSpPr>
        <p:spPr>
          <a:xfrm>
            <a:off x="4767200" y="2100060"/>
            <a:ext cx="2855905" cy="168584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Limited sample </a:t>
            </a:r>
          </a:p>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Study conducted in small region</a:t>
            </a:r>
          </a:p>
        </p:txBody>
      </p:sp>
      <p:sp>
        <p:nvSpPr>
          <p:cNvPr id="23" name="Rectangle: Rounded Corners 22">
            <a:extLst>
              <a:ext uri="{FF2B5EF4-FFF2-40B4-BE49-F238E27FC236}">
                <a16:creationId xmlns:a16="http://schemas.microsoft.com/office/drawing/2014/main" id="{0CF6BDD5-F580-8CEF-CB00-F56A0F6C7118}"/>
              </a:ext>
            </a:extLst>
          </p:cNvPr>
          <p:cNvSpPr/>
          <p:nvPr/>
        </p:nvSpPr>
        <p:spPr>
          <a:xfrm>
            <a:off x="8466558" y="4160744"/>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4" name="TextBox 23">
            <a:extLst>
              <a:ext uri="{FF2B5EF4-FFF2-40B4-BE49-F238E27FC236}">
                <a16:creationId xmlns:a16="http://schemas.microsoft.com/office/drawing/2014/main" id="{4D2CE0E4-6C67-1C84-8A02-969B73A729D3}"/>
              </a:ext>
            </a:extLst>
          </p:cNvPr>
          <p:cNvSpPr txBox="1"/>
          <p:nvPr/>
        </p:nvSpPr>
        <p:spPr>
          <a:xfrm>
            <a:off x="8551585" y="4275746"/>
            <a:ext cx="3027352" cy="1685846"/>
          </a:xfrm>
          <a:prstGeom prst="rect">
            <a:avLst/>
          </a:prstGeom>
          <a:noFill/>
        </p:spPr>
        <p:txBody>
          <a:bodyPr wrap="square">
            <a:spAutoFit/>
          </a:bodyPr>
          <a:lstStyle/>
          <a:p>
            <a:pPr algn="ctr">
              <a:lnSpc>
                <a:spcPct val="150000"/>
              </a:lnSpc>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Use mixed-methods, actively collaborative with autistic youth</a:t>
            </a:r>
          </a:p>
        </p:txBody>
      </p:sp>
      <p:sp>
        <p:nvSpPr>
          <p:cNvPr id="25" name="Rectangle: Rounded Corners 24">
            <a:extLst>
              <a:ext uri="{FF2B5EF4-FFF2-40B4-BE49-F238E27FC236}">
                <a16:creationId xmlns:a16="http://schemas.microsoft.com/office/drawing/2014/main" id="{7219D990-D849-ABF8-FA43-C45A4F80A8DE}"/>
              </a:ext>
            </a:extLst>
          </p:cNvPr>
          <p:cNvSpPr/>
          <p:nvPr/>
        </p:nvSpPr>
        <p:spPr>
          <a:xfrm>
            <a:off x="8466557" y="1924599"/>
            <a:ext cx="3200130" cy="2091606"/>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6" name="TextBox 25">
            <a:extLst>
              <a:ext uri="{FF2B5EF4-FFF2-40B4-BE49-F238E27FC236}">
                <a16:creationId xmlns:a16="http://schemas.microsoft.com/office/drawing/2014/main" id="{8B621D17-BE35-A90F-F0EA-68FF1262F326}"/>
              </a:ext>
            </a:extLst>
          </p:cNvPr>
          <p:cNvSpPr txBox="1"/>
          <p:nvPr/>
        </p:nvSpPr>
        <p:spPr>
          <a:xfrm>
            <a:off x="8463041" y="2100060"/>
            <a:ext cx="3200130" cy="168584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Need for qualitative </a:t>
            </a:r>
          </a:p>
          <a:p>
            <a:pPr marL="342900" indent="-342900">
              <a:lnSpc>
                <a:spcPct val="150000"/>
              </a:lnSpc>
              <a:buFont typeface="Arial" panose="020B0604020202020204" pitchFamily="34" charset="0"/>
              <a:buChar char="•"/>
            </a:pPr>
            <a:r>
              <a:rPr lang="en-GB" sz="2400" dirty="0">
                <a:solidFill>
                  <a:schemeClr val="accent4">
                    <a:lumMod val="50000"/>
                  </a:schemeClr>
                </a:solidFill>
                <a:latin typeface="Louis George Cafe" pitchFamily="2" charset="-128"/>
                <a:ea typeface="Louis George Cafe" pitchFamily="2" charset="-128"/>
                <a:cs typeface="Louis George Cafe" pitchFamily="2" charset="-128"/>
              </a:rPr>
              <a:t>Need to gain stakeholder voice!</a:t>
            </a:r>
          </a:p>
        </p:txBody>
      </p:sp>
      <p:cxnSp>
        <p:nvCxnSpPr>
          <p:cNvPr id="28" name="Straight Arrow Connector 27">
            <a:extLst>
              <a:ext uri="{FF2B5EF4-FFF2-40B4-BE49-F238E27FC236}">
                <a16:creationId xmlns:a16="http://schemas.microsoft.com/office/drawing/2014/main" id="{37592543-C010-58A5-9835-6733F91B7BDD}"/>
              </a:ext>
            </a:extLst>
          </p:cNvPr>
          <p:cNvCxnSpPr>
            <a:cxnSpLocks/>
          </p:cNvCxnSpPr>
          <p:nvPr/>
        </p:nvCxnSpPr>
        <p:spPr>
          <a:xfrm>
            <a:off x="7850962" y="4090324"/>
            <a:ext cx="554127" cy="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descr="Star with solid fill">
            <a:extLst>
              <a:ext uri="{FF2B5EF4-FFF2-40B4-BE49-F238E27FC236}">
                <a16:creationId xmlns:a16="http://schemas.microsoft.com/office/drawing/2014/main" id="{213AA1AF-8848-9E8E-4E5B-68DFB54183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1355" y="5561929"/>
            <a:ext cx="1162916" cy="1162916"/>
          </a:xfrm>
          <a:prstGeom prst="rect">
            <a:avLst/>
          </a:prstGeom>
        </p:spPr>
      </p:pic>
    </p:spTree>
    <p:extLst>
      <p:ext uri="{BB962C8B-B14F-4D97-AF65-F5344CB8AC3E}">
        <p14:creationId xmlns:p14="http://schemas.microsoft.com/office/powerpoint/2010/main" val="1921046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D5390-7F32-6DD4-A8BD-8221A8ED2C9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F98ED07-E681-4FEC-856C-2262EFBE9DFC}"/>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2E02323-B35D-6D80-E79D-5F4F9ADF5111}"/>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Implications</a:t>
            </a:r>
          </a:p>
        </p:txBody>
      </p:sp>
      <p:sp>
        <p:nvSpPr>
          <p:cNvPr id="14" name="Rectangle: Rounded Corners 13">
            <a:extLst>
              <a:ext uri="{FF2B5EF4-FFF2-40B4-BE49-F238E27FC236}">
                <a16:creationId xmlns:a16="http://schemas.microsoft.com/office/drawing/2014/main" id="{A3F6EB3A-9949-88C7-1AEB-6D087BFD5FDB}"/>
              </a:ext>
            </a:extLst>
          </p:cNvPr>
          <p:cNvSpPr/>
          <p:nvPr/>
        </p:nvSpPr>
        <p:spPr>
          <a:xfrm>
            <a:off x="2450457" y="2027801"/>
            <a:ext cx="9213723"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1" name="TextBox 20">
            <a:extLst>
              <a:ext uri="{FF2B5EF4-FFF2-40B4-BE49-F238E27FC236}">
                <a16:creationId xmlns:a16="http://schemas.microsoft.com/office/drawing/2014/main" id="{A6DAF5FB-3AE2-BC9D-6B28-DCB68F7FC901}"/>
              </a:ext>
            </a:extLst>
          </p:cNvPr>
          <p:cNvSpPr txBox="1"/>
          <p:nvPr/>
        </p:nvSpPr>
        <p:spPr>
          <a:xfrm>
            <a:off x="2583071" y="2077111"/>
            <a:ext cx="9081110" cy="104522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A promising mechanism to address double-empathy problem?</a:t>
            </a:r>
          </a:p>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Gain insights into experiences/challenges faced in relatable, safe way</a:t>
            </a:r>
          </a:p>
        </p:txBody>
      </p:sp>
      <p:sp>
        <p:nvSpPr>
          <p:cNvPr id="25" name="Rectangle: Rounded Corners 24">
            <a:extLst>
              <a:ext uri="{FF2B5EF4-FFF2-40B4-BE49-F238E27FC236}">
                <a16:creationId xmlns:a16="http://schemas.microsoft.com/office/drawing/2014/main" id="{447EE257-1D80-C8EA-EE90-EF14A42001B6}"/>
              </a:ext>
            </a:extLst>
          </p:cNvPr>
          <p:cNvSpPr/>
          <p:nvPr/>
        </p:nvSpPr>
        <p:spPr>
          <a:xfrm>
            <a:off x="2472229" y="3544545"/>
            <a:ext cx="9213723"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27" name="TextBox 26">
            <a:extLst>
              <a:ext uri="{FF2B5EF4-FFF2-40B4-BE49-F238E27FC236}">
                <a16:creationId xmlns:a16="http://schemas.microsoft.com/office/drawing/2014/main" id="{A0D3CDAA-C982-EE76-45A1-B2AC34AA8B00}"/>
              </a:ext>
            </a:extLst>
          </p:cNvPr>
          <p:cNvSpPr txBox="1"/>
          <p:nvPr/>
        </p:nvSpPr>
        <p:spPr>
          <a:xfrm>
            <a:off x="2604843" y="3651910"/>
            <a:ext cx="9081110" cy="104522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Contributed to more robust, evidence-based components</a:t>
            </a:r>
          </a:p>
          <a:p>
            <a:pPr marL="800100" lvl="1" indent="-342900">
              <a:lnSpc>
                <a:spcPct val="150000"/>
              </a:lnSpc>
              <a:buFont typeface="Courier New" panose="02070309020205020404" pitchFamily="49" charset="0"/>
              <a:buChar char="o"/>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Duration, tangible method, providing information about disability</a:t>
            </a:r>
          </a:p>
        </p:txBody>
      </p:sp>
      <p:sp>
        <p:nvSpPr>
          <p:cNvPr id="29" name="Rectangle: Rounded Corners 28">
            <a:extLst>
              <a:ext uri="{FF2B5EF4-FFF2-40B4-BE49-F238E27FC236}">
                <a16:creationId xmlns:a16="http://schemas.microsoft.com/office/drawing/2014/main" id="{CF696B50-8D7B-FE84-BA93-5259FA7073A1}"/>
              </a:ext>
            </a:extLst>
          </p:cNvPr>
          <p:cNvSpPr/>
          <p:nvPr/>
        </p:nvSpPr>
        <p:spPr>
          <a:xfrm>
            <a:off x="2479485" y="5046774"/>
            <a:ext cx="9213723" cy="1325563"/>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endParaRPr lang="en-GB" dirty="0">
              <a:solidFill>
                <a:srgbClr val="7030A0"/>
              </a:solidFill>
              <a:latin typeface="Louis George Cafe" pitchFamily="2" charset="-128"/>
              <a:ea typeface="Louis George Cafe" pitchFamily="2" charset="-128"/>
              <a:cs typeface="Louis George Cafe" pitchFamily="2" charset="-128"/>
            </a:endParaRPr>
          </a:p>
        </p:txBody>
      </p:sp>
      <p:sp>
        <p:nvSpPr>
          <p:cNvPr id="31" name="TextBox 30">
            <a:extLst>
              <a:ext uri="{FF2B5EF4-FFF2-40B4-BE49-F238E27FC236}">
                <a16:creationId xmlns:a16="http://schemas.microsoft.com/office/drawing/2014/main" id="{0ADEDD02-2100-6ABE-947D-6B60A1E03EF9}"/>
              </a:ext>
            </a:extLst>
          </p:cNvPr>
          <p:cNvSpPr txBox="1"/>
          <p:nvPr/>
        </p:nvSpPr>
        <p:spPr>
          <a:xfrm>
            <a:off x="2612099" y="5096082"/>
            <a:ext cx="9081110" cy="1045223"/>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Placement of toy figures representing autism/disabilities in settings</a:t>
            </a:r>
          </a:p>
          <a:p>
            <a:pPr marL="342900" indent="-342900">
              <a:lnSpc>
                <a:spcPct val="150000"/>
              </a:lnSpc>
              <a:buFont typeface="Arial" panose="020B0604020202020204" pitchFamily="34" charset="0"/>
              <a:buChar char="•"/>
            </a:pPr>
            <a:r>
              <a:rPr lang="en-GB" sz="2200" dirty="0">
                <a:solidFill>
                  <a:schemeClr val="accent4">
                    <a:lumMod val="50000"/>
                  </a:schemeClr>
                </a:solidFill>
                <a:latin typeface="Louis George Cafe" pitchFamily="2" charset="-128"/>
                <a:ea typeface="Louis George Cafe" pitchFamily="2" charset="-128"/>
                <a:cs typeface="Louis George Cafe" pitchFamily="2" charset="-128"/>
              </a:rPr>
              <a:t>Children and staff should receive guidance about this </a:t>
            </a:r>
          </a:p>
        </p:txBody>
      </p:sp>
      <p:sp>
        <p:nvSpPr>
          <p:cNvPr id="34" name="Rectangle 33">
            <a:extLst>
              <a:ext uri="{FF2B5EF4-FFF2-40B4-BE49-F238E27FC236}">
                <a16:creationId xmlns:a16="http://schemas.microsoft.com/office/drawing/2014/main" id="{44C8F555-A678-0766-0678-03E4BE5F0F7A}"/>
              </a:ext>
            </a:extLst>
          </p:cNvPr>
          <p:cNvSpPr/>
          <p:nvPr/>
        </p:nvSpPr>
        <p:spPr>
          <a:xfrm>
            <a:off x="1274163" y="5441430"/>
            <a:ext cx="659567" cy="699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Badge Heart outline">
            <a:extLst>
              <a:ext uri="{FF2B5EF4-FFF2-40B4-BE49-F238E27FC236}">
                <a16:creationId xmlns:a16="http://schemas.microsoft.com/office/drawing/2014/main" id="{4335E228-668B-C454-2B4A-04450A704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146" y="2220925"/>
            <a:ext cx="914400" cy="914400"/>
          </a:xfrm>
          <a:prstGeom prst="rect">
            <a:avLst/>
          </a:prstGeom>
        </p:spPr>
      </p:pic>
      <p:pic>
        <p:nvPicPr>
          <p:cNvPr id="38" name="Graphic 37" descr="Building Brick Wall outline">
            <a:extLst>
              <a:ext uri="{FF2B5EF4-FFF2-40B4-BE49-F238E27FC236}">
                <a16:creationId xmlns:a16="http://schemas.microsoft.com/office/drawing/2014/main" id="{6C6860C7-A0EB-8645-9401-498149BB38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4139" y="3722676"/>
            <a:ext cx="914400" cy="914400"/>
          </a:xfrm>
          <a:prstGeom prst="rect">
            <a:avLst/>
          </a:prstGeom>
        </p:spPr>
      </p:pic>
      <p:pic>
        <p:nvPicPr>
          <p:cNvPr id="40" name="Graphic 39" descr="Stuffed Toy outline">
            <a:extLst>
              <a:ext uri="{FF2B5EF4-FFF2-40B4-BE49-F238E27FC236}">
                <a16:creationId xmlns:a16="http://schemas.microsoft.com/office/drawing/2014/main" id="{842D06D8-3E02-9F03-A5AE-713ACE159B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4132" y="5207385"/>
            <a:ext cx="914400" cy="914400"/>
          </a:xfrm>
          <a:prstGeom prst="rect">
            <a:avLst/>
          </a:prstGeom>
        </p:spPr>
      </p:pic>
    </p:spTree>
    <p:extLst>
      <p:ext uri="{BB962C8B-B14F-4D97-AF65-F5344CB8AC3E}">
        <p14:creationId xmlns:p14="http://schemas.microsoft.com/office/powerpoint/2010/main" val="1013871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334D4-5332-35A4-645B-D882682B68A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5CD7D07-9F34-72BB-7205-007C0A17B484}"/>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789F3A8-9C4E-E800-B127-3B5E030C3CBD}"/>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Resources</a:t>
            </a:r>
          </a:p>
        </p:txBody>
      </p:sp>
      <p:pic>
        <p:nvPicPr>
          <p:cNvPr id="5" name="Picture 4">
            <a:hlinkClick r:id="rId3"/>
            <a:extLst>
              <a:ext uri="{FF2B5EF4-FFF2-40B4-BE49-F238E27FC236}">
                <a16:creationId xmlns:a16="http://schemas.microsoft.com/office/drawing/2014/main" id="{86D03160-310A-A742-4CEE-4DAB04B5D26F}"/>
              </a:ext>
            </a:extLst>
          </p:cNvPr>
          <p:cNvPicPr>
            <a:picLocks noChangeAspect="1"/>
          </p:cNvPicPr>
          <p:nvPr/>
        </p:nvPicPr>
        <p:blipFill>
          <a:blip r:embed="rId4"/>
          <a:stretch>
            <a:fillRect/>
          </a:stretch>
        </p:blipFill>
        <p:spPr>
          <a:xfrm>
            <a:off x="2636178" y="1875988"/>
            <a:ext cx="8611294" cy="4470811"/>
          </a:xfrm>
          <a:prstGeom prst="rect">
            <a:avLst/>
          </a:prstGeom>
          <a:ln>
            <a:solidFill>
              <a:schemeClr val="tx1"/>
            </a:solidFill>
          </a:ln>
        </p:spPr>
      </p:pic>
      <p:pic>
        <p:nvPicPr>
          <p:cNvPr id="2" name="Picture 2" descr="Mouse PNGs for Free Download">
            <a:extLst>
              <a:ext uri="{FF2B5EF4-FFF2-40B4-BE49-F238E27FC236}">
                <a16:creationId xmlns:a16="http://schemas.microsoft.com/office/drawing/2014/main" id="{5F2C0A3D-B8F0-9544-F3FD-6EF50BE21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8233" y="5851271"/>
            <a:ext cx="857015" cy="85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94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5ADBF-6FFA-95FA-3F9A-A33DF329155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00C287A-F599-83D8-C991-1C04FE467D01}"/>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1CFA3E8-EFAA-3179-B886-504D313F199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Resources</a:t>
            </a:r>
          </a:p>
        </p:txBody>
      </p:sp>
      <p:pic>
        <p:nvPicPr>
          <p:cNvPr id="3" name="Picture 2">
            <a:extLst>
              <a:ext uri="{FF2B5EF4-FFF2-40B4-BE49-F238E27FC236}">
                <a16:creationId xmlns:a16="http://schemas.microsoft.com/office/drawing/2014/main" id="{7D2DCAD1-3412-AC20-28E3-F31221CB192C}"/>
              </a:ext>
            </a:extLst>
          </p:cNvPr>
          <p:cNvPicPr>
            <a:picLocks noChangeAspect="1"/>
          </p:cNvPicPr>
          <p:nvPr/>
        </p:nvPicPr>
        <p:blipFill>
          <a:blip r:embed="rId3"/>
          <a:srcRect l="2594"/>
          <a:stretch/>
        </p:blipFill>
        <p:spPr>
          <a:xfrm>
            <a:off x="1364107" y="1995174"/>
            <a:ext cx="3089818" cy="4456556"/>
          </a:xfrm>
          <a:prstGeom prst="rect">
            <a:avLst/>
          </a:prstGeom>
          <a:ln>
            <a:solidFill>
              <a:schemeClr val="tx1"/>
            </a:solidFill>
          </a:ln>
        </p:spPr>
      </p:pic>
      <p:pic>
        <p:nvPicPr>
          <p:cNvPr id="7" name="Picture 6">
            <a:extLst>
              <a:ext uri="{FF2B5EF4-FFF2-40B4-BE49-F238E27FC236}">
                <a16:creationId xmlns:a16="http://schemas.microsoft.com/office/drawing/2014/main" id="{07D1DCD3-AE80-263F-76A3-BEE3832644D8}"/>
              </a:ext>
            </a:extLst>
          </p:cNvPr>
          <p:cNvPicPr>
            <a:picLocks noChangeAspect="1"/>
          </p:cNvPicPr>
          <p:nvPr/>
        </p:nvPicPr>
        <p:blipFill>
          <a:blip r:embed="rId4"/>
          <a:stretch>
            <a:fillRect/>
          </a:stretch>
        </p:blipFill>
        <p:spPr>
          <a:xfrm>
            <a:off x="5038542" y="1905234"/>
            <a:ext cx="6462386" cy="4622846"/>
          </a:xfrm>
          <a:prstGeom prst="rect">
            <a:avLst/>
          </a:prstGeom>
          <a:ln>
            <a:solidFill>
              <a:schemeClr val="tx1"/>
            </a:solidFill>
          </a:ln>
        </p:spPr>
      </p:pic>
    </p:spTree>
    <p:extLst>
      <p:ext uri="{BB962C8B-B14F-4D97-AF65-F5344CB8AC3E}">
        <p14:creationId xmlns:p14="http://schemas.microsoft.com/office/powerpoint/2010/main" val="3655599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68510-1EC1-D670-153B-FBBCD073668F}"/>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41AA457-F254-7CE2-3412-7B2A0E92E80F}"/>
              </a:ext>
            </a:extLst>
          </p:cNvPr>
          <p:cNvSpPr/>
          <p:nvPr/>
        </p:nvSpPr>
        <p:spPr>
          <a:xfrm>
            <a:off x="7093538" y="1826621"/>
            <a:ext cx="3549476" cy="145297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04011717-2208-C8D2-71ED-29674F8AE879}"/>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310DA21-B065-2A70-B95C-BBD3807B419C}"/>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Resources</a:t>
            </a:r>
          </a:p>
        </p:txBody>
      </p:sp>
      <p:pic>
        <p:nvPicPr>
          <p:cNvPr id="4" name="Picture 3">
            <a:extLst>
              <a:ext uri="{FF2B5EF4-FFF2-40B4-BE49-F238E27FC236}">
                <a16:creationId xmlns:a16="http://schemas.microsoft.com/office/drawing/2014/main" id="{7C825044-71D1-601C-53CF-7FF5E9D6345C}"/>
              </a:ext>
            </a:extLst>
          </p:cNvPr>
          <p:cNvPicPr>
            <a:picLocks noChangeAspect="1"/>
          </p:cNvPicPr>
          <p:nvPr/>
        </p:nvPicPr>
        <p:blipFill>
          <a:blip r:embed="rId3"/>
          <a:stretch>
            <a:fillRect/>
          </a:stretch>
        </p:blipFill>
        <p:spPr>
          <a:xfrm>
            <a:off x="1175735" y="1802626"/>
            <a:ext cx="4222528" cy="4740919"/>
          </a:xfrm>
          <a:prstGeom prst="rect">
            <a:avLst/>
          </a:prstGeom>
          <a:ln>
            <a:solidFill>
              <a:schemeClr val="tx1"/>
            </a:solidFill>
          </a:ln>
        </p:spPr>
      </p:pic>
      <p:pic>
        <p:nvPicPr>
          <p:cNvPr id="9" name="Picture 8">
            <a:hlinkClick r:id="rId4"/>
            <a:extLst>
              <a:ext uri="{FF2B5EF4-FFF2-40B4-BE49-F238E27FC236}">
                <a16:creationId xmlns:a16="http://schemas.microsoft.com/office/drawing/2014/main" id="{7D7F8189-2F37-44D1-1256-F6234C6140E6}"/>
              </a:ext>
            </a:extLst>
          </p:cNvPr>
          <p:cNvPicPr>
            <a:picLocks noChangeAspect="1"/>
          </p:cNvPicPr>
          <p:nvPr/>
        </p:nvPicPr>
        <p:blipFill>
          <a:blip r:embed="rId5"/>
          <a:stretch>
            <a:fillRect/>
          </a:stretch>
        </p:blipFill>
        <p:spPr>
          <a:xfrm>
            <a:off x="6793737" y="3567380"/>
            <a:ext cx="4222528" cy="2976165"/>
          </a:xfrm>
          <a:prstGeom prst="rect">
            <a:avLst/>
          </a:prstGeom>
          <a:ln>
            <a:solidFill>
              <a:schemeClr val="tx1"/>
            </a:solidFill>
          </a:ln>
        </p:spPr>
      </p:pic>
      <p:sp>
        <p:nvSpPr>
          <p:cNvPr id="11" name="TextBox 10">
            <a:extLst>
              <a:ext uri="{FF2B5EF4-FFF2-40B4-BE49-F238E27FC236}">
                <a16:creationId xmlns:a16="http://schemas.microsoft.com/office/drawing/2014/main" id="{65CE3910-4420-CB3F-DD19-060B3391B640}"/>
              </a:ext>
            </a:extLst>
          </p:cNvPr>
          <p:cNvSpPr txBox="1"/>
          <p:nvPr/>
        </p:nvSpPr>
        <p:spPr>
          <a:xfrm>
            <a:off x="8269316" y="2075036"/>
            <a:ext cx="2148846" cy="923330"/>
          </a:xfrm>
          <a:prstGeom prst="rect">
            <a:avLst/>
          </a:prstGeom>
          <a:noFill/>
        </p:spPr>
        <p:txBody>
          <a:bodyPr wrap="square">
            <a:spAutoFit/>
          </a:bodyPr>
          <a:lstStyle/>
          <a:p>
            <a:r>
              <a:rPr lang="en-GB" sz="1800" dirty="0">
                <a:solidFill>
                  <a:schemeClr val="accent4">
                    <a:lumMod val="50000"/>
                  </a:schemeClr>
                </a:solidFill>
                <a:latin typeface="Louis George Cafe" pitchFamily="2" charset="-128"/>
                <a:ea typeface="Louis George Cafe" pitchFamily="2" charset="-128"/>
                <a:cs typeface="Louis George Cafe" pitchFamily="2" charset="-128"/>
              </a:rPr>
              <a:t> @Dr_Sian_Jones</a:t>
            </a:r>
          </a:p>
          <a:p>
            <a:endParaRPr lang="en-GB" dirty="0">
              <a:solidFill>
                <a:schemeClr val="accent4">
                  <a:lumMod val="50000"/>
                </a:schemeClr>
              </a:solidFill>
              <a:latin typeface="Louis George Cafe" pitchFamily="2" charset="-128"/>
              <a:ea typeface="Louis George Cafe" pitchFamily="2" charset="-128"/>
              <a:cs typeface="Louis George Cafe" pitchFamily="2" charset="-128"/>
            </a:endParaRPr>
          </a:p>
          <a:p>
            <a:r>
              <a:rPr lang="en-GB" dirty="0">
                <a:solidFill>
                  <a:schemeClr val="accent4">
                    <a:lumMod val="50000"/>
                  </a:schemeClr>
                </a:solidFill>
                <a:latin typeface="Louis George Cafe" pitchFamily="2" charset="-128"/>
                <a:ea typeface="Louis George Cafe" pitchFamily="2" charset="-128"/>
                <a:cs typeface="Louis George Cafe" pitchFamily="2" charset="-128"/>
              </a:rPr>
              <a:t>@ClareUytman</a:t>
            </a:r>
            <a:endParaRPr lang="en-GB" dirty="0"/>
          </a:p>
        </p:txBody>
      </p:sp>
      <p:pic>
        <p:nvPicPr>
          <p:cNvPr id="13" name="Picture 4" descr="cegecom l telecoms business provider l Luxembourg">
            <a:extLst>
              <a:ext uri="{FF2B5EF4-FFF2-40B4-BE49-F238E27FC236}">
                <a16:creationId xmlns:a16="http://schemas.microsoft.com/office/drawing/2014/main" id="{3B48F12B-20A7-5DB6-4789-2C82EEFB36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5438" y="2183778"/>
            <a:ext cx="653341" cy="65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70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CD1FD-847A-CB10-4E4B-87E3D697AF6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8B3DB7C-62D0-5989-C4C0-4F33FA3BBCD3}"/>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0D809D02-1F2F-DAEB-960A-8B5602015C35}"/>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Conclusion</a:t>
            </a:r>
          </a:p>
        </p:txBody>
      </p:sp>
      <p:sp>
        <p:nvSpPr>
          <p:cNvPr id="2" name="Rectangle: Rounded Corners 1">
            <a:extLst>
              <a:ext uri="{FF2B5EF4-FFF2-40B4-BE49-F238E27FC236}">
                <a16:creationId xmlns:a16="http://schemas.microsoft.com/office/drawing/2014/main" id="{B421DA10-9A97-A186-8442-47B0FF40FFD8}"/>
              </a:ext>
            </a:extLst>
          </p:cNvPr>
          <p:cNvSpPr/>
          <p:nvPr/>
        </p:nvSpPr>
        <p:spPr>
          <a:xfrm>
            <a:off x="344772" y="1993629"/>
            <a:ext cx="5506097"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Content Placeholder 4">
            <a:extLst>
              <a:ext uri="{FF2B5EF4-FFF2-40B4-BE49-F238E27FC236}">
                <a16:creationId xmlns:a16="http://schemas.microsoft.com/office/drawing/2014/main" id="{6C673C03-3172-322E-093E-CA4641C92FB1}"/>
              </a:ext>
            </a:extLst>
          </p:cNvPr>
          <p:cNvSpPr txBox="1">
            <a:spLocks/>
          </p:cNvSpPr>
          <p:nvPr/>
        </p:nvSpPr>
        <p:spPr>
          <a:xfrm>
            <a:off x="732529" y="2211745"/>
            <a:ext cx="377839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Imagined contact – part of our toolkit?</a:t>
            </a:r>
            <a:endParaRPr lang="en-GB" dirty="0">
              <a:solidFill>
                <a:schemeClr val="accent4">
                  <a:lumMod val="50000"/>
                </a:schemeClr>
              </a:solidFill>
            </a:endParaRPr>
          </a:p>
        </p:txBody>
      </p:sp>
      <p:pic>
        <p:nvPicPr>
          <p:cNvPr id="4" name="Graphic 3" descr="Glasses outline">
            <a:extLst>
              <a:ext uri="{FF2B5EF4-FFF2-40B4-BE49-F238E27FC236}">
                <a16:creationId xmlns:a16="http://schemas.microsoft.com/office/drawing/2014/main" id="{34FE9C9C-7B6C-17E5-7899-C6A4BAF218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0920" y="2260611"/>
            <a:ext cx="1084331" cy="1011353"/>
          </a:xfrm>
          <a:prstGeom prst="rect">
            <a:avLst/>
          </a:prstGeom>
        </p:spPr>
      </p:pic>
      <p:sp>
        <p:nvSpPr>
          <p:cNvPr id="10" name="Rectangle: Rounded Corners 9">
            <a:extLst>
              <a:ext uri="{FF2B5EF4-FFF2-40B4-BE49-F238E27FC236}">
                <a16:creationId xmlns:a16="http://schemas.microsoft.com/office/drawing/2014/main" id="{6115A9C2-D50B-C98A-EAD9-96DB548A282A}"/>
              </a:ext>
            </a:extLst>
          </p:cNvPr>
          <p:cNvSpPr/>
          <p:nvPr/>
        </p:nvSpPr>
        <p:spPr>
          <a:xfrm>
            <a:off x="344772" y="3802903"/>
            <a:ext cx="5506097"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Graphic 11" descr="Glasses outline">
            <a:extLst>
              <a:ext uri="{FF2B5EF4-FFF2-40B4-BE49-F238E27FC236}">
                <a16:creationId xmlns:a16="http://schemas.microsoft.com/office/drawing/2014/main" id="{D98F4701-A5A5-BFF5-0B3D-A7796F9075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0920" y="4069885"/>
            <a:ext cx="1084331" cy="1011353"/>
          </a:xfrm>
          <a:prstGeom prst="rect">
            <a:avLst/>
          </a:prstGeom>
        </p:spPr>
      </p:pic>
      <p:sp>
        <p:nvSpPr>
          <p:cNvPr id="13" name="Rectangle: Rounded Corners 12">
            <a:extLst>
              <a:ext uri="{FF2B5EF4-FFF2-40B4-BE49-F238E27FC236}">
                <a16:creationId xmlns:a16="http://schemas.microsoft.com/office/drawing/2014/main" id="{43EDB2AE-A138-A51E-9E9C-2E1497B1A66C}"/>
              </a:ext>
            </a:extLst>
          </p:cNvPr>
          <p:cNvSpPr/>
          <p:nvPr/>
        </p:nvSpPr>
        <p:spPr>
          <a:xfrm>
            <a:off x="6105504" y="2009715"/>
            <a:ext cx="5506097"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Graphic 14" descr="Glasses outline">
            <a:extLst>
              <a:ext uri="{FF2B5EF4-FFF2-40B4-BE49-F238E27FC236}">
                <a16:creationId xmlns:a16="http://schemas.microsoft.com/office/drawing/2014/main" id="{A53106F5-CA26-8F75-CB96-9BD92DC79E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1652" y="2276697"/>
            <a:ext cx="1084331" cy="1011353"/>
          </a:xfrm>
          <a:prstGeom prst="rect">
            <a:avLst/>
          </a:prstGeom>
        </p:spPr>
      </p:pic>
      <p:sp>
        <p:nvSpPr>
          <p:cNvPr id="16" name="Rectangle: Rounded Corners 15">
            <a:extLst>
              <a:ext uri="{FF2B5EF4-FFF2-40B4-BE49-F238E27FC236}">
                <a16:creationId xmlns:a16="http://schemas.microsoft.com/office/drawing/2014/main" id="{DD681D2A-286F-D94A-2678-D05CD65DA997}"/>
              </a:ext>
            </a:extLst>
          </p:cNvPr>
          <p:cNvSpPr/>
          <p:nvPr/>
        </p:nvSpPr>
        <p:spPr>
          <a:xfrm>
            <a:off x="6105504" y="3818989"/>
            <a:ext cx="5506097" cy="152531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ontent Placeholder 4">
            <a:extLst>
              <a:ext uri="{FF2B5EF4-FFF2-40B4-BE49-F238E27FC236}">
                <a16:creationId xmlns:a16="http://schemas.microsoft.com/office/drawing/2014/main" id="{E2D6C38A-C868-F372-7C6B-7D87FC119654}"/>
              </a:ext>
            </a:extLst>
          </p:cNvPr>
          <p:cNvSpPr txBox="1">
            <a:spLocks/>
          </p:cNvSpPr>
          <p:nvPr/>
        </p:nvSpPr>
        <p:spPr>
          <a:xfrm>
            <a:off x="6493261" y="2218397"/>
            <a:ext cx="377839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Simple, low cost and minimal resources</a:t>
            </a:r>
            <a:endParaRPr lang="en-GB" dirty="0">
              <a:solidFill>
                <a:schemeClr val="accent4">
                  <a:lumMod val="50000"/>
                </a:schemeClr>
              </a:solidFill>
            </a:endParaRPr>
          </a:p>
        </p:txBody>
      </p:sp>
      <p:sp>
        <p:nvSpPr>
          <p:cNvPr id="20" name="Content Placeholder 4">
            <a:extLst>
              <a:ext uri="{FF2B5EF4-FFF2-40B4-BE49-F238E27FC236}">
                <a16:creationId xmlns:a16="http://schemas.microsoft.com/office/drawing/2014/main" id="{C666CE82-83F2-4BA4-6166-48224E60CFD8}"/>
              </a:ext>
            </a:extLst>
          </p:cNvPr>
          <p:cNvSpPr txBox="1">
            <a:spLocks/>
          </p:cNvSpPr>
          <p:nvPr/>
        </p:nvSpPr>
        <p:spPr>
          <a:xfrm>
            <a:off x="731872" y="4058476"/>
            <a:ext cx="377839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Relevance to              EP practice</a:t>
            </a:r>
            <a:endParaRPr lang="en-GB" dirty="0">
              <a:solidFill>
                <a:schemeClr val="accent4">
                  <a:lumMod val="50000"/>
                </a:schemeClr>
              </a:solidFill>
            </a:endParaRPr>
          </a:p>
        </p:txBody>
      </p:sp>
      <p:sp>
        <p:nvSpPr>
          <p:cNvPr id="21" name="Content Placeholder 4">
            <a:extLst>
              <a:ext uri="{FF2B5EF4-FFF2-40B4-BE49-F238E27FC236}">
                <a16:creationId xmlns:a16="http://schemas.microsoft.com/office/drawing/2014/main" id="{902E7257-8960-CB26-6517-1B7B96AE1BE1}"/>
              </a:ext>
            </a:extLst>
          </p:cNvPr>
          <p:cNvSpPr txBox="1">
            <a:spLocks/>
          </p:cNvSpPr>
          <p:nvPr/>
        </p:nvSpPr>
        <p:spPr>
          <a:xfrm>
            <a:off x="6493261" y="4058476"/>
            <a:ext cx="3778391" cy="9094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buFont typeface="Arial" panose="020B0604020202020204" pitchFamily="34" charset="0"/>
              <a:buNone/>
            </a:pPr>
            <a:r>
              <a:rPr lang="en-GB" dirty="0">
                <a:solidFill>
                  <a:schemeClr val="accent4">
                    <a:lumMod val="50000"/>
                  </a:schemeClr>
                </a:solidFill>
                <a:latin typeface="Louis George Cafe" pitchFamily="2" charset="-128"/>
                <a:ea typeface="Louis George Cafe" pitchFamily="2" charset="-128"/>
                <a:cs typeface="Louis George Cafe" pitchFamily="2" charset="-128"/>
              </a:rPr>
              <a:t>Linking with ‘</a:t>
            </a:r>
            <a:r>
              <a:rPr lang="en-GB" b="1" dirty="0">
                <a:solidFill>
                  <a:schemeClr val="accent4">
                    <a:lumMod val="50000"/>
                  </a:schemeClr>
                </a:solidFill>
                <a:latin typeface="Louis George Cafe" pitchFamily="2" charset="-128"/>
                <a:ea typeface="Louis George Cafe" pitchFamily="2" charset="-128"/>
                <a:cs typeface="Louis George Cafe" pitchFamily="2" charset="-128"/>
              </a:rPr>
              <a:t>Reclaiming</a:t>
            </a:r>
            <a:r>
              <a:rPr lang="en-GB" dirty="0">
                <a:solidFill>
                  <a:schemeClr val="accent4">
                    <a:lumMod val="50000"/>
                  </a:schemeClr>
                </a:solidFill>
                <a:latin typeface="Louis George Cafe" pitchFamily="2" charset="-128"/>
                <a:ea typeface="Louis George Cafe" pitchFamily="2" charset="-128"/>
                <a:cs typeface="Louis George Cafe" pitchFamily="2" charset="-128"/>
              </a:rPr>
              <a:t> </a:t>
            </a:r>
            <a:r>
              <a:rPr lang="en-GB" b="1" dirty="0">
                <a:solidFill>
                  <a:schemeClr val="accent4">
                    <a:lumMod val="50000"/>
                  </a:schemeClr>
                </a:solidFill>
                <a:latin typeface="Louis George Cafe" pitchFamily="2" charset="-128"/>
                <a:ea typeface="Louis George Cafe" pitchFamily="2" charset="-128"/>
                <a:cs typeface="Louis George Cafe" pitchFamily="2" charset="-128"/>
              </a:rPr>
              <a:t>Inclusion</a:t>
            </a:r>
            <a:r>
              <a:rPr lang="en-GB" dirty="0">
                <a:solidFill>
                  <a:schemeClr val="accent4">
                    <a:lumMod val="50000"/>
                  </a:schemeClr>
                </a:solidFill>
                <a:latin typeface="Louis George Cafe" pitchFamily="2" charset="-128"/>
                <a:ea typeface="Louis George Cafe" pitchFamily="2" charset="-128"/>
                <a:cs typeface="Louis George Cafe" pitchFamily="2" charset="-128"/>
              </a:rPr>
              <a:t>’</a:t>
            </a:r>
            <a:endParaRPr lang="en-GB" dirty="0">
              <a:solidFill>
                <a:schemeClr val="accent4">
                  <a:lumMod val="50000"/>
                </a:schemeClr>
              </a:solidFill>
            </a:endParaRPr>
          </a:p>
        </p:txBody>
      </p:sp>
    </p:spTree>
    <p:extLst>
      <p:ext uri="{BB962C8B-B14F-4D97-AF65-F5344CB8AC3E}">
        <p14:creationId xmlns:p14="http://schemas.microsoft.com/office/powerpoint/2010/main" val="351480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1FB6-8B84-5AA1-D706-FD701C1C822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1B764DE-1EAC-5119-CD86-5DFA3D118512}"/>
              </a:ext>
            </a:extLst>
          </p:cNvPr>
          <p:cNvSpPr/>
          <p:nvPr/>
        </p:nvSpPr>
        <p:spPr>
          <a:xfrm>
            <a:off x="3285383" y="4351695"/>
            <a:ext cx="5135526" cy="2354579"/>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7FBA4733-F71B-3D47-D4F9-2C2E3F5CFCD2}"/>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AE0A0783-8B54-F99D-60B6-C15EF5A7900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Setting the scene</a:t>
            </a:r>
          </a:p>
        </p:txBody>
      </p:sp>
      <p:sp>
        <p:nvSpPr>
          <p:cNvPr id="9" name="Rectangle: Rounded Corners 8">
            <a:extLst>
              <a:ext uri="{FF2B5EF4-FFF2-40B4-BE49-F238E27FC236}">
                <a16:creationId xmlns:a16="http://schemas.microsoft.com/office/drawing/2014/main" id="{59BA115E-4B5F-6BB4-8597-64797C236E09}"/>
              </a:ext>
            </a:extLst>
          </p:cNvPr>
          <p:cNvSpPr/>
          <p:nvPr/>
        </p:nvSpPr>
        <p:spPr>
          <a:xfrm>
            <a:off x="627322" y="1805940"/>
            <a:ext cx="5135526" cy="2354579"/>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B9272295-C21F-36D9-48D4-9F93698A4747}"/>
              </a:ext>
            </a:extLst>
          </p:cNvPr>
          <p:cNvSpPr/>
          <p:nvPr/>
        </p:nvSpPr>
        <p:spPr>
          <a:xfrm>
            <a:off x="6127899" y="1805940"/>
            <a:ext cx="5135526" cy="2354580"/>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Content Placeholder 4">
            <a:extLst>
              <a:ext uri="{FF2B5EF4-FFF2-40B4-BE49-F238E27FC236}">
                <a16:creationId xmlns:a16="http://schemas.microsoft.com/office/drawing/2014/main" id="{E33AEB0F-742C-C66A-0FC6-5A5CD22DEDC2}"/>
              </a:ext>
            </a:extLst>
          </p:cNvPr>
          <p:cNvSpPr>
            <a:spLocks noGrp="1"/>
          </p:cNvSpPr>
          <p:nvPr>
            <p:ph idx="1"/>
          </p:nvPr>
        </p:nvSpPr>
        <p:spPr>
          <a:xfrm>
            <a:off x="731872" y="1878544"/>
            <a:ext cx="4947920" cy="1814478"/>
          </a:xfrm>
        </p:spPr>
        <p:txBody>
          <a:bodyPr rtlCol="0">
            <a:noAutofit/>
          </a:bodyPr>
          <a:lstStyle/>
          <a:p>
            <a:pPr marL="0" indent="0" algn="ctr" rtl="0">
              <a:lnSpc>
                <a:spcPts val="3500"/>
              </a:lnSpc>
              <a:buNone/>
            </a:pPr>
            <a:r>
              <a:rPr lang="en-GB" sz="2400" dirty="0">
                <a:solidFill>
                  <a:srgbClr val="7030A0"/>
                </a:solidFill>
                <a:effectLst/>
                <a:latin typeface="Louis George Cafe" pitchFamily="2" charset="-128"/>
                <a:ea typeface="Louis George Cafe" pitchFamily="2" charset="-128"/>
                <a:cs typeface="Louis George Cafe" pitchFamily="2" charset="-128"/>
              </a:rPr>
              <a:t>~ 1.3 million disabled children   under the age of 18 in the UK,  which is around 9% of the                   </a:t>
            </a:r>
            <a:r>
              <a:rPr lang="en-GB" sz="2400" dirty="0">
                <a:solidFill>
                  <a:srgbClr val="7030A0"/>
                </a:solidFill>
                <a:latin typeface="Louis George Cafe" pitchFamily="2" charset="-128"/>
                <a:ea typeface="Louis George Cafe" pitchFamily="2" charset="-128"/>
                <a:cs typeface="Louis George Cafe" pitchFamily="2" charset="-128"/>
              </a:rPr>
              <a:t>disabled</a:t>
            </a:r>
            <a:r>
              <a:rPr lang="en-GB" sz="2400" dirty="0">
                <a:solidFill>
                  <a:srgbClr val="7030A0"/>
                </a:solidFill>
                <a:effectLst/>
                <a:latin typeface="Louis George Cafe" pitchFamily="2" charset="-128"/>
                <a:ea typeface="Louis George Cafe" pitchFamily="2" charset="-128"/>
                <a:cs typeface="Louis George Cafe" pitchFamily="2" charset="-128"/>
              </a:rPr>
              <a:t> population.</a:t>
            </a:r>
            <a:endParaRPr lang="en-GB" sz="2400" dirty="0">
              <a:solidFill>
                <a:srgbClr val="7030A0"/>
              </a:solidFill>
              <a:latin typeface="Louis George Cafe" pitchFamily="2" charset="-128"/>
              <a:ea typeface="Louis George Cafe" pitchFamily="2" charset="-128"/>
              <a:cs typeface="Louis George Cafe" pitchFamily="2" charset="-128"/>
            </a:endParaRPr>
          </a:p>
        </p:txBody>
      </p:sp>
      <p:sp>
        <p:nvSpPr>
          <p:cNvPr id="2" name="Content Placeholder 4">
            <a:extLst>
              <a:ext uri="{FF2B5EF4-FFF2-40B4-BE49-F238E27FC236}">
                <a16:creationId xmlns:a16="http://schemas.microsoft.com/office/drawing/2014/main" id="{7E188F56-55A0-BBC7-DCAF-F320082D4BA4}"/>
              </a:ext>
            </a:extLst>
          </p:cNvPr>
          <p:cNvSpPr txBox="1">
            <a:spLocks/>
          </p:cNvSpPr>
          <p:nvPr/>
        </p:nvSpPr>
        <p:spPr>
          <a:xfrm>
            <a:off x="6198626" y="1934055"/>
            <a:ext cx="4994071" cy="1814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000"/>
              </a:lnSpc>
              <a:buFont typeface="Arial" panose="020B0604020202020204" pitchFamily="34" charset="0"/>
              <a:buNone/>
            </a:pPr>
            <a:r>
              <a:rPr lang="en-GB" sz="2400" dirty="0">
                <a:solidFill>
                  <a:srgbClr val="7030A0"/>
                </a:solidFill>
                <a:latin typeface="Louis George Cafe" pitchFamily="2" charset="-128"/>
                <a:ea typeface="Louis George Cafe" pitchFamily="2" charset="-128"/>
                <a:cs typeface="Louis George Cafe" pitchFamily="2" charset="-128"/>
              </a:rPr>
              <a:t>Research shows that disabled children face higher rates of bullying and exclusion than their non-disabled peers.</a:t>
            </a:r>
          </a:p>
        </p:txBody>
      </p:sp>
      <p:sp>
        <p:nvSpPr>
          <p:cNvPr id="3" name="Content Placeholder 4">
            <a:extLst>
              <a:ext uri="{FF2B5EF4-FFF2-40B4-BE49-F238E27FC236}">
                <a16:creationId xmlns:a16="http://schemas.microsoft.com/office/drawing/2014/main" id="{1106C4E2-F75C-2842-AE7B-DFF5A91A8A0C}"/>
              </a:ext>
            </a:extLst>
          </p:cNvPr>
          <p:cNvSpPr txBox="1">
            <a:spLocks/>
          </p:cNvSpPr>
          <p:nvPr/>
        </p:nvSpPr>
        <p:spPr>
          <a:xfrm>
            <a:off x="3279910" y="4579885"/>
            <a:ext cx="5135526" cy="18144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000"/>
              </a:lnSpc>
              <a:buFont typeface="Arial" panose="020B0604020202020204" pitchFamily="34" charset="0"/>
              <a:buNone/>
            </a:pPr>
            <a:r>
              <a:rPr lang="en-GB" sz="2400" dirty="0">
                <a:solidFill>
                  <a:srgbClr val="7030A0"/>
                </a:solidFill>
                <a:latin typeface="Louis George Cafe" pitchFamily="2" charset="-128"/>
                <a:ea typeface="Louis George Cafe" pitchFamily="2" charset="-128"/>
                <a:cs typeface="Louis George Cafe" pitchFamily="2" charset="-128"/>
              </a:rPr>
              <a:t>These negative responses impact disabled children’s lives, often leading to fewer social opportunities, feelings of loneliness and isolation.</a:t>
            </a:r>
          </a:p>
        </p:txBody>
      </p:sp>
      <p:sp>
        <p:nvSpPr>
          <p:cNvPr id="5" name="TextBox 4">
            <a:extLst>
              <a:ext uri="{FF2B5EF4-FFF2-40B4-BE49-F238E27FC236}">
                <a16:creationId xmlns:a16="http://schemas.microsoft.com/office/drawing/2014/main" id="{3BA34CB4-06DA-9902-2F71-FDFEE2669906}"/>
              </a:ext>
            </a:extLst>
          </p:cNvPr>
          <p:cNvSpPr txBox="1"/>
          <p:nvPr/>
        </p:nvSpPr>
        <p:spPr>
          <a:xfrm>
            <a:off x="1444375" y="3805021"/>
            <a:ext cx="6097904" cy="307777"/>
          </a:xfrm>
          <a:prstGeom prst="rect">
            <a:avLst/>
          </a:prstGeom>
          <a:noFill/>
        </p:spPr>
        <p:txBody>
          <a:bodyPr wrap="square">
            <a:spAutoFit/>
          </a:bodyPr>
          <a:lstStyle/>
          <a:p>
            <a:r>
              <a:rPr lang="en-GB" sz="1400" dirty="0">
                <a:solidFill>
                  <a:srgbClr val="7030A0"/>
                </a:solidFill>
                <a:effectLst/>
                <a:latin typeface="Louis George Cafe" pitchFamily="2" charset="-128"/>
                <a:ea typeface="Louis George Cafe" pitchFamily="2" charset="-128"/>
                <a:cs typeface="Louis George Cafe" pitchFamily="2" charset="-128"/>
              </a:rPr>
              <a:t>(Department for Work and Pensions, 2021)</a:t>
            </a:r>
            <a:endParaRPr lang="en-GB" sz="1400" dirty="0"/>
          </a:p>
        </p:txBody>
      </p:sp>
      <p:sp>
        <p:nvSpPr>
          <p:cNvPr id="7" name="TextBox 6">
            <a:extLst>
              <a:ext uri="{FF2B5EF4-FFF2-40B4-BE49-F238E27FC236}">
                <a16:creationId xmlns:a16="http://schemas.microsoft.com/office/drawing/2014/main" id="{E2A46387-BC58-7E1D-69D4-40622D8CD18B}"/>
              </a:ext>
            </a:extLst>
          </p:cNvPr>
          <p:cNvSpPr txBox="1"/>
          <p:nvPr/>
        </p:nvSpPr>
        <p:spPr>
          <a:xfrm>
            <a:off x="6152906" y="3517861"/>
            <a:ext cx="5048846" cy="523220"/>
          </a:xfrm>
          <a:prstGeom prst="rect">
            <a:avLst/>
          </a:prstGeom>
          <a:noFill/>
        </p:spPr>
        <p:txBody>
          <a:bodyPr wrap="square">
            <a:spAutoFit/>
          </a:bodyPr>
          <a:lstStyle/>
          <a:p>
            <a:pPr algn="ctr"/>
            <a:r>
              <a:rPr lang="en-GB" sz="1400" dirty="0">
                <a:solidFill>
                  <a:srgbClr val="7030A0"/>
                </a:solidFill>
                <a:effectLst/>
                <a:latin typeface="Louis George Cafe" pitchFamily="2" charset="-128"/>
                <a:ea typeface="Louis George Cafe" pitchFamily="2" charset="-128"/>
                <a:cs typeface="Louis George Cafe" pitchFamily="2" charset="-128"/>
              </a:rPr>
              <a:t>(Beckman et al., 2020; Jones, 2021; Nowicki et al., 2014; </a:t>
            </a:r>
            <a:r>
              <a:rPr lang="en-GB" sz="1400" dirty="0" err="1">
                <a:solidFill>
                  <a:srgbClr val="7030A0"/>
                </a:solidFill>
                <a:effectLst/>
                <a:latin typeface="Louis George Cafe" pitchFamily="2" charset="-128"/>
                <a:ea typeface="Louis George Cafe" pitchFamily="2" charset="-128"/>
                <a:cs typeface="Louis George Cafe" pitchFamily="2" charset="-128"/>
              </a:rPr>
              <a:t>Obrusnikova</a:t>
            </a:r>
            <a:r>
              <a:rPr lang="en-GB" sz="1400" dirty="0">
                <a:solidFill>
                  <a:srgbClr val="7030A0"/>
                </a:solidFill>
                <a:effectLst/>
                <a:latin typeface="Louis George Cafe" pitchFamily="2" charset="-128"/>
                <a:ea typeface="Louis George Cafe" pitchFamily="2" charset="-128"/>
                <a:cs typeface="Louis George Cafe" pitchFamily="2" charset="-128"/>
              </a:rPr>
              <a:t> et al., 2010; </a:t>
            </a:r>
            <a:r>
              <a:rPr lang="en-GB" sz="1400" dirty="0" err="1">
                <a:solidFill>
                  <a:srgbClr val="7030A0"/>
                </a:solidFill>
                <a:effectLst/>
                <a:latin typeface="Louis George Cafe" pitchFamily="2" charset="-128"/>
                <a:ea typeface="Louis George Cafe" pitchFamily="2" charset="-128"/>
                <a:cs typeface="Louis George Cafe" pitchFamily="2" charset="-128"/>
              </a:rPr>
              <a:t>Oksendal</a:t>
            </a:r>
            <a:r>
              <a:rPr lang="en-GB" sz="1400" dirty="0">
                <a:solidFill>
                  <a:srgbClr val="7030A0"/>
                </a:solidFill>
                <a:effectLst/>
                <a:latin typeface="Louis George Cafe" pitchFamily="2" charset="-128"/>
                <a:ea typeface="Louis George Cafe" pitchFamily="2" charset="-128"/>
                <a:cs typeface="Louis George Cafe" pitchFamily="2" charset="-128"/>
              </a:rPr>
              <a:t> et al., 2019; </a:t>
            </a:r>
            <a:r>
              <a:rPr lang="en-GB" sz="1400" dirty="0" err="1">
                <a:solidFill>
                  <a:srgbClr val="7030A0"/>
                </a:solidFill>
                <a:effectLst/>
                <a:latin typeface="Louis George Cafe" pitchFamily="2" charset="-128"/>
                <a:ea typeface="Louis George Cafe" pitchFamily="2" charset="-128"/>
                <a:cs typeface="Louis George Cafe" pitchFamily="2" charset="-128"/>
              </a:rPr>
              <a:t>Pinquart</a:t>
            </a:r>
            <a:r>
              <a:rPr lang="en-GB" sz="1400" dirty="0">
                <a:solidFill>
                  <a:srgbClr val="7030A0"/>
                </a:solidFill>
                <a:effectLst/>
                <a:latin typeface="Louis George Cafe" pitchFamily="2" charset="-128"/>
                <a:ea typeface="Louis George Cafe" pitchFamily="2" charset="-128"/>
                <a:cs typeface="Louis George Cafe" pitchFamily="2" charset="-128"/>
              </a:rPr>
              <a:t>, 2017)</a:t>
            </a:r>
            <a:endParaRPr lang="en-GB" sz="1400" dirty="0"/>
          </a:p>
        </p:txBody>
      </p:sp>
      <p:sp>
        <p:nvSpPr>
          <p:cNvPr id="11" name="TextBox 10">
            <a:extLst>
              <a:ext uri="{FF2B5EF4-FFF2-40B4-BE49-F238E27FC236}">
                <a16:creationId xmlns:a16="http://schemas.microsoft.com/office/drawing/2014/main" id="{CFE59CD1-96F1-9098-6C50-A6A51A3F0BD7}"/>
              </a:ext>
            </a:extLst>
          </p:cNvPr>
          <p:cNvSpPr txBox="1"/>
          <p:nvPr/>
        </p:nvSpPr>
        <p:spPr>
          <a:xfrm>
            <a:off x="3356110" y="6278164"/>
            <a:ext cx="5048846" cy="307777"/>
          </a:xfrm>
          <a:prstGeom prst="rect">
            <a:avLst/>
          </a:prstGeom>
          <a:noFill/>
        </p:spPr>
        <p:txBody>
          <a:bodyPr wrap="square">
            <a:spAutoFit/>
          </a:bodyPr>
          <a:lstStyle/>
          <a:p>
            <a:pPr algn="ctr"/>
            <a:r>
              <a:rPr lang="en-GB" sz="1400" dirty="0">
                <a:solidFill>
                  <a:srgbClr val="7030A0"/>
                </a:solidFill>
                <a:latin typeface="Louis George Cafe" pitchFamily="2" charset="-128"/>
                <a:ea typeface="Louis George Cafe" pitchFamily="2" charset="-128"/>
                <a:cs typeface="Louis George Cafe" pitchFamily="2" charset="-128"/>
              </a:rPr>
              <a:t>(</a:t>
            </a:r>
            <a:r>
              <a:rPr lang="en-GB" sz="1400" dirty="0">
                <a:solidFill>
                  <a:srgbClr val="7030A0"/>
                </a:solidFill>
                <a:effectLst/>
                <a:latin typeface="Louis George Cafe" pitchFamily="2" charset="-128"/>
                <a:ea typeface="Louis George Cafe" pitchFamily="2" charset="-128"/>
                <a:cs typeface="Louis George Cafe" pitchFamily="2" charset="-128"/>
              </a:rPr>
              <a:t>Woodgate et al. 2020)</a:t>
            </a:r>
            <a:endParaRPr lang="en-GB" sz="1400" dirty="0"/>
          </a:p>
        </p:txBody>
      </p:sp>
    </p:spTree>
    <p:extLst>
      <p:ext uri="{BB962C8B-B14F-4D97-AF65-F5344CB8AC3E}">
        <p14:creationId xmlns:p14="http://schemas.microsoft.com/office/powerpoint/2010/main" val="4126623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a:xfrm>
            <a:off x="1145339" y="1080971"/>
            <a:ext cx="3575517" cy="4069080"/>
          </a:xfrm>
        </p:spPr>
        <p:txBody>
          <a:bodyPr rtlCol="0"/>
          <a:lstStyle/>
          <a:p>
            <a:pPr rtl="0"/>
            <a:r>
              <a:rPr lang="en-GB" dirty="0">
                <a:latin typeface="Bubbleboddy Neue Trial" pitchFamily="2" charset="0"/>
              </a:rPr>
              <a:t>Thank you for listening!</a:t>
            </a:r>
            <a:br>
              <a:rPr lang="en-GB" dirty="0">
                <a:latin typeface="Bubbleboddy Neue Trial" pitchFamily="2" charset="0"/>
              </a:rPr>
            </a:br>
            <a:br>
              <a:rPr lang="en-GB" dirty="0">
                <a:latin typeface="Bubbleboddy Neue Trial" pitchFamily="2" charset="0"/>
              </a:rPr>
            </a:br>
            <a:r>
              <a:rPr lang="en-GB" dirty="0">
                <a:latin typeface="Bubbleboddy Neue Trial" pitchFamily="2" charset="0"/>
              </a:rPr>
              <a:t>Any questions or comments?</a:t>
            </a:r>
          </a:p>
        </p:txBody>
      </p:sp>
      <p:sp>
        <p:nvSpPr>
          <p:cNvPr id="3" name="Rectangle: Rounded Corners 2">
            <a:extLst>
              <a:ext uri="{FF2B5EF4-FFF2-40B4-BE49-F238E27FC236}">
                <a16:creationId xmlns:a16="http://schemas.microsoft.com/office/drawing/2014/main" id="{F402DF50-70E1-6BDB-476A-F412AF93EE7D}"/>
              </a:ext>
            </a:extLst>
          </p:cNvPr>
          <p:cNvSpPr/>
          <p:nvPr/>
        </p:nvSpPr>
        <p:spPr>
          <a:xfrm>
            <a:off x="6292141" y="769435"/>
            <a:ext cx="5135526" cy="332288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4">
            <a:extLst>
              <a:ext uri="{FF2B5EF4-FFF2-40B4-BE49-F238E27FC236}">
                <a16:creationId xmlns:a16="http://schemas.microsoft.com/office/drawing/2014/main" id="{BE4AEDE3-A9B1-FB80-C48B-04E719F295ED}"/>
              </a:ext>
            </a:extLst>
          </p:cNvPr>
          <p:cNvSpPr>
            <a:spLocks noGrp="1"/>
          </p:cNvSpPr>
          <p:nvPr>
            <p:ph idx="1"/>
          </p:nvPr>
        </p:nvSpPr>
        <p:spPr>
          <a:xfrm>
            <a:off x="6528551" y="1213175"/>
            <a:ext cx="4932569" cy="2812068"/>
          </a:xfrm>
        </p:spPr>
        <p:txBody>
          <a:bodyPr rtlCol="0">
            <a:normAutofit fontScale="92500" lnSpcReduction="10000"/>
          </a:bodyPr>
          <a:lstStyle/>
          <a:p>
            <a:pPr marL="0" indent="0" rtl="0">
              <a:buNone/>
            </a:pPr>
            <a:r>
              <a:rPr lang="en-GB" sz="3200" b="1" dirty="0">
                <a:solidFill>
                  <a:schemeClr val="accent4">
                    <a:lumMod val="50000"/>
                  </a:schemeClr>
                </a:solidFill>
                <a:latin typeface="Louis George Cafe" pitchFamily="2" charset="-128"/>
                <a:ea typeface="Louis George Cafe" pitchFamily="2" charset="-128"/>
                <a:cs typeface="Louis George Cafe" pitchFamily="2" charset="-128"/>
              </a:rPr>
              <a:t>Get in touch!</a:t>
            </a:r>
          </a:p>
          <a:p>
            <a:pPr marL="0" indent="0" rtl="0">
              <a:buNone/>
            </a:pPr>
            <a:endParaRPr lang="en-GB"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r>
              <a:rPr lang="en-GB" sz="2000" dirty="0">
                <a:solidFill>
                  <a:schemeClr val="accent4">
                    <a:lumMod val="50000"/>
                  </a:schemeClr>
                </a:solidFill>
                <a:latin typeface="Louis George Cafe" pitchFamily="2" charset="-128"/>
                <a:ea typeface="Louis George Cafe" pitchFamily="2" charset="-128"/>
                <a:cs typeface="Louis George Cafe" pitchFamily="2" charset="-128"/>
              </a:rPr>
              <a:t>          </a:t>
            </a:r>
            <a:r>
              <a:rPr lang="en-GB" sz="2000" dirty="0">
                <a:solidFill>
                  <a:schemeClr val="accent4">
                    <a:lumMod val="50000"/>
                  </a:schemeClr>
                </a:solidFill>
                <a:latin typeface="Louis George Cafe" pitchFamily="2" charset="-128"/>
                <a:ea typeface="Louis George Cafe" pitchFamily="2" charset="-128"/>
                <a:cs typeface="Louis George Cafe" pitchFamily="2" charset="-128"/>
                <a:hlinkClick r:id="rId3"/>
              </a:rPr>
              <a:t>soraya.khanna@wokingham.gov.uk</a:t>
            </a: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r>
              <a:rPr lang="en-GB" sz="2000" dirty="0">
                <a:solidFill>
                  <a:schemeClr val="accent4">
                    <a:lumMod val="50000"/>
                  </a:schemeClr>
                </a:solidFill>
                <a:latin typeface="Louis George Cafe" pitchFamily="2" charset="-128"/>
                <a:ea typeface="Louis George Cafe" pitchFamily="2" charset="-128"/>
                <a:cs typeface="Louis George Cafe" pitchFamily="2" charset="-128"/>
              </a:rPr>
              <a:t>          @DrSorayaKhanna</a:t>
            </a:r>
          </a:p>
          <a:p>
            <a:pPr marL="0" indent="0" rtl="0">
              <a:buNone/>
            </a:pP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r>
              <a:rPr lang="en-GB" sz="2000" dirty="0">
                <a:solidFill>
                  <a:schemeClr val="accent4">
                    <a:lumMod val="50000"/>
                  </a:schemeClr>
                </a:solidFill>
                <a:latin typeface="Louis George Cafe" pitchFamily="2" charset="-128"/>
                <a:ea typeface="Louis George Cafe" pitchFamily="2" charset="-128"/>
                <a:cs typeface="Louis George Cafe" pitchFamily="2" charset="-128"/>
              </a:rPr>
              <a:t>          @DrSorayaKhanna.bsky.social</a:t>
            </a:r>
          </a:p>
          <a:p>
            <a:pPr marL="0" indent="0" rtl="0">
              <a:buNone/>
            </a:pP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endParaRPr lang="en-GB" sz="2000" dirty="0">
              <a:solidFill>
                <a:schemeClr val="accent4">
                  <a:lumMod val="50000"/>
                </a:schemeClr>
              </a:solidFill>
              <a:latin typeface="Louis George Cafe" pitchFamily="2" charset="-128"/>
              <a:ea typeface="Louis George Cafe" pitchFamily="2" charset="-128"/>
              <a:cs typeface="Louis George Cafe" pitchFamily="2" charset="-128"/>
            </a:endParaRPr>
          </a:p>
          <a:p>
            <a:pPr marL="0" indent="0" rtl="0">
              <a:buNone/>
            </a:pPr>
            <a:endParaRPr lang="en-GB" dirty="0"/>
          </a:p>
        </p:txBody>
      </p:sp>
      <p:pic>
        <p:nvPicPr>
          <p:cNvPr id="6" name="Graphic 5" descr="Email outline">
            <a:extLst>
              <a:ext uri="{FF2B5EF4-FFF2-40B4-BE49-F238E27FC236}">
                <a16:creationId xmlns:a16="http://schemas.microsoft.com/office/drawing/2014/main" id="{FAABDDE4-22C2-DD7F-1077-351AD9FEB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2509" y="1905799"/>
            <a:ext cx="653341" cy="528971"/>
          </a:xfrm>
          <a:prstGeom prst="rect">
            <a:avLst/>
          </a:prstGeom>
        </p:spPr>
      </p:pic>
      <p:pic>
        <p:nvPicPr>
          <p:cNvPr id="16388" name="Picture 4" descr="cegecom l telecoms business provider l Luxembourg">
            <a:extLst>
              <a:ext uri="{FF2B5EF4-FFF2-40B4-BE49-F238E27FC236}">
                <a16:creationId xmlns:a16="http://schemas.microsoft.com/office/drawing/2014/main" id="{29A00DAD-0E88-9911-7E64-97ECA956D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485" y="2630022"/>
            <a:ext cx="575084" cy="56057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luesky Takes Flight: Unveiling a New Chapter with Butterfly Logo">
            <a:extLst>
              <a:ext uri="{FF2B5EF4-FFF2-40B4-BE49-F238E27FC236}">
                <a16:creationId xmlns:a16="http://schemas.microsoft.com/office/drawing/2014/main" id="{F86601CB-DF65-19AC-AB52-F66C83E2E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594" y="3414723"/>
            <a:ext cx="957143" cy="5034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AA265D-74D7-DBA1-F3D7-E5E2CA911E8B}"/>
              </a:ext>
            </a:extLst>
          </p:cNvPr>
          <p:cNvPicPr>
            <a:picLocks noChangeAspect="1"/>
          </p:cNvPicPr>
          <p:nvPr/>
        </p:nvPicPr>
        <p:blipFill>
          <a:blip r:embed="rId8"/>
          <a:stretch>
            <a:fillRect/>
          </a:stretch>
        </p:blipFill>
        <p:spPr>
          <a:xfrm>
            <a:off x="9701307" y="313585"/>
            <a:ext cx="1529633" cy="1414914"/>
          </a:xfrm>
          <a:prstGeom prst="rect">
            <a:avLst/>
          </a:prstGeom>
        </p:spPr>
      </p:pic>
      <p:sp>
        <p:nvSpPr>
          <p:cNvPr id="5" name="TextBox 4">
            <a:extLst>
              <a:ext uri="{FF2B5EF4-FFF2-40B4-BE49-F238E27FC236}">
                <a16:creationId xmlns:a16="http://schemas.microsoft.com/office/drawing/2014/main" id="{D6BCB18D-4F41-74C5-F2DB-6240BA8B1D20}"/>
              </a:ext>
            </a:extLst>
          </p:cNvPr>
          <p:cNvSpPr txBox="1"/>
          <p:nvPr/>
        </p:nvSpPr>
        <p:spPr>
          <a:xfrm>
            <a:off x="8927460" y="4740076"/>
            <a:ext cx="3917506" cy="1131848"/>
          </a:xfrm>
          <a:prstGeom prst="rect">
            <a:avLst/>
          </a:prstGeom>
          <a:noFill/>
        </p:spPr>
        <p:txBody>
          <a:bodyPr wrap="square">
            <a:spAutoFit/>
          </a:bodyPr>
          <a:lstStyle/>
          <a:p>
            <a:pPr>
              <a:lnSpc>
                <a:spcPct val="150000"/>
              </a:lnSpc>
            </a:pPr>
            <a:r>
              <a:rPr lang="en-GB" sz="2400" b="1" dirty="0">
                <a:latin typeface="Louis George Cafe" pitchFamily="2" charset="-128"/>
                <a:ea typeface="Louis George Cafe" pitchFamily="2" charset="-128"/>
                <a:cs typeface="Louis George Cafe" pitchFamily="2" charset="-128"/>
                <a:hlinkClick r:id="rId9"/>
              </a:rPr>
              <a:t>m</a:t>
            </a:r>
            <a:r>
              <a:rPr lang="en-GB" sz="2400" b="1" i="0" dirty="0">
                <a:effectLst/>
                <a:latin typeface="Louis George Cafe" pitchFamily="2" charset="-128"/>
                <a:ea typeface="Louis George Cafe" pitchFamily="2" charset="-128"/>
                <a:cs typeface="Louis George Cafe" pitchFamily="2" charset="-128"/>
                <a:hlinkClick r:id="rId9"/>
              </a:rPr>
              <a:t>enti.com </a:t>
            </a:r>
            <a:r>
              <a:rPr lang="en-GB" sz="2400" b="1" i="0" dirty="0">
                <a:effectLst/>
                <a:latin typeface="Louis George Cafe" pitchFamily="2" charset="-128"/>
                <a:ea typeface="Louis George Cafe" pitchFamily="2" charset="-128"/>
                <a:cs typeface="Louis George Cafe" pitchFamily="2" charset="-128"/>
              </a:rPr>
              <a:t> </a:t>
            </a:r>
          </a:p>
          <a:p>
            <a:pPr>
              <a:lnSpc>
                <a:spcPct val="150000"/>
              </a:lnSpc>
            </a:pPr>
            <a:r>
              <a:rPr lang="en-GB" sz="2400" b="1" i="0" dirty="0">
                <a:effectLst/>
                <a:latin typeface="Louis George Cafe" pitchFamily="2" charset="-128"/>
                <a:ea typeface="Louis George Cafe" pitchFamily="2" charset="-128"/>
                <a:cs typeface="Louis George Cafe" pitchFamily="2" charset="-128"/>
              </a:rPr>
              <a:t>3193 3631</a:t>
            </a:r>
            <a:endParaRPr lang="en-GB" sz="2400" dirty="0">
              <a:latin typeface="Louis George Cafe" pitchFamily="2" charset="-128"/>
              <a:ea typeface="Louis George Cafe" pitchFamily="2" charset="-128"/>
              <a:cs typeface="Louis George Cafe" pitchFamily="2" charset="-128"/>
            </a:endParaRPr>
          </a:p>
        </p:txBody>
      </p:sp>
      <p:pic>
        <p:nvPicPr>
          <p:cNvPr id="7" name="Picture 6" descr="A qr code on a white background&#10;&#10;Description automatically generated">
            <a:extLst>
              <a:ext uri="{FF2B5EF4-FFF2-40B4-BE49-F238E27FC236}">
                <a16:creationId xmlns:a16="http://schemas.microsoft.com/office/drawing/2014/main" id="{CE17A051-1318-0866-31F8-1DCCA23FE8C3}"/>
              </a:ext>
            </a:extLst>
          </p:cNvPr>
          <p:cNvPicPr>
            <a:picLocks noChangeAspect="1"/>
          </p:cNvPicPr>
          <p:nvPr/>
        </p:nvPicPr>
        <p:blipFill>
          <a:blip r:embed="rId10"/>
          <a:stretch>
            <a:fillRect/>
          </a:stretch>
        </p:blipFill>
        <p:spPr>
          <a:xfrm>
            <a:off x="6460983" y="4449921"/>
            <a:ext cx="2291766" cy="2291766"/>
          </a:xfrm>
          <a:prstGeom prst="rect">
            <a:avLst/>
          </a:prstGeom>
        </p:spPr>
      </p:pic>
      <p:pic>
        <p:nvPicPr>
          <p:cNvPr id="9" name="Picture 2" descr="Brand New: New Logo and Identity for Mentimeter by Bold">
            <a:extLst>
              <a:ext uri="{FF2B5EF4-FFF2-40B4-BE49-F238E27FC236}">
                <a16:creationId xmlns:a16="http://schemas.microsoft.com/office/drawing/2014/main" id="{AB7D5EE3-3883-547D-A593-CBB0371F3D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7058" y="6154168"/>
            <a:ext cx="3003106" cy="39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258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D38BF-1664-564A-70AF-CFF77F1F9AB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76C4CD-2051-5869-9F8C-DF9CDEE35363}"/>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A2F6C262-6D28-8241-E516-DF4C47B05778}"/>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References</a:t>
            </a:r>
          </a:p>
        </p:txBody>
      </p:sp>
      <p:sp>
        <p:nvSpPr>
          <p:cNvPr id="11" name="Rectangle 10">
            <a:extLst>
              <a:ext uri="{FF2B5EF4-FFF2-40B4-BE49-F238E27FC236}">
                <a16:creationId xmlns:a16="http://schemas.microsoft.com/office/drawing/2014/main" id="{FB6E74F3-27DA-8614-1844-F635072EF481}"/>
              </a:ext>
            </a:extLst>
          </p:cNvPr>
          <p:cNvSpPr/>
          <p:nvPr/>
        </p:nvSpPr>
        <p:spPr>
          <a:xfrm>
            <a:off x="95693" y="5613991"/>
            <a:ext cx="2466754" cy="124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FC8C5C0-D0AA-B00D-7DAA-EA1D98030F40}"/>
              </a:ext>
            </a:extLst>
          </p:cNvPr>
          <p:cNvSpPr txBox="1"/>
          <p:nvPr/>
        </p:nvSpPr>
        <p:spPr>
          <a:xfrm>
            <a:off x="646814" y="1824966"/>
            <a:ext cx="10898372" cy="5239063"/>
          </a:xfrm>
          <a:prstGeom prst="rect">
            <a:avLst/>
          </a:prstGeom>
          <a:noFill/>
        </p:spPr>
        <p:txBody>
          <a:bodyPr wrap="square">
            <a:spAutoFit/>
          </a:bodyPr>
          <a:lstStyle/>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All Party Parliamentary Group on Autism (2019). </a:t>
            </a:r>
            <a:r>
              <a:rPr lang="en-GB" sz="1200" i="1" dirty="0">
                <a:solidFill>
                  <a:srgbClr val="000000"/>
                </a:solidFill>
                <a:effectLst/>
                <a:latin typeface="Louis George Cafe" pitchFamily="2" charset="-128"/>
                <a:ea typeface="Louis George Cafe" pitchFamily="2" charset="-128"/>
                <a:cs typeface="Louis George Cafe" pitchFamily="2" charset="-128"/>
              </a:rPr>
              <a:t>The Autism Act, Ten Years On. </a:t>
            </a:r>
            <a:r>
              <a:rPr lang="en-GB" sz="1200" u="sng" dirty="0">
                <a:solidFill>
                  <a:srgbClr val="0000FF"/>
                </a:solidFill>
                <a:effectLst/>
                <a:latin typeface="Louis George Cafe" pitchFamily="2" charset="-128"/>
                <a:ea typeface="Louis George Cafe" pitchFamily="2" charset="-128"/>
                <a:cs typeface="Louis George Cafe" pitchFamily="2" charset="-128"/>
                <a:hlinkClick r:id="rId3"/>
              </a:rPr>
              <a:t>https://pearsfoundation.org.uk/wp-content/uploads/2019/09/APPGA-Autism-Act-Inquiry-Report.pdf</a:t>
            </a:r>
            <a:endParaRPr lang="en-GB" sz="1200" dirty="0">
              <a:solidFill>
                <a:srgbClr val="000000"/>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Allport, G. W. (1954). </a:t>
            </a:r>
            <a:r>
              <a:rPr lang="en-GB" sz="1200" i="1" dirty="0">
                <a:solidFill>
                  <a:srgbClr val="000000"/>
                </a:solidFill>
                <a:effectLst/>
                <a:latin typeface="Louis George Cafe" pitchFamily="2" charset="-128"/>
                <a:ea typeface="Louis George Cafe" pitchFamily="2" charset="-128"/>
                <a:cs typeface="Louis George Cafe" pitchFamily="2" charset="-128"/>
              </a:rPr>
              <a:t>The nature of prejudice</a:t>
            </a:r>
            <a:r>
              <a:rPr lang="en-GB" sz="1200" dirty="0">
                <a:solidFill>
                  <a:srgbClr val="000000"/>
                </a:solidFill>
                <a:effectLst/>
                <a:latin typeface="Louis George Cafe" pitchFamily="2" charset="-128"/>
                <a:ea typeface="Louis George Cafe" pitchFamily="2" charset="-128"/>
                <a:cs typeface="Louis George Cafe" pitchFamily="2" charset="-128"/>
              </a:rPr>
              <a:t>. Addison-Wesley.</a:t>
            </a: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Armstrong, M., Morris, C., Abraham, C., &amp; Tarrant, M. (2017). Interventions utilising contact with people with disabilities to improve children's attitudes towards disability: A systematic review and meta-analysis. </a:t>
            </a:r>
            <a:r>
              <a:rPr lang="en-GB" sz="1200" i="1" dirty="0">
                <a:solidFill>
                  <a:srgbClr val="000000"/>
                </a:solidFill>
                <a:effectLst/>
                <a:latin typeface="Louis George Cafe" pitchFamily="2" charset="-128"/>
                <a:ea typeface="Louis George Cafe" pitchFamily="2" charset="-128"/>
                <a:cs typeface="Louis George Cafe" pitchFamily="2" charset="-128"/>
              </a:rPr>
              <a:t>Disability and Health Journal</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10</a:t>
            </a:r>
            <a:r>
              <a:rPr lang="en-GB" sz="1200" dirty="0">
                <a:solidFill>
                  <a:srgbClr val="000000"/>
                </a:solidFill>
                <a:effectLst/>
                <a:latin typeface="Louis George Cafe" pitchFamily="2" charset="-128"/>
                <a:ea typeface="Louis George Cafe" pitchFamily="2" charset="-128"/>
                <a:cs typeface="Louis George Cafe" pitchFamily="2" charset="-128"/>
              </a:rPr>
              <a:t>(1), 11-22. </a:t>
            </a:r>
            <a:r>
              <a:rPr lang="en-GB" sz="1200" u="sng" dirty="0">
                <a:solidFill>
                  <a:srgbClr val="0000FF"/>
                </a:solidFill>
                <a:effectLst/>
                <a:latin typeface="Louis George Cafe" pitchFamily="2" charset="-128"/>
                <a:ea typeface="Louis George Cafe" pitchFamily="2" charset="-128"/>
                <a:cs typeface="Louis George Cafe" pitchFamily="2" charset="-128"/>
                <a:hlinkClick r:id="rId4"/>
              </a:rPr>
              <a:t>https://doi.org/10.1016/j.dhjo.2016.10.003</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Beckman, L., Hellström, L., &amp; von </a:t>
            </a:r>
            <a:r>
              <a:rPr lang="en-GB" sz="1200" dirty="0" err="1">
                <a:effectLst/>
                <a:latin typeface="Louis George Cafe" pitchFamily="2" charset="-128"/>
                <a:ea typeface="Louis George Cafe" pitchFamily="2" charset="-128"/>
                <a:cs typeface="Louis George Cafe" pitchFamily="2" charset="-128"/>
              </a:rPr>
              <a:t>Kobyletzki</a:t>
            </a:r>
            <a:r>
              <a:rPr lang="en-GB" sz="1200" dirty="0">
                <a:effectLst/>
                <a:latin typeface="Louis George Cafe" pitchFamily="2" charset="-128"/>
                <a:ea typeface="Louis George Cafe" pitchFamily="2" charset="-128"/>
                <a:cs typeface="Louis George Cafe" pitchFamily="2" charset="-128"/>
              </a:rPr>
              <a:t>, L. (2020). Cyber bullying among children with neurodevelopmental disorders: A systematic review. </a:t>
            </a:r>
            <a:r>
              <a:rPr lang="en-GB" sz="1200" i="1" dirty="0">
                <a:effectLst/>
                <a:latin typeface="Louis George Cafe" pitchFamily="2" charset="-128"/>
                <a:ea typeface="Louis George Cafe" pitchFamily="2" charset="-128"/>
                <a:cs typeface="Louis George Cafe" pitchFamily="2" charset="-128"/>
              </a:rPr>
              <a:t>Scandinavian Journal of Psychology</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61</a:t>
            </a:r>
            <a:r>
              <a:rPr lang="en-GB" sz="1200" dirty="0">
                <a:effectLst/>
                <a:latin typeface="Louis George Cafe" pitchFamily="2" charset="-128"/>
                <a:ea typeface="Louis George Cafe" pitchFamily="2" charset="-128"/>
                <a:cs typeface="Louis George Cafe" pitchFamily="2" charset="-128"/>
              </a:rPr>
              <a:t>(1), 54–67. </a:t>
            </a:r>
            <a:r>
              <a:rPr lang="en-GB" sz="1200" u="sng" dirty="0">
                <a:solidFill>
                  <a:srgbClr val="0000FF"/>
                </a:solidFill>
                <a:effectLst/>
                <a:latin typeface="Louis George Cafe" pitchFamily="2" charset="-128"/>
                <a:ea typeface="Louis George Cafe" pitchFamily="2" charset="-128"/>
                <a:cs typeface="Louis George Cafe" pitchFamily="2" charset="-128"/>
                <a:hlinkClick r:id="rId5"/>
              </a:rPr>
              <a:t>https://doi.org/10.1111/sjop.12525</a:t>
            </a:r>
            <a:endParaRPr lang="en-GB" sz="1200" u="sng" dirty="0">
              <a:solidFill>
                <a:srgbClr val="0000FF"/>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solidFill>
                  <a:srgbClr val="000000"/>
                </a:solidFill>
                <a:effectLst/>
                <a:latin typeface="Louis George Cafe" pitchFamily="2" charset="-128"/>
                <a:ea typeface="Louis George Cafe" pitchFamily="2" charset="-128"/>
                <a:cs typeface="Louis George Cafe" pitchFamily="2" charset="-128"/>
              </a:rPr>
              <a:t>Birtel</a:t>
            </a:r>
            <a:r>
              <a:rPr lang="en-GB" sz="1200" dirty="0">
                <a:solidFill>
                  <a:srgbClr val="000000"/>
                </a:solidFill>
                <a:effectLst/>
                <a:latin typeface="Louis George Cafe" pitchFamily="2" charset="-128"/>
                <a:ea typeface="Louis George Cafe" pitchFamily="2" charset="-128"/>
                <a:cs typeface="Louis George Cafe" pitchFamily="2" charset="-128"/>
              </a:rPr>
              <a:t>, M. D., Di Bernardo, G. A., </a:t>
            </a:r>
            <a:r>
              <a:rPr lang="en-GB" sz="1200" dirty="0" err="1">
                <a:solidFill>
                  <a:srgbClr val="000000"/>
                </a:solidFill>
                <a:effectLst/>
                <a:latin typeface="Louis George Cafe" pitchFamily="2" charset="-128"/>
                <a:ea typeface="Louis George Cafe" pitchFamily="2" charset="-128"/>
                <a:cs typeface="Louis George Cafe" pitchFamily="2" charset="-128"/>
              </a:rPr>
              <a:t>Stathi</a:t>
            </a:r>
            <a:r>
              <a:rPr lang="en-GB" sz="1200" dirty="0">
                <a:solidFill>
                  <a:srgbClr val="000000"/>
                </a:solidFill>
                <a:effectLst/>
                <a:latin typeface="Louis George Cafe" pitchFamily="2" charset="-128"/>
                <a:ea typeface="Louis George Cafe" pitchFamily="2" charset="-128"/>
                <a:cs typeface="Louis George Cafe" pitchFamily="2" charset="-128"/>
              </a:rPr>
              <a:t>, S., Crisp, R. J., </a:t>
            </a:r>
            <a:r>
              <a:rPr lang="en-GB" sz="1200" dirty="0" err="1">
                <a:solidFill>
                  <a:srgbClr val="000000"/>
                </a:solidFill>
                <a:effectLst/>
                <a:latin typeface="Louis George Cafe" pitchFamily="2" charset="-128"/>
                <a:ea typeface="Louis George Cafe" pitchFamily="2" charset="-128"/>
                <a:cs typeface="Louis George Cafe" pitchFamily="2" charset="-128"/>
              </a:rPr>
              <a:t>Cadamuro</a:t>
            </a:r>
            <a:r>
              <a:rPr lang="en-GB" sz="1200" dirty="0">
                <a:solidFill>
                  <a:srgbClr val="000000"/>
                </a:solidFill>
                <a:effectLst/>
                <a:latin typeface="Louis George Cafe" pitchFamily="2" charset="-128"/>
                <a:ea typeface="Louis George Cafe" pitchFamily="2" charset="-128"/>
                <a:cs typeface="Louis George Cafe" pitchFamily="2" charset="-128"/>
              </a:rPr>
              <a:t>, A., &amp; </a:t>
            </a:r>
            <a:r>
              <a:rPr lang="en-GB" sz="1200" dirty="0" err="1">
                <a:solidFill>
                  <a:srgbClr val="000000"/>
                </a:solidFill>
                <a:effectLst/>
                <a:latin typeface="Louis George Cafe" pitchFamily="2" charset="-128"/>
                <a:ea typeface="Louis George Cafe" pitchFamily="2" charset="-128"/>
                <a:cs typeface="Louis George Cafe" pitchFamily="2" charset="-128"/>
              </a:rPr>
              <a:t>Vezzali</a:t>
            </a:r>
            <a:r>
              <a:rPr lang="en-GB" sz="1200" dirty="0">
                <a:solidFill>
                  <a:srgbClr val="000000"/>
                </a:solidFill>
                <a:effectLst/>
                <a:latin typeface="Louis George Cafe" pitchFamily="2" charset="-128"/>
                <a:ea typeface="Louis George Cafe" pitchFamily="2" charset="-128"/>
                <a:cs typeface="Louis George Cafe" pitchFamily="2" charset="-128"/>
              </a:rPr>
              <a:t>, L. (2019). Imagining contact reduces prejudice in preschool children. </a:t>
            </a:r>
            <a:r>
              <a:rPr lang="en-GB" sz="1200" i="1" dirty="0">
                <a:solidFill>
                  <a:srgbClr val="000000"/>
                </a:solidFill>
                <a:effectLst/>
                <a:latin typeface="Louis George Cafe" pitchFamily="2" charset="-128"/>
                <a:ea typeface="Louis George Cafe" pitchFamily="2" charset="-128"/>
                <a:cs typeface="Louis George Cafe" pitchFamily="2" charset="-128"/>
              </a:rPr>
              <a:t>Social Development</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28</a:t>
            </a:r>
            <a:r>
              <a:rPr lang="en-GB" sz="1200" dirty="0">
                <a:solidFill>
                  <a:srgbClr val="000000"/>
                </a:solidFill>
                <a:effectLst/>
                <a:latin typeface="Louis George Cafe" pitchFamily="2" charset="-128"/>
                <a:ea typeface="Louis George Cafe" pitchFamily="2" charset="-128"/>
                <a:cs typeface="Louis George Cafe" pitchFamily="2" charset="-128"/>
              </a:rPr>
              <a:t>(4), 1054-1073. </a:t>
            </a:r>
            <a:r>
              <a:rPr lang="en-GB" sz="1200" u="sng" dirty="0">
                <a:solidFill>
                  <a:srgbClr val="0000FF"/>
                </a:solidFill>
                <a:effectLst/>
                <a:latin typeface="Louis George Cafe" pitchFamily="2" charset="-128"/>
                <a:ea typeface="Louis George Cafe" pitchFamily="2" charset="-128"/>
                <a:cs typeface="Louis George Cafe" pitchFamily="2" charset="-128"/>
                <a:hlinkClick r:id="rId6"/>
              </a:rPr>
              <a:t>https://doi.org/10.1111/sode.12374</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effectLst/>
                <a:latin typeface="Louis George Cafe" pitchFamily="2" charset="-128"/>
                <a:ea typeface="Louis George Cafe" pitchFamily="2" charset="-128"/>
                <a:cs typeface="Louis George Cafe" pitchFamily="2" charset="-128"/>
              </a:rPr>
              <a:t>Bottema</a:t>
            </a:r>
            <a:r>
              <a:rPr lang="en-GB" sz="1200" dirty="0">
                <a:effectLst/>
                <a:latin typeface="Louis George Cafe" pitchFamily="2" charset="-128"/>
                <a:ea typeface="Louis George Cafe" pitchFamily="2" charset="-128"/>
                <a:cs typeface="Louis George Cafe" pitchFamily="2" charset="-128"/>
              </a:rPr>
              <a:t>-Beutel, K., Park, H., &amp; Kim, S. Y. (2018). Commentary on Social Skills Training Curricula for Individuals with ASD: Social Interaction, Authenticity, and Stigma. </a:t>
            </a:r>
            <a:r>
              <a:rPr lang="en-GB" sz="1200" i="1" dirty="0">
                <a:effectLst/>
                <a:latin typeface="Louis George Cafe" pitchFamily="2" charset="-128"/>
                <a:ea typeface="Louis George Cafe" pitchFamily="2" charset="-128"/>
                <a:cs typeface="Louis George Cafe" pitchFamily="2" charset="-128"/>
              </a:rPr>
              <a:t>Journal of Autism and Developmental Disorders</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48</a:t>
            </a:r>
            <a:r>
              <a:rPr lang="en-GB" sz="1200" dirty="0">
                <a:effectLst/>
                <a:latin typeface="Louis George Cafe" pitchFamily="2" charset="-128"/>
                <a:ea typeface="Louis George Cafe" pitchFamily="2" charset="-128"/>
                <a:cs typeface="Louis George Cafe" pitchFamily="2" charset="-128"/>
              </a:rPr>
              <a:t>(3), 953–964. </a:t>
            </a:r>
            <a:r>
              <a:rPr lang="en-GB" sz="1200" u="sng" dirty="0">
                <a:solidFill>
                  <a:srgbClr val="0000FF"/>
                </a:solidFill>
                <a:effectLst/>
                <a:latin typeface="Louis George Cafe" pitchFamily="2" charset="-128"/>
                <a:ea typeface="Louis George Cafe" pitchFamily="2" charset="-128"/>
                <a:cs typeface="Louis George Cafe" pitchFamily="2" charset="-128"/>
                <a:hlinkClick r:id="rId7"/>
              </a:rPr>
              <a:t>https://doi.org/10.1007/s10803-017-3400-1</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Chae, S., Park, E. Y., &amp; Shin, M. (2019). School-based interventions for improving disability awareness and attitudes towards disability of students without disabilities: A meta-analysis. </a:t>
            </a:r>
            <a:r>
              <a:rPr lang="en-GB" sz="1200" i="1" dirty="0">
                <a:solidFill>
                  <a:srgbClr val="000000"/>
                </a:solidFill>
                <a:effectLst/>
                <a:latin typeface="Louis George Cafe" pitchFamily="2" charset="-128"/>
                <a:ea typeface="Louis George Cafe" pitchFamily="2" charset="-128"/>
                <a:cs typeface="Louis George Cafe" pitchFamily="2" charset="-128"/>
              </a:rPr>
              <a:t>International Journal of Disability, Development and Education</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66</a:t>
            </a:r>
            <a:r>
              <a:rPr lang="en-GB" sz="1200" dirty="0">
                <a:solidFill>
                  <a:srgbClr val="000000"/>
                </a:solidFill>
                <a:effectLst/>
                <a:latin typeface="Louis George Cafe" pitchFamily="2" charset="-128"/>
                <a:ea typeface="Louis George Cafe" pitchFamily="2" charset="-128"/>
                <a:cs typeface="Louis George Cafe" pitchFamily="2" charset="-128"/>
              </a:rPr>
              <a:t>(4), 343-361. </a:t>
            </a:r>
            <a:r>
              <a:rPr lang="en-GB" sz="1200" u="sng" dirty="0">
                <a:solidFill>
                  <a:srgbClr val="0000FF"/>
                </a:solidFill>
                <a:effectLst/>
                <a:latin typeface="Louis George Cafe" pitchFamily="2" charset="-128"/>
                <a:ea typeface="Louis George Cafe" pitchFamily="2" charset="-128"/>
                <a:cs typeface="Louis George Cafe" pitchFamily="2" charset="-128"/>
                <a:hlinkClick r:id="rId8"/>
              </a:rPr>
              <a:t>https://doi.org/10.1080/1034912X.2018.1439572</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endParaRPr lang="en-GB" sz="1200" dirty="0">
              <a:effectLst/>
              <a:latin typeface="Louis George Cafe" pitchFamily="2" charset="-128"/>
              <a:ea typeface="Louis George Cafe" pitchFamily="2" charset="-128"/>
              <a:cs typeface="Louis George Cafe" pitchFamily="2" charset="-128"/>
            </a:endParaRPr>
          </a:p>
        </p:txBody>
      </p:sp>
    </p:spTree>
    <p:extLst>
      <p:ext uri="{BB962C8B-B14F-4D97-AF65-F5344CB8AC3E}">
        <p14:creationId xmlns:p14="http://schemas.microsoft.com/office/powerpoint/2010/main" val="3164010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605D-E6F5-D2FB-4018-ED30BD65D5E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D90B3-BE07-06F5-1210-E358F3C2262A}"/>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75522AA-9A40-90BA-3E47-7F601A4D1BCC}"/>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References</a:t>
            </a:r>
          </a:p>
        </p:txBody>
      </p:sp>
      <p:sp>
        <p:nvSpPr>
          <p:cNvPr id="11" name="Rectangle 10">
            <a:extLst>
              <a:ext uri="{FF2B5EF4-FFF2-40B4-BE49-F238E27FC236}">
                <a16:creationId xmlns:a16="http://schemas.microsoft.com/office/drawing/2014/main" id="{98B0640D-B040-CA31-AC61-FB59805B4810}"/>
              </a:ext>
            </a:extLst>
          </p:cNvPr>
          <p:cNvSpPr/>
          <p:nvPr/>
        </p:nvSpPr>
        <p:spPr>
          <a:xfrm>
            <a:off x="95693" y="5613991"/>
            <a:ext cx="2466754" cy="124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CE5B11E-63AA-833C-FA08-35B5652647CF}"/>
              </a:ext>
            </a:extLst>
          </p:cNvPr>
          <p:cNvSpPr txBox="1"/>
          <p:nvPr/>
        </p:nvSpPr>
        <p:spPr>
          <a:xfrm>
            <a:off x="646814" y="1659712"/>
            <a:ext cx="11108184" cy="5111592"/>
          </a:xfrm>
          <a:prstGeom prst="rect">
            <a:avLst/>
          </a:prstGeom>
          <a:noFill/>
        </p:spPr>
        <p:txBody>
          <a:bodyPr wrap="square">
            <a:spAutoFit/>
          </a:bodyPr>
          <a:lstStyle/>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Chapman, L., Rose, K., Hull, L., &amp; Mandy, W. (2022). “I want to fit in… but I don’t want to change myself fundamentally”: A qualitative exploration of the relationship between masking and mental health for autistic teenagers. </a:t>
            </a:r>
            <a:r>
              <a:rPr lang="en-GB" sz="1200" i="1" dirty="0">
                <a:effectLst/>
                <a:latin typeface="Louis George Cafe" pitchFamily="2" charset="-128"/>
                <a:ea typeface="Louis George Cafe" pitchFamily="2" charset="-128"/>
                <a:cs typeface="Louis George Cafe" pitchFamily="2" charset="-128"/>
              </a:rPr>
              <a:t>Research in Autism Spectrum Disorders</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99</a:t>
            </a:r>
            <a:r>
              <a:rPr lang="en-GB" sz="1200" dirty="0">
                <a:effectLst/>
                <a:latin typeface="Louis George Cafe" pitchFamily="2" charset="-128"/>
                <a:ea typeface="Louis George Cafe" pitchFamily="2" charset="-128"/>
                <a:cs typeface="Louis George Cafe" pitchFamily="2" charset="-128"/>
              </a:rPr>
              <a:t>, 102069. </a:t>
            </a:r>
            <a:r>
              <a:rPr lang="en-GB" sz="1200" u="sng" dirty="0">
                <a:solidFill>
                  <a:srgbClr val="0000FF"/>
                </a:solidFill>
                <a:effectLst/>
                <a:latin typeface="Louis George Cafe" pitchFamily="2" charset="-128"/>
                <a:ea typeface="Louis George Cafe" pitchFamily="2" charset="-128"/>
                <a:cs typeface="Louis George Cafe" pitchFamily="2" charset="-128"/>
                <a:hlinkClick r:id="rId3"/>
              </a:rPr>
              <a:t>https://doi.org/10.1016/j.rasd.2022.102069</a:t>
            </a:r>
            <a:endParaRPr lang="en-GB" sz="1200" u="sng" dirty="0">
              <a:solidFill>
                <a:srgbClr val="0000FF"/>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Crisp, R. J., &amp; Turner, R. N. (2012). The imagined contact hypothesis. </a:t>
            </a:r>
            <a:r>
              <a:rPr lang="en-GB" sz="1200" i="1" dirty="0">
                <a:solidFill>
                  <a:srgbClr val="000000"/>
                </a:solidFill>
                <a:effectLst/>
                <a:latin typeface="Louis George Cafe" pitchFamily="2" charset="-128"/>
                <a:ea typeface="Louis George Cafe" pitchFamily="2" charset="-128"/>
                <a:cs typeface="Louis George Cafe" pitchFamily="2" charset="-128"/>
              </a:rPr>
              <a:t>Advances in experimental social psychology</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46</a:t>
            </a:r>
            <a:r>
              <a:rPr lang="en-GB" sz="1200" dirty="0">
                <a:solidFill>
                  <a:srgbClr val="000000"/>
                </a:solidFill>
                <a:effectLst/>
                <a:latin typeface="Louis George Cafe" pitchFamily="2" charset="-128"/>
                <a:ea typeface="Louis George Cafe" pitchFamily="2" charset="-128"/>
                <a:cs typeface="Louis George Cafe" pitchFamily="2" charset="-128"/>
              </a:rPr>
              <a:t>, 125-182.</a:t>
            </a:r>
            <a:r>
              <a:rPr lang="en-GB" sz="1200" dirty="0">
                <a:effectLst/>
                <a:latin typeface="Louis George Cafe" pitchFamily="2" charset="-128"/>
                <a:ea typeface="Louis George Cafe" pitchFamily="2" charset="-128"/>
                <a:cs typeface="Louis George Cafe" pitchFamily="2" charset="-128"/>
              </a:rPr>
              <a:t> </a:t>
            </a:r>
            <a:r>
              <a:rPr lang="en-GB" sz="1200" u="sng" dirty="0">
                <a:solidFill>
                  <a:srgbClr val="0000FF"/>
                </a:solidFill>
                <a:effectLst/>
                <a:latin typeface="Louis George Cafe" pitchFamily="2" charset="-128"/>
                <a:ea typeface="Louis George Cafe" pitchFamily="2" charset="-128"/>
                <a:cs typeface="Louis George Cafe" pitchFamily="2" charset="-128"/>
                <a:hlinkClick r:id="rId4" tooltip="Persistent link using digital object identifier"/>
              </a:rPr>
              <a:t>https://doi.org/10.1016/B978-0-12-394281-4.00003-9</a:t>
            </a:r>
            <a:endParaRPr lang="en-GB" sz="1200" u="sng" dirty="0">
              <a:solidFill>
                <a:srgbClr val="0000FF"/>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b="0" i="0" dirty="0" err="1">
                <a:solidFill>
                  <a:srgbClr val="222222"/>
                </a:solidFill>
                <a:effectLst/>
                <a:latin typeface="Louis George Cafe" pitchFamily="2" charset="-128"/>
                <a:ea typeface="Louis George Cafe" pitchFamily="2" charset="-128"/>
                <a:cs typeface="Louis George Cafe" pitchFamily="2" charset="-128"/>
              </a:rPr>
              <a:t>Favazza</a:t>
            </a:r>
            <a:r>
              <a:rPr lang="en-GB" sz="1200" b="0" i="0" dirty="0">
                <a:solidFill>
                  <a:srgbClr val="222222"/>
                </a:solidFill>
                <a:effectLst/>
                <a:latin typeface="Louis George Cafe" pitchFamily="2" charset="-128"/>
                <a:ea typeface="Louis George Cafe" pitchFamily="2" charset="-128"/>
                <a:cs typeface="Louis George Cafe" pitchFamily="2" charset="-128"/>
              </a:rPr>
              <a:t>, P. C., Ostrosky, M. M., Meyer, L. E., Yu, S., &amp; </a:t>
            </a:r>
            <a:r>
              <a:rPr lang="en-GB" sz="1200" b="0" i="0" dirty="0" err="1">
                <a:solidFill>
                  <a:srgbClr val="222222"/>
                </a:solidFill>
                <a:effectLst/>
                <a:latin typeface="Louis George Cafe" pitchFamily="2" charset="-128"/>
                <a:ea typeface="Louis George Cafe" pitchFamily="2" charset="-128"/>
                <a:cs typeface="Louis George Cafe" pitchFamily="2" charset="-128"/>
              </a:rPr>
              <a:t>Mouzourou</a:t>
            </a:r>
            <a:r>
              <a:rPr lang="en-GB" sz="1200" b="0" i="0" dirty="0">
                <a:solidFill>
                  <a:srgbClr val="222222"/>
                </a:solidFill>
                <a:effectLst/>
                <a:latin typeface="Louis George Cafe" pitchFamily="2" charset="-128"/>
                <a:ea typeface="Louis George Cafe" pitchFamily="2" charset="-128"/>
                <a:cs typeface="Louis George Cafe" pitchFamily="2" charset="-128"/>
              </a:rPr>
              <a:t>, C. (2017). Limited representation of individuals with disabilities in early childhood classes: Alarming or status quo?. </a:t>
            </a:r>
            <a:r>
              <a:rPr lang="en-GB" sz="1200" b="0" i="1" dirty="0">
                <a:solidFill>
                  <a:srgbClr val="222222"/>
                </a:solidFill>
                <a:effectLst/>
                <a:latin typeface="Louis George Cafe" pitchFamily="2" charset="-128"/>
                <a:ea typeface="Louis George Cafe" pitchFamily="2" charset="-128"/>
                <a:cs typeface="Louis George Cafe" pitchFamily="2" charset="-128"/>
              </a:rPr>
              <a:t>International Journal of Inclusive Education</a:t>
            </a:r>
            <a:r>
              <a:rPr lang="en-GB" sz="1200" b="0" i="0" dirty="0">
                <a:solidFill>
                  <a:srgbClr val="222222"/>
                </a:solidFill>
                <a:effectLst/>
                <a:latin typeface="Louis George Cafe" pitchFamily="2" charset="-128"/>
                <a:ea typeface="Louis George Cafe" pitchFamily="2" charset="-128"/>
                <a:cs typeface="Louis George Cafe" pitchFamily="2" charset="-128"/>
              </a:rPr>
              <a:t>, </a:t>
            </a:r>
            <a:r>
              <a:rPr lang="en-GB" sz="1200" b="0" i="1" dirty="0">
                <a:solidFill>
                  <a:srgbClr val="222222"/>
                </a:solidFill>
                <a:effectLst/>
                <a:latin typeface="Louis George Cafe" pitchFamily="2" charset="-128"/>
                <a:ea typeface="Louis George Cafe" pitchFamily="2" charset="-128"/>
                <a:cs typeface="Louis George Cafe" pitchFamily="2" charset="-128"/>
              </a:rPr>
              <a:t>21</a:t>
            </a:r>
            <a:r>
              <a:rPr lang="en-GB" sz="1200" b="0" i="0" dirty="0">
                <a:solidFill>
                  <a:srgbClr val="222222"/>
                </a:solidFill>
                <a:effectLst/>
                <a:latin typeface="Louis George Cafe" pitchFamily="2" charset="-128"/>
                <a:ea typeface="Louis George Cafe" pitchFamily="2" charset="-128"/>
                <a:cs typeface="Louis George Cafe" pitchFamily="2" charset="-128"/>
              </a:rPr>
              <a:t>(6), 650-666.</a:t>
            </a: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Freer, J. R. (2021). Students’ attitudes toward disability: a systematic literature review (2012–2019). </a:t>
            </a:r>
            <a:r>
              <a:rPr lang="en-GB" sz="1200" i="1" dirty="0">
                <a:solidFill>
                  <a:srgbClr val="000000"/>
                </a:solidFill>
                <a:effectLst/>
                <a:latin typeface="Louis George Cafe" pitchFamily="2" charset="-128"/>
                <a:ea typeface="Louis George Cafe" pitchFamily="2" charset="-128"/>
                <a:cs typeface="Louis George Cafe" pitchFamily="2" charset="-128"/>
              </a:rPr>
              <a:t>International Journal of Inclusive Education</a:t>
            </a:r>
            <a:r>
              <a:rPr lang="en-GB" sz="1200" dirty="0">
                <a:solidFill>
                  <a:srgbClr val="000000"/>
                </a:solidFill>
                <a:effectLst/>
                <a:latin typeface="Louis George Cafe" pitchFamily="2" charset="-128"/>
                <a:ea typeface="Louis George Cafe" pitchFamily="2" charset="-128"/>
                <a:cs typeface="Louis George Cafe" pitchFamily="2" charset="-128"/>
              </a:rPr>
              <a:t>, 1-19. </a:t>
            </a:r>
            <a:r>
              <a:rPr lang="en-GB" sz="1200" u="sng" dirty="0">
                <a:solidFill>
                  <a:srgbClr val="0000FF"/>
                </a:solidFill>
                <a:effectLst/>
                <a:latin typeface="Louis George Cafe" pitchFamily="2" charset="-128"/>
                <a:ea typeface="Louis George Cafe" pitchFamily="2" charset="-128"/>
                <a:cs typeface="Louis George Cafe" pitchFamily="2" charset="-128"/>
                <a:hlinkClick r:id="rId5"/>
              </a:rPr>
              <a:t>https://doi.org/10.1080/13603116.2020.1866688</a:t>
            </a:r>
            <a:endParaRPr lang="en-GB" sz="1200" u="sng" dirty="0">
              <a:solidFill>
                <a:srgbClr val="0000FF"/>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effectLst/>
                <a:latin typeface="Louis George Cafe" pitchFamily="2" charset="-128"/>
                <a:ea typeface="Louis George Cafe" pitchFamily="2" charset="-128"/>
                <a:cs typeface="Louis George Cafe" pitchFamily="2" charset="-128"/>
              </a:rPr>
              <a:t>Greder</a:t>
            </a:r>
            <a:r>
              <a:rPr lang="en-GB" sz="1200" dirty="0">
                <a:effectLst/>
                <a:latin typeface="Louis George Cafe" pitchFamily="2" charset="-128"/>
                <a:ea typeface="Louis George Cafe" pitchFamily="2" charset="-128"/>
                <a:cs typeface="Louis George Cafe" pitchFamily="2" charset="-128"/>
              </a:rPr>
              <a:t>, A. G., Kain, R. A., Lutz, O. K., &amp; Miyazaki, R. N. (2020). Why Can’t We Be Friends: The Use of Imagined Contact in Changing Negative Attitudes Towards Outgroups. </a:t>
            </a:r>
            <a:r>
              <a:rPr lang="en-GB" sz="1200" i="1" dirty="0">
                <a:effectLst/>
                <a:latin typeface="Louis George Cafe" pitchFamily="2" charset="-128"/>
                <a:ea typeface="Louis George Cafe" pitchFamily="2" charset="-128"/>
                <a:cs typeface="Louis George Cafe" pitchFamily="2" charset="-128"/>
              </a:rPr>
              <a:t>The </a:t>
            </a:r>
            <a:r>
              <a:rPr lang="en-GB" sz="1200" i="1" dirty="0" err="1">
                <a:effectLst/>
                <a:latin typeface="Louis George Cafe" pitchFamily="2" charset="-128"/>
                <a:ea typeface="Louis George Cafe" pitchFamily="2" charset="-128"/>
                <a:cs typeface="Louis George Cafe" pitchFamily="2" charset="-128"/>
              </a:rPr>
              <a:t>Macksey</a:t>
            </a:r>
            <a:r>
              <a:rPr lang="en-GB" sz="1200" i="1" dirty="0">
                <a:effectLst/>
                <a:latin typeface="Louis George Cafe" pitchFamily="2" charset="-128"/>
                <a:ea typeface="Louis George Cafe" pitchFamily="2" charset="-128"/>
                <a:cs typeface="Louis George Cafe" pitchFamily="2" charset="-128"/>
              </a:rPr>
              <a:t> Journal</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1</a:t>
            </a:r>
            <a:r>
              <a:rPr lang="en-GB" sz="1200" dirty="0">
                <a:effectLst/>
                <a:latin typeface="Louis George Cafe" pitchFamily="2" charset="-128"/>
                <a:ea typeface="Louis George Cafe" pitchFamily="2" charset="-128"/>
                <a:cs typeface="Louis George Cafe" pitchFamily="2" charset="-128"/>
              </a:rPr>
              <a:t>(38), 1-16.</a:t>
            </a: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Ioannou, M. (2019). The week after: Do the effects of imagined contact last over time?. </a:t>
            </a:r>
            <a:r>
              <a:rPr lang="en-GB" sz="1200" i="1" dirty="0">
                <a:solidFill>
                  <a:srgbClr val="000000"/>
                </a:solidFill>
                <a:effectLst/>
                <a:latin typeface="Louis George Cafe" pitchFamily="2" charset="-128"/>
                <a:ea typeface="Louis George Cafe" pitchFamily="2" charset="-128"/>
                <a:cs typeface="Louis George Cafe" pitchFamily="2" charset="-128"/>
              </a:rPr>
              <a:t>Journal of Applied Social Psychology</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49</a:t>
            </a:r>
            <a:r>
              <a:rPr lang="en-GB" sz="1200" dirty="0">
                <a:solidFill>
                  <a:srgbClr val="000000"/>
                </a:solidFill>
                <a:effectLst/>
                <a:latin typeface="Louis George Cafe" pitchFamily="2" charset="-128"/>
                <a:ea typeface="Louis George Cafe" pitchFamily="2" charset="-128"/>
                <a:cs typeface="Louis George Cafe" pitchFamily="2" charset="-128"/>
              </a:rPr>
              <a:t>(7), 459-470. </a:t>
            </a:r>
            <a:r>
              <a:rPr lang="en-GB" sz="1200" u="sng" dirty="0">
                <a:solidFill>
                  <a:srgbClr val="0000FF"/>
                </a:solidFill>
                <a:effectLst/>
                <a:latin typeface="Louis George Cafe" pitchFamily="2" charset="-128"/>
                <a:ea typeface="Louis George Cafe" pitchFamily="2" charset="-128"/>
                <a:cs typeface="Louis George Cafe" pitchFamily="2" charset="-128"/>
                <a:hlinkClick r:id="rId6"/>
              </a:rPr>
              <a:t>https://doi.org/10.1111/jasp.12597</a:t>
            </a:r>
            <a:endParaRPr lang="en-GB" sz="1200" dirty="0">
              <a:effectLst/>
              <a:latin typeface="Louis George Cafe" pitchFamily="2" charset="-128"/>
              <a:ea typeface="Louis George Cafe" pitchFamily="2" charset="-128"/>
              <a:cs typeface="Louis George Cafe" pitchFamily="2" charset="-128"/>
            </a:endParaRPr>
          </a:p>
          <a:p>
            <a:pPr marL="270510" indent="-270510">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Jones, S. (2021). Children’s understanding of disabilities. In B. Clough &amp; J. Herring (Eds.) </a:t>
            </a:r>
            <a:r>
              <a:rPr lang="en-GB" sz="1200" i="1" dirty="0">
                <a:effectLst/>
                <a:latin typeface="Louis George Cafe" pitchFamily="2" charset="-128"/>
                <a:ea typeface="Louis George Cafe" pitchFamily="2" charset="-128"/>
                <a:cs typeface="Louis George Cafe" pitchFamily="2" charset="-128"/>
              </a:rPr>
              <a:t>Disability, Care and Family Law </a:t>
            </a:r>
            <a:r>
              <a:rPr lang="en-GB" sz="1200" dirty="0">
                <a:effectLst/>
                <a:latin typeface="Louis George Cafe" pitchFamily="2" charset="-128"/>
                <a:ea typeface="Louis George Cafe" pitchFamily="2" charset="-128"/>
                <a:cs typeface="Louis George Cafe" pitchFamily="2" charset="-128"/>
              </a:rPr>
              <a:t>(pp. 85-99). Routledge.</a:t>
            </a: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Jones, S.E.,</a:t>
            </a:r>
            <a:r>
              <a:rPr lang="en-GB" sz="1200" b="1" dirty="0">
                <a:solidFill>
                  <a:srgbClr val="000000"/>
                </a:solidFill>
                <a:effectLst/>
                <a:latin typeface="Louis George Cafe" pitchFamily="2" charset="-128"/>
                <a:ea typeface="Louis George Cafe" pitchFamily="2" charset="-128"/>
                <a:cs typeface="Louis George Cafe" pitchFamily="2" charset="-128"/>
              </a:rPr>
              <a:t> </a:t>
            </a:r>
            <a:r>
              <a:rPr lang="en-GB" sz="1200" dirty="0" err="1">
                <a:solidFill>
                  <a:srgbClr val="000000"/>
                </a:solidFill>
                <a:effectLst/>
                <a:latin typeface="Louis George Cafe" pitchFamily="2" charset="-128"/>
                <a:ea typeface="Louis George Cafe" pitchFamily="2" charset="-128"/>
                <a:cs typeface="Louis George Cafe" pitchFamily="2" charset="-128"/>
              </a:rPr>
              <a:t>Mariezcurrena</a:t>
            </a:r>
            <a:r>
              <a:rPr lang="en-GB" sz="1200" dirty="0">
                <a:solidFill>
                  <a:srgbClr val="000000"/>
                </a:solidFill>
                <a:effectLst/>
                <a:latin typeface="Louis George Cafe" pitchFamily="2" charset="-128"/>
                <a:ea typeface="Louis George Cafe" pitchFamily="2" charset="-128"/>
                <a:cs typeface="Louis George Cafe" pitchFamily="2" charset="-128"/>
              </a:rPr>
              <a:t>, E., Rutland, A., &amp; McGuire, L.</a:t>
            </a:r>
            <a:r>
              <a:rPr lang="en-GB" sz="1200" b="1" dirty="0">
                <a:solidFill>
                  <a:srgbClr val="000000"/>
                </a:solidFill>
                <a:effectLst/>
                <a:latin typeface="Louis George Cafe" pitchFamily="2" charset="-128"/>
                <a:ea typeface="Louis George Cafe" pitchFamily="2" charset="-128"/>
                <a:cs typeface="Louis George Cafe" pitchFamily="2" charset="-128"/>
              </a:rPr>
              <a:t> </a:t>
            </a:r>
            <a:r>
              <a:rPr lang="en-GB" sz="1200" dirty="0">
                <a:solidFill>
                  <a:srgbClr val="000000"/>
                </a:solidFill>
                <a:effectLst/>
                <a:latin typeface="Louis George Cafe" pitchFamily="2" charset="-128"/>
                <a:ea typeface="Louis George Cafe" pitchFamily="2" charset="-128"/>
                <a:cs typeface="Louis George Cafe" pitchFamily="2" charset="-128"/>
              </a:rPr>
              <a:t>(2017a, April). Toying with(out) Prejudice: Pretend Play and Discrimination Towards Peers with a Disability. [Poster Presentation] Society for Research and Child Development, Austin, Texas.  </a:t>
            </a:r>
            <a:endParaRPr lang="en-GB" sz="1200" dirty="0">
              <a:effectLst/>
              <a:latin typeface="Louis George Cafe" pitchFamily="2" charset="-128"/>
              <a:ea typeface="Louis George Cafe" pitchFamily="2" charset="-128"/>
              <a:cs typeface="Louis George Cafe" pitchFamily="2" charset="-128"/>
            </a:endParaRPr>
          </a:p>
        </p:txBody>
      </p:sp>
    </p:spTree>
    <p:extLst>
      <p:ext uri="{BB962C8B-B14F-4D97-AF65-F5344CB8AC3E}">
        <p14:creationId xmlns:p14="http://schemas.microsoft.com/office/powerpoint/2010/main" val="2639124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8580-477E-A117-B45B-4A150C8A757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07AAF9C-7FED-C509-1B7F-C108D7617FF6}"/>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1EE9B37C-9FAB-43E4-2B3D-FB1057480C52}"/>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References</a:t>
            </a:r>
          </a:p>
        </p:txBody>
      </p:sp>
      <p:sp>
        <p:nvSpPr>
          <p:cNvPr id="11" name="Rectangle 10">
            <a:extLst>
              <a:ext uri="{FF2B5EF4-FFF2-40B4-BE49-F238E27FC236}">
                <a16:creationId xmlns:a16="http://schemas.microsoft.com/office/drawing/2014/main" id="{617C5490-539D-992B-8EAD-D08534975F91}"/>
              </a:ext>
            </a:extLst>
          </p:cNvPr>
          <p:cNvSpPr/>
          <p:nvPr/>
        </p:nvSpPr>
        <p:spPr>
          <a:xfrm>
            <a:off x="95693" y="5613991"/>
            <a:ext cx="2466754" cy="124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0F59A9C-346F-E8C7-D4E8-07D8CAD3F842}"/>
              </a:ext>
            </a:extLst>
          </p:cNvPr>
          <p:cNvSpPr txBox="1"/>
          <p:nvPr/>
        </p:nvSpPr>
        <p:spPr>
          <a:xfrm>
            <a:off x="646814" y="1725813"/>
            <a:ext cx="11108184" cy="4982582"/>
          </a:xfrm>
          <a:prstGeom prst="rect">
            <a:avLst/>
          </a:prstGeom>
          <a:noFill/>
        </p:spPr>
        <p:txBody>
          <a:bodyPr wrap="square">
            <a:spAutoFit/>
          </a:bodyPr>
          <a:lstStyle/>
          <a:p>
            <a:pPr>
              <a:lnSpc>
                <a:spcPct val="150000"/>
              </a:lnSpc>
              <a:spcBef>
                <a:spcPts val="1000"/>
              </a:spcBef>
            </a:pPr>
            <a:r>
              <a:rPr lang="en-GB" sz="1200" b="1" i="0" dirty="0">
                <a:solidFill>
                  <a:schemeClr val="accent2">
                    <a:lumMod val="75000"/>
                  </a:schemeClr>
                </a:solidFill>
                <a:effectLst/>
                <a:latin typeface="Louis George Cafe" pitchFamily="2" charset="-128"/>
                <a:ea typeface="Louis George Cafe" pitchFamily="2" charset="-128"/>
                <a:cs typeface="Louis George Cafe" pitchFamily="2" charset="-128"/>
              </a:rPr>
              <a:t>Khanna, Soraya Grace (2023) Imagined contact: What role does it play in influencing children's responses towards their disabled peers? </a:t>
            </a:r>
            <a:r>
              <a:rPr lang="en-GB" sz="1200" b="1" i="1" dirty="0">
                <a:solidFill>
                  <a:schemeClr val="accent2">
                    <a:lumMod val="75000"/>
                  </a:schemeClr>
                </a:solidFill>
                <a:effectLst/>
                <a:latin typeface="Louis George Cafe" pitchFamily="2" charset="-128"/>
                <a:ea typeface="Louis George Cafe" pitchFamily="2" charset="-128"/>
                <a:cs typeface="Louis George Cafe" pitchFamily="2" charset="-128"/>
              </a:rPr>
              <a:t>University of Southampton, Doctoral Thesis</a:t>
            </a:r>
            <a:r>
              <a:rPr lang="en-GB" sz="1200" b="1" i="0" dirty="0">
                <a:solidFill>
                  <a:schemeClr val="accent2">
                    <a:lumMod val="75000"/>
                  </a:schemeClr>
                </a:solidFill>
                <a:effectLst/>
                <a:latin typeface="Louis George Cafe" pitchFamily="2" charset="-128"/>
                <a:ea typeface="Louis George Cafe" pitchFamily="2" charset="-128"/>
                <a:cs typeface="Louis George Cafe" pitchFamily="2" charset="-128"/>
              </a:rPr>
              <a:t>, 147pp.</a:t>
            </a:r>
          </a:p>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Liu, T. L., Wang, P. W., Hsiao, R. C., Ni, H.C., Liang, S. H., Lin, C. F., Chan, H. L., Hsieh, Y. H., Wang, L. J., Lee, M. J., Chou, W. J., &amp; Yen, C. F. (2022). Multiple types of harassment victimization in adolescents with autism spectrum disorder: Related factors and effects on mental health problems. Journal of the Formosan Medical Association, 121(11), 2161–2171. </a:t>
            </a:r>
            <a:r>
              <a:rPr lang="en-GB" sz="1200" dirty="0">
                <a:effectLst/>
                <a:latin typeface="Louis George Cafe" pitchFamily="2" charset="-128"/>
                <a:ea typeface="Louis George Cafe" pitchFamily="2" charset="-128"/>
                <a:cs typeface="Louis George Cafe" pitchFamily="2" charset="-128"/>
                <a:hlinkClick r:id="rId3"/>
              </a:rPr>
              <a:t>https://doi.org/10.1016/j.jfma.2022.03.005</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solidFill>
                  <a:srgbClr val="000000"/>
                </a:solidFill>
                <a:effectLst/>
                <a:latin typeface="Louis George Cafe" pitchFamily="2" charset="-128"/>
                <a:ea typeface="Louis George Cafe" pitchFamily="2" charset="-128"/>
                <a:cs typeface="Louis George Cafe" pitchFamily="2" charset="-128"/>
              </a:rPr>
              <a:t>MacMillan, M., Tarrant, M., Abraham, C., &amp; Morris, C. (2014). The association between children's contact with people with disabilities and their attitudes towards disability: a systematic review. </a:t>
            </a:r>
            <a:r>
              <a:rPr lang="en-GB" sz="1200" i="1" dirty="0">
                <a:solidFill>
                  <a:srgbClr val="000000"/>
                </a:solidFill>
                <a:effectLst/>
                <a:latin typeface="Louis George Cafe" pitchFamily="2" charset="-128"/>
                <a:ea typeface="Louis George Cafe" pitchFamily="2" charset="-128"/>
                <a:cs typeface="Louis George Cafe" pitchFamily="2" charset="-128"/>
              </a:rPr>
              <a:t>Developmental Medicine &amp; Child Neurology</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56</a:t>
            </a:r>
            <a:r>
              <a:rPr lang="en-GB" sz="1200" dirty="0">
                <a:solidFill>
                  <a:srgbClr val="000000"/>
                </a:solidFill>
                <a:effectLst/>
                <a:latin typeface="Louis George Cafe" pitchFamily="2" charset="-128"/>
                <a:ea typeface="Louis George Cafe" pitchFamily="2" charset="-128"/>
                <a:cs typeface="Louis George Cafe" pitchFamily="2" charset="-128"/>
              </a:rPr>
              <a:t>(6), 529-546. </a:t>
            </a:r>
            <a:r>
              <a:rPr lang="en-GB" sz="1200" u="sng" dirty="0">
                <a:solidFill>
                  <a:srgbClr val="0000FF"/>
                </a:solidFill>
                <a:effectLst/>
                <a:latin typeface="Louis George Cafe" pitchFamily="2" charset="-128"/>
                <a:ea typeface="Louis George Cafe" pitchFamily="2" charset="-128"/>
                <a:cs typeface="Louis George Cafe" pitchFamily="2" charset="-128"/>
                <a:hlinkClick r:id="rId4"/>
              </a:rPr>
              <a:t>https://doi.org/10.1111/dmcn.12326</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solidFill>
                  <a:srgbClr val="000000"/>
                </a:solidFill>
                <a:effectLst/>
                <a:latin typeface="Louis George Cafe" pitchFamily="2" charset="-128"/>
                <a:ea typeface="Louis George Cafe" pitchFamily="2" charset="-128"/>
                <a:cs typeface="Louis George Cafe" pitchFamily="2" charset="-128"/>
              </a:rPr>
              <a:t>Mazziotta</a:t>
            </a:r>
            <a:r>
              <a:rPr lang="en-GB" sz="1200" dirty="0">
                <a:solidFill>
                  <a:srgbClr val="000000"/>
                </a:solidFill>
                <a:effectLst/>
                <a:latin typeface="Louis George Cafe" pitchFamily="2" charset="-128"/>
                <a:ea typeface="Louis George Cafe" pitchFamily="2" charset="-128"/>
                <a:cs typeface="Louis George Cafe" pitchFamily="2" charset="-128"/>
              </a:rPr>
              <a:t>, A., </a:t>
            </a:r>
            <a:r>
              <a:rPr lang="en-GB" sz="1200" dirty="0" err="1">
                <a:solidFill>
                  <a:srgbClr val="000000"/>
                </a:solidFill>
                <a:effectLst/>
                <a:latin typeface="Louis George Cafe" pitchFamily="2" charset="-128"/>
                <a:ea typeface="Louis George Cafe" pitchFamily="2" charset="-128"/>
                <a:cs typeface="Louis George Cafe" pitchFamily="2" charset="-128"/>
              </a:rPr>
              <a:t>Mummendey</a:t>
            </a:r>
            <a:r>
              <a:rPr lang="en-GB" sz="1200" dirty="0">
                <a:solidFill>
                  <a:srgbClr val="000000"/>
                </a:solidFill>
                <a:effectLst/>
                <a:latin typeface="Louis George Cafe" pitchFamily="2" charset="-128"/>
                <a:ea typeface="Louis George Cafe" pitchFamily="2" charset="-128"/>
                <a:cs typeface="Louis George Cafe" pitchFamily="2" charset="-128"/>
              </a:rPr>
              <a:t>, A., &amp; Wright, S. C. (2011). Vicarious intergroup contact effects: Applying social-cognitive theory to intergroup contact research. </a:t>
            </a:r>
            <a:r>
              <a:rPr lang="en-GB" sz="1200" i="1" dirty="0">
                <a:solidFill>
                  <a:srgbClr val="000000"/>
                </a:solidFill>
                <a:effectLst/>
                <a:latin typeface="Louis George Cafe" pitchFamily="2" charset="-128"/>
                <a:ea typeface="Louis George Cafe" pitchFamily="2" charset="-128"/>
                <a:cs typeface="Louis George Cafe" pitchFamily="2" charset="-128"/>
              </a:rPr>
              <a:t>Group Processes &amp; Intergroup Relations</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14</a:t>
            </a:r>
            <a:r>
              <a:rPr lang="en-GB" sz="1200" dirty="0">
                <a:solidFill>
                  <a:srgbClr val="000000"/>
                </a:solidFill>
                <a:effectLst/>
                <a:latin typeface="Louis George Cafe" pitchFamily="2" charset="-128"/>
                <a:ea typeface="Louis George Cafe" pitchFamily="2" charset="-128"/>
                <a:cs typeface="Louis George Cafe" pitchFamily="2" charset="-128"/>
              </a:rPr>
              <a:t>(2), 255-274.</a:t>
            </a:r>
            <a:r>
              <a:rPr lang="en-GB" sz="1200" dirty="0">
                <a:effectLst/>
                <a:latin typeface="Louis George Cafe" pitchFamily="2" charset="-128"/>
                <a:ea typeface="Louis George Cafe" pitchFamily="2" charset="-128"/>
                <a:cs typeface="Louis George Cafe" pitchFamily="2" charset="-128"/>
              </a:rPr>
              <a:t> </a:t>
            </a:r>
            <a:r>
              <a:rPr lang="en-GB" sz="1200" u="sng" dirty="0">
                <a:solidFill>
                  <a:srgbClr val="0000FF"/>
                </a:solidFill>
                <a:effectLst/>
                <a:latin typeface="Louis George Cafe" pitchFamily="2" charset="-128"/>
                <a:ea typeface="Louis George Cafe" pitchFamily="2" charset="-128"/>
                <a:cs typeface="Louis George Cafe" pitchFamily="2" charset="-128"/>
                <a:hlinkClick r:id="rId5"/>
              </a:rPr>
              <a:t>https://doi.org/10.1177/1368430210390533</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solidFill>
                  <a:srgbClr val="000000"/>
                </a:solidFill>
                <a:effectLst/>
                <a:latin typeface="Louis George Cafe" pitchFamily="2" charset="-128"/>
                <a:ea typeface="Louis George Cafe" pitchFamily="2" charset="-128"/>
                <a:cs typeface="Louis George Cafe" pitchFamily="2" charset="-128"/>
              </a:rPr>
              <a:t>Moriña</a:t>
            </a:r>
            <a:r>
              <a:rPr lang="en-GB" sz="1200" dirty="0">
                <a:solidFill>
                  <a:srgbClr val="000000"/>
                </a:solidFill>
                <a:effectLst/>
                <a:latin typeface="Louis George Cafe" pitchFamily="2" charset="-128"/>
                <a:ea typeface="Louis George Cafe" pitchFamily="2" charset="-128"/>
                <a:cs typeface="Louis George Cafe" pitchFamily="2" charset="-128"/>
              </a:rPr>
              <a:t>, A., &amp; </a:t>
            </a:r>
            <a:r>
              <a:rPr lang="en-GB" sz="1200" dirty="0" err="1">
                <a:solidFill>
                  <a:srgbClr val="000000"/>
                </a:solidFill>
                <a:effectLst/>
                <a:latin typeface="Louis George Cafe" pitchFamily="2" charset="-128"/>
                <a:ea typeface="Louis George Cafe" pitchFamily="2" charset="-128"/>
                <a:cs typeface="Louis George Cafe" pitchFamily="2" charset="-128"/>
              </a:rPr>
              <a:t>Carnerero</a:t>
            </a:r>
            <a:r>
              <a:rPr lang="en-GB" sz="1200" dirty="0">
                <a:solidFill>
                  <a:srgbClr val="000000"/>
                </a:solidFill>
                <a:effectLst/>
                <a:latin typeface="Louis George Cafe" pitchFamily="2" charset="-128"/>
                <a:ea typeface="Louis George Cafe" pitchFamily="2" charset="-128"/>
                <a:cs typeface="Louis George Cafe" pitchFamily="2" charset="-128"/>
              </a:rPr>
              <a:t>, F. (2020). Conceptions of Disability at Education: A Systematic Review. </a:t>
            </a:r>
            <a:r>
              <a:rPr lang="en-GB" sz="1200" i="1" dirty="0">
                <a:solidFill>
                  <a:srgbClr val="000000"/>
                </a:solidFill>
                <a:effectLst/>
                <a:latin typeface="Louis George Cafe" pitchFamily="2" charset="-128"/>
                <a:ea typeface="Louis George Cafe" pitchFamily="2" charset="-128"/>
                <a:cs typeface="Louis George Cafe" pitchFamily="2" charset="-128"/>
              </a:rPr>
              <a:t>International Journal of Disability, Development and Education</a:t>
            </a:r>
            <a:r>
              <a:rPr lang="en-GB" sz="1200" dirty="0">
                <a:solidFill>
                  <a:srgbClr val="000000"/>
                </a:solidFill>
                <a:effectLst/>
                <a:latin typeface="Louis George Cafe" pitchFamily="2" charset="-128"/>
                <a:ea typeface="Louis George Cafe" pitchFamily="2" charset="-128"/>
                <a:cs typeface="Louis George Cafe" pitchFamily="2" charset="-128"/>
              </a:rPr>
              <a:t>, 1-15. </a:t>
            </a:r>
            <a:r>
              <a:rPr lang="en-GB" sz="1200" dirty="0" err="1">
                <a:solidFill>
                  <a:srgbClr val="000000"/>
                </a:solidFill>
                <a:effectLst/>
                <a:latin typeface="Louis George Cafe" pitchFamily="2" charset="-128"/>
                <a:ea typeface="Louis George Cafe" pitchFamily="2" charset="-128"/>
                <a:cs typeface="Louis George Cafe" pitchFamily="2" charset="-128"/>
              </a:rPr>
              <a:t>doi</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u="sng" dirty="0">
                <a:solidFill>
                  <a:srgbClr val="0000FF"/>
                </a:solidFill>
                <a:effectLst/>
                <a:latin typeface="Louis George Cafe" pitchFamily="2" charset="-128"/>
                <a:ea typeface="Louis George Cafe" pitchFamily="2" charset="-128"/>
                <a:cs typeface="Louis George Cafe" pitchFamily="2" charset="-128"/>
                <a:hlinkClick r:id="rId6"/>
              </a:rPr>
              <a:t>https://doi.org/10.1080/07294360.2020.1712676</a:t>
            </a:r>
            <a:endParaRPr lang="en-GB" sz="1200" u="sng" dirty="0">
              <a:solidFill>
                <a:srgbClr val="0000FF"/>
              </a:solidFill>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Nowicki, E. A., Brown, J., &amp; Stepien, M. (2014). Children’s thoughts on the social exclusion of peers with intellectual or learning disabilities. </a:t>
            </a:r>
            <a:r>
              <a:rPr lang="en-GB" sz="1200" i="1" dirty="0">
                <a:effectLst/>
                <a:latin typeface="Louis George Cafe" pitchFamily="2" charset="-128"/>
                <a:ea typeface="Louis George Cafe" pitchFamily="2" charset="-128"/>
                <a:cs typeface="Louis George Cafe" pitchFamily="2" charset="-128"/>
              </a:rPr>
              <a:t>Journal of Intellectual Disability Research</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58</a:t>
            </a:r>
            <a:r>
              <a:rPr lang="en-GB" sz="1200" dirty="0">
                <a:effectLst/>
                <a:latin typeface="Louis George Cafe" pitchFamily="2" charset="-128"/>
                <a:ea typeface="Louis George Cafe" pitchFamily="2" charset="-128"/>
                <a:cs typeface="Louis George Cafe" pitchFamily="2" charset="-128"/>
              </a:rPr>
              <a:t>(4), 346–357. </a:t>
            </a:r>
            <a:r>
              <a:rPr lang="en-GB" sz="1200" u="sng" dirty="0">
                <a:solidFill>
                  <a:srgbClr val="0000FF"/>
                </a:solidFill>
                <a:effectLst/>
                <a:latin typeface="Louis George Cafe" pitchFamily="2" charset="-128"/>
                <a:ea typeface="Louis George Cafe" pitchFamily="2" charset="-128"/>
                <a:cs typeface="Louis George Cafe" pitchFamily="2" charset="-128"/>
                <a:hlinkClick r:id="rId7"/>
              </a:rPr>
              <a:t>https://doi.org/10.1111/jir.12019</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solidFill>
                  <a:srgbClr val="000000"/>
                </a:solidFill>
                <a:effectLst/>
                <a:latin typeface="Louis George Cafe" pitchFamily="2" charset="-128"/>
                <a:ea typeface="Louis George Cafe" pitchFamily="2" charset="-128"/>
                <a:cs typeface="Louis George Cafe" pitchFamily="2" charset="-128"/>
              </a:rPr>
              <a:t>Obrusnikova</a:t>
            </a:r>
            <a:r>
              <a:rPr lang="en-GB" sz="1200" dirty="0">
                <a:solidFill>
                  <a:srgbClr val="000000"/>
                </a:solidFill>
                <a:effectLst/>
                <a:latin typeface="Louis George Cafe" pitchFamily="2" charset="-128"/>
                <a:ea typeface="Louis George Cafe" pitchFamily="2" charset="-128"/>
                <a:cs typeface="Louis George Cafe" pitchFamily="2" charset="-128"/>
              </a:rPr>
              <a:t>, I., Block, M., &amp; Dillon, S. (2010). Children’s beliefs toward cooperative playing with peers with disabilities in physical education. </a:t>
            </a:r>
            <a:r>
              <a:rPr lang="en-GB" sz="1200" i="1" dirty="0">
                <a:solidFill>
                  <a:srgbClr val="000000"/>
                </a:solidFill>
                <a:effectLst/>
                <a:latin typeface="Louis George Cafe" pitchFamily="2" charset="-128"/>
                <a:ea typeface="Louis George Cafe" pitchFamily="2" charset="-128"/>
                <a:cs typeface="Louis George Cafe" pitchFamily="2" charset="-128"/>
              </a:rPr>
              <a:t>Adapted Physical Activity Quarterly</a:t>
            </a:r>
            <a:r>
              <a:rPr lang="en-GB" sz="1200" dirty="0">
                <a:solidFill>
                  <a:srgbClr val="000000"/>
                </a:solidFill>
                <a:effectLst/>
                <a:latin typeface="Louis George Cafe" pitchFamily="2" charset="-128"/>
                <a:ea typeface="Louis George Cafe" pitchFamily="2" charset="-128"/>
                <a:cs typeface="Louis George Cafe" pitchFamily="2" charset="-128"/>
              </a:rPr>
              <a:t>, </a:t>
            </a:r>
            <a:r>
              <a:rPr lang="en-GB" sz="1200" i="1" dirty="0">
                <a:solidFill>
                  <a:srgbClr val="000000"/>
                </a:solidFill>
                <a:effectLst/>
                <a:latin typeface="Louis George Cafe" pitchFamily="2" charset="-128"/>
                <a:ea typeface="Louis George Cafe" pitchFamily="2" charset="-128"/>
                <a:cs typeface="Louis George Cafe" pitchFamily="2" charset="-128"/>
              </a:rPr>
              <a:t>27</a:t>
            </a:r>
            <a:r>
              <a:rPr lang="en-GB" sz="1200" dirty="0">
                <a:solidFill>
                  <a:srgbClr val="000000"/>
                </a:solidFill>
                <a:effectLst/>
                <a:latin typeface="Louis George Cafe" pitchFamily="2" charset="-128"/>
                <a:ea typeface="Louis George Cafe" pitchFamily="2" charset="-128"/>
                <a:cs typeface="Louis George Cafe" pitchFamily="2" charset="-128"/>
              </a:rPr>
              <a:t>(2), 127-142. </a:t>
            </a:r>
            <a:r>
              <a:rPr lang="en-GB" sz="1200" u="sng" dirty="0">
                <a:solidFill>
                  <a:srgbClr val="0000FF"/>
                </a:solidFill>
                <a:effectLst/>
                <a:latin typeface="Louis George Cafe" pitchFamily="2" charset="-128"/>
                <a:ea typeface="Louis George Cafe" pitchFamily="2" charset="-128"/>
                <a:cs typeface="Louis George Cafe" pitchFamily="2" charset="-128"/>
                <a:hlinkClick r:id="rId8"/>
              </a:rPr>
              <a:t>https://doi.org/10.1123/apaq.27.2.127</a:t>
            </a:r>
            <a:endParaRPr lang="en-GB" sz="1200" dirty="0">
              <a:effectLst/>
              <a:latin typeface="Louis George Cafe" pitchFamily="2" charset="-128"/>
              <a:ea typeface="Louis George Cafe" pitchFamily="2" charset="-128"/>
              <a:cs typeface="Louis George Cafe" pitchFamily="2" charset="-128"/>
            </a:endParaRPr>
          </a:p>
        </p:txBody>
      </p:sp>
      <p:pic>
        <p:nvPicPr>
          <p:cNvPr id="2" name="Graphic 1" descr="Star with solid fill">
            <a:extLst>
              <a:ext uri="{FF2B5EF4-FFF2-40B4-BE49-F238E27FC236}">
                <a16:creationId xmlns:a16="http://schemas.microsoft.com/office/drawing/2014/main" id="{BA61CC19-1F80-0054-6D1F-E167AC1925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20888" y="1690687"/>
            <a:ext cx="632991" cy="632991"/>
          </a:xfrm>
          <a:prstGeom prst="rect">
            <a:avLst/>
          </a:prstGeom>
        </p:spPr>
      </p:pic>
      <p:pic>
        <p:nvPicPr>
          <p:cNvPr id="3" name="Graphic 2" descr="Star with solid fill">
            <a:extLst>
              <a:ext uri="{FF2B5EF4-FFF2-40B4-BE49-F238E27FC236}">
                <a16:creationId xmlns:a16="http://schemas.microsoft.com/office/drawing/2014/main" id="{80652087-B3AB-9801-4F92-90B26DD7D5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690688"/>
            <a:ext cx="632991" cy="632991"/>
          </a:xfrm>
          <a:prstGeom prst="rect">
            <a:avLst/>
          </a:prstGeom>
        </p:spPr>
      </p:pic>
    </p:spTree>
    <p:extLst>
      <p:ext uri="{BB962C8B-B14F-4D97-AF65-F5344CB8AC3E}">
        <p14:creationId xmlns:p14="http://schemas.microsoft.com/office/powerpoint/2010/main" val="1493507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2B5F4-690C-BA7B-6DAF-ADA6DD2B571B}"/>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AB1D24-8B46-DAB8-2179-50B3194DBE37}"/>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90461583-A3A3-4A98-17C5-2367CB6B287B}"/>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References</a:t>
            </a:r>
          </a:p>
        </p:txBody>
      </p:sp>
      <p:sp>
        <p:nvSpPr>
          <p:cNvPr id="11" name="Rectangle 10">
            <a:extLst>
              <a:ext uri="{FF2B5EF4-FFF2-40B4-BE49-F238E27FC236}">
                <a16:creationId xmlns:a16="http://schemas.microsoft.com/office/drawing/2014/main" id="{110BC2A0-16B1-F9FB-ACA6-B9E84D0F79D0}"/>
              </a:ext>
            </a:extLst>
          </p:cNvPr>
          <p:cNvSpPr/>
          <p:nvPr/>
        </p:nvSpPr>
        <p:spPr>
          <a:xfrm>
            <a:off x="95693" y="5613991"/>
            <a:ext cx="2466754" cy="1244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39EE47A-34FD-774A-7EF4-D0765DCC8E9E}"/>
              </a:ext>
            </a:extLst>
          </p:cNvPr>
          <p:cNvSpPr txBox="1"/>
          <p:nvPr/>
        </p:nvSpPr>
        <p:spPr>
          <a:xfrm>
            <a:off x="646814" y="1824966"/>
            <a:ext cx="11108184" cy="4428585"/>
          </a:xfrm>
          <a:prstGeom prst="rect">
            <a:avLst/>
          </a:prstGeom>
          <a:noFill/>
        </p:spPr>
        <p:txBody>
          <a:bodyPr wrap="square">
            <a:spAutoFit/>
          </a:bodyPr>
          <a:lstStyle/>
          <a:p>
            <a:pPr>
              <a:lnSpc>
                <a:spcPct val="150000"/>
              </a:lnSpc>
              <a:spcBef>
                <a:spcPts val="1000"/>
              </a:spcBef>
            </a:pPr>
            <a:r>
              <a:rPr lang="en-GB" sz="1200" dirty="0" err="1">
                <a:effectLst/>
                <a:latin typeface="Louis George Cafe" pitchFamily="2" charset="-128"/>
                <a:ea typeface="Louis George Cafe" pitchFamily="2" charset="-128"/>
                <a:cs typeface="Louis George Cafe" pitchFamily="2" charset="-128"/>
              </a:rPr>
              <a:t>Oksendal</a:t>
            </a:r>
            <a:r>
              <a:rPr lang="en-GB" sz="1200" dirty="0">
                <a:effectLst/>
                <a:latin typeface="Louis George Cafe" pitchFamily="2" charset="-128"/>
                <a:ea typeface="Louis George Cafe" pitchFamily="2" charset="-128"/>
                <a:cs typeface="Louis George Cafe" pitchFamily="2" charset="-128"/>
              </a:rPr>
              <a:t>, E., </a:t>
            </a:r>
            <a:r>
              <a:rPr lang="en-GB" sz="1200" dirty="0" err="1">
                <a:effectLst/>
                <a:latin typeface="Louis George Cafe" pitchFamily="2" charset="-128"/>
                <a:ea typeface="Louis George Cafe" pitchFamily="2" charset="-128"/>
                <a:cs typeface="Louis George Cafe" pitchFamily="2" charset="-128"/>
              </a:rPr>
              <a:t>Brandlistuen</a:t>
            </a:r>
            <a:r>
              <a:rPr lang="en-GB" sz="1200" dirty="0">
                <a:effectLst/>
                <a:latin typeface="Louis George Cafe" pitchFamily="2" charset="-128"/>
                <a:ea typeface="Louis George Cafe" pitchFamily="2" charset="-128"/>
                <a:cs typeface="Louis George Cafe" pitchFamily="2" charset="-128"/>
              </a:rPr>
              <a:t>, R. E., Holte, A., &amp; Wang, M. V. (2019). Peer-Victimization of Young Children With Developmental and </a:t>
            </a:r>
            <a:r>
              <a:rPr lang="en-GB" sz="1200" dirty="0" err="1">
                <a:effectLst/>
                <a:latin typeface="Louis George Cafe" pitchFamily="2" charset="-128"/>
                <a:ea typeface="Louis George Cafe" pitchFamily="2" charset="-128"/>
                <a:cs typeface="Louis George Cafe" pitchFamily="2" charset="-128"/>
              </a:rPr>
              <a:t>Behavioral</a:t>
            </a:r>
            <a:r>
              <a:rPr lang="en-GB" sz="1200" dirty="0">
                <a:effectLst/>
                <a:latin typeface="Louis George Cafe" pitchFamily="2" charset="-128"/>
                <a:ea typeface="Louis George Cafe" pitchFamily="2" charset="-128"/>
                <a:cs typeface="Louis George Cafe" pitchFamily="2" charset="-128"/>
              </a:rPr>
              <a:t> Difficulties—A Population-Based Study. </a:t>
            </a:r>
            <a:r>
              <a:rPr lang="en-GB" sz="1200" i="1" dirty="0">
                <a:effectLst/>
                <a:latin typeface="Louis George Cafe" pitchFamily="2" charset="-128"/>
                <a:ea typeface="Louis George Cafe" pitchFamily="2" charset="-128"/>
                <a:cs typeface="Louis George Cafe" pitchFamily="2" charset="-128"/>
              </a:rPr>
              <a:t>Journal of </a:t>
            </a:r>
            <a:r>
              <a:rPr lang="en-GB" sz="1200" i="1" dirty="0" err="1">
                <a:effectLst/>
                <a:latin typeface="Louis George Cafe" pitchFamily="2" charset="-128"/>
                <a:ea typeface="Louis George Cafe" pitchFamily="2" charset="-128"/>
                <a:cs typeface="Louis George Cafe" pitchFamily="2" charset="-128"/>
              </a:rPr>
              <a:t>Pediatric</a:t>
            </a:r>
            <a:r>
              <a:rPr lang="en-GB" sz="1200" i="1" dirty="0">
                <a:effectLst/>
                <a:latin typeface="Louis George Cafe" pitchFamily="2" charset="-128"/>
                <a:ea typeface="Louis George Cafe" pitchFamily="2" charset="-128"/>
                <a:cs typeface="Louis George Cafe" pitchFamily="2" charset="-128"/>
              </a:rPr>
              <a:t> Psychology</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44</a:t>
            </a:r>
            <a:r>
              <a:rPr lang="en-GB" sz="1200" dirty="0">
                <a:effectLst/>
                <a:latin typeface="Louis George Cafe" pitchFamily="2" charset="-128"/>
                <a:ea typeface="Louis George Cafe" pitchFamily="2" charset="-128"/>
                <a:cs typeface="Louis George Cafe" pitchFamily="2" charset="-128"/>
              </a:rPr>
              <a:t>(5), 589–600. </a:t>
            </a:r>
            <a:r>
              <a:rPr lang="en-GB" sz="1200" u="sng" dirty="0">
                <a:solidFill>
                  <a:srgbClr val="0000FF"/>
                </a:solidFill>
                <a:effectLst/>
                <a:latin typeface="Louis George Cafe" pitchFamily="2" charset="-128"/>
                <a:ea typeface="Louis George Cafe" pitchFamily="2" charset="-128"/>
                <a:cs typeface="Louis George Cafe" pitchFamily="2" charset="-128"/>
                <a:hlinkClick r:id="rId3"/>
              </a:rPr>
              <a:t>https://doi.org/10.1093/jpepsy/jsy112</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effectLst/>
                <a:latin typeface="Louis George Cafe" pitchFamily="2" charset="-128"/>
                <a:ea typeface="Louis George Cafe" pitchFamily="2" charset="-128"/>
                <a:cs typeface="Louis George Cafe" pitchFamily="2" charset="-128"/>
              </a:rPr>
              <a:t>Pinquart</a:t>
            </a:r>
            <a:r>
              <a:rPr lang="en-GB" sz="1200" dirty="0">
                <a:effectLst/>
                <a:latin typeface="Louis George Cafe" pitchFamily="2" charset="-128"/>
                <a:ea typeface="Louis George Cafe" pitchFamily="2" charset="-128"/>
                <a:cs typeface="Louis George Cafe" pitchFamily="2" charset="-128"/>
              </a:rPr>
              <a:t>, M. (2017). Systematic review: bullying involvement of children with and without chronic physical illness and/or physical/sensory disability—a meta-analytic comparison with healthy/nondisabled peers. </a:t>
            </a:r>
            <a:r>
              <a:rPr lang="en-GB" sz="1200" i="1" dirty="0">
                <a:effectLst/>
                <a:latin typeface="Louis George Cafe" pitchFamily="2" charset="-128"/>
                <a:ea typeface="Louis George Cafe" pitchFamily="2" charset="-128"/>
                <a:cs typeface="Louis George Cafe" pitchFamily="2" charset="-128"/>
              </a:rPr>
              <a:t>Journal of </a:t>
            </a:r>
            <a:r>
              <a:rPr lang="en-GB" sz="1200" i="1" dirty="0" err="1">
                <a:effectLst/>
                <a:latin typeface="Louis George Cafe" pitchFamily="2" charset="-128"/>
                <a:ea typeface="Louis George Cafe" pitchFamily="2" charset="-128"/>
                <a:cs typeface="Louis George Cafe" pitchFamily="2" charset="-128"/>
              </a:rPr>
              <a:t>pediatric</a:t>
            </a:r>
            <a:r>
              <a:rPr lang="en-GB" sz="1200" i="1" dirty="0">
                <a:effectLst/>
                <a:latin typeface="Louis George Cafe" pitchFamily="2" charset="-128"/>
                <a:ea typeface="Louis George Cafe" pitchFamily="2" charset="-128"/>
                <a:cs typeface="Louis George Cafe" pitchFamily="2" charset="-128"/>
              </a:rPr>
              <a:t> psychology</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42</a:t>
            </a:r>
            <a:r>
              <a:rPr lang="en-GB" sz="1200" dirty="0">
                <a:effectLst/>
                <a:latin typeface="Louis George Cafe" pitchFamily="2" charset="-128"/>
                <a:ea typeface="Louis George Cafe" pitchFamily="2" charset="-128"/>
                <a:cs typeface="Louis George Cafe" pitchFamily="2" charset="-128"/>
              </a:rPr>
              <a:t>(3), 245-259. </a:t>
            </a:r>
            <a:r>
              <a:rPr lang="en-GB" sz="1200" u="sng" dirty="0">
                <a:solidFill>
                  <a:srgbClr val="0000FF"/>
                </a:solidFill>
                <a:effectLst/>
                <a:latin typeface="Louis George Cafe" pitchFamily="2" charset="-128"/>
                <a:ea typeface="Louis George Cafe" pitchFamily="2" charset="-128"/>
                <a:cs typeface="Louis George Cafe" pitchFamily="2" charset="-128"/>
                <a:hlinkClick r:id="rId4"/>
              </a:rPr>
              <a:t>https://doi.org.10.1093/jpepsy/jsw081</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err="1">
                <a:effectLst/>
                <a:latin typeface="Louis George Cafe" pitchFamily="2" charset="-128"/>
                <a:ea typeface="Louis George Cafe" pitchFamily="2" charset="-128"/>
                <a:cs typeface="Louis George Cafe" pitchFamily="2" charset="-128"/>
              </a:rPr>
              <a:t>Saggers</a:t>
            </a:r>
            <a:r>
              <a:rPr lang="en-GB" sz="1200" dirty="0">
                <a:effectLst/>
                <a:latin typeface="Louis George Cafe" pitchFamily="2" charset="-128"/>
                <a:ea typeface="Louis George Cafe" pitchFamily="2" charset="-128"/>
                <a:cs typeface="Louis George Cafe" pitchFamily="2" charset="-128"/>
              </a:rPr>
              <a:t>, B., Campbell, M., Dillon-Wallace, J., Ashburner, J., Hwang, Y.-S., Carrington, S., &amp; Tones, M. (2017). Understandings and Experiences of Bullying: Impact on Students on the Autism Spectrum. </a:t>
            </a:r>
            <a:r>
              <a:rPr lang="en-GB" sz="1200" i="1" dirty="0">
                <a:effectLst/>
                <a:latin typeface="Louis George Cafe" pitchFamily="2" charset="-128"/>
                <a:ea typeface="Louis George Cafe" pitchFamily="2" charset="-128"/>
                <a:cs typeface="Louis George Cafe" pitchFamily="2" charset="-128"/>
              </a:rPr>
              <a:t>Australasian Journal of Special Education</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41</a:t>
            </a:r>
            <a:r>
              <a:rPr lang="en-GB" sz="1200" dirty="0">
                <a:effectLst/>
                <a:latin typeface="Louis George Cafe" pitchFamily="2" charset="-128"/>
                <a:ea typeface="Louis George Cafe" pitchFamily="2" charset="-128"/>
                <a:cs typeface="Louis George Cafe" pitchFamily="2" charset="-128"/>
              </a:rPr>
              <a:t>(2), 123–140. </a:t>
            </a:r>
            <a:r>
              <a:rPr lang="en-GB" sz="1200" u="sng" dirty="0">
                <a:solidFill>
                  <a:srgbClr val="0000FF"/>
                </a:solidFill>
                <a:effectLst/>
                <a:latin typeface="Louis George Cafe" pitchFamily="2" charset="-128"/>
                <a:ea typeface="Louis George Cafe" pitchFamily="2" charset="-128"/>
                <a:cs typeface="Louis George Cafe" pitchFamily="2" charset="-128"/>
                <a:hlinkClick r:id="rId5"/>
              </a:rPr>
              <a:t>https://doi.org/10.1017/jse.2017.6</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Smith, E. M., &amp; </a:t>
            </a:r>
            <a:r>
              <a:rPr lang="en-GB" sz="1200" dirty="0" err="1">
                <a:effectLst/>
                <a:latin typeface="Louis George Cafe" pitchFamily="2" charset="-128"/>
                <a:ea typeface="Louis George Cafe" pitchFamily="2" charset="-128"/>
                <a:cs typeface="Louis George Cafe" pitchFamily="2" charset="-128"/>
              </a:rPr>
              <a:t>Minescu</a:t>
            </a:r>
            <a:r>
              <a:rPr lang="en-GB" sz="1200" dirty="0">
                <a:effectLst/>
                <a:latin typeface="Louis George Cafe" pitchFamily="2" charset="-128"/>
                <a:ea typeface="Louis George Cafe" pitchFamily="2" charset="-128"/>
                <a:cs typeface="Louis George Cafe" pitchFamily="2" charset="-128"/>
              </a:rPr>
              <a:t>, A. (2022). A test of the maintenance of the effects of imagined contact framed with supportive social norms as a teacher-led field intervention. </a:t>
            </a:r>
            <a:r>
              <a:rPr lang="en-GB" sz="1200" i="1" dirty="0">
                <a:effectLst/>
                <a:latin typeface="Louis George Cafe" pitchFamily="2" charset="-128"/>
                <a:ea typeface="Louis George Cafe" pitchFamily="2" charset="-128"/>
                <a:cs typeface="Louis George Cafe" pitchFamily="2" charset="-128"/>
              </a:rPr>
              <a:t>Journal of School Psychology</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92</a:t>
            </a:r>
            <a:r>
              <a:rPr lang="en-GB" sz="1200" dirty="0">
                <a:effectLst/>
                <a:latin typeface="Louis George Cafe" pitchFamily="2" charset="-128"/>
                <a:ea typeface="Louis George Cafe" pitchFamily="2" charset="-128"/>
                <a:cs typeface="Louis George Cafe" pitchFamily="2" charset="-128"/>
              </a:rPr>
              <a:t>, 324–333. </a:t>
            </a:r>
            <a:r>
              <a:rPr lang="en-GB" sz="1200" u="sng" dirty="0">
                <a:solidFill>
                  <a:srgbClr val="0000FF"/>
                </a:solidFill>
                <a:effectLst/>
                <a:latin typeface="Louis George Cafe" pitchFamily="2" charset="-128"/>
                <a:ea typeface="Louis George Cafe" pitchFamily="2" charset="-128"/>
                <a:cs typeface="Louis George Cafe" pitchFamily="2" charset="-128"/>
                <a:hlinkClick r:id="rId6"/>
              </a:rPr>
              <a:t>https://doi.org/10.1016/j.jsp.2022.04.005</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r>
              <a:rPr lang="en-GB" sz="1200" b="0" i="0" dirty="0">
                <a:solidFill>
                  <a:srgbClr val="222222"/>
                </a:solidFill>
                <a:effectLst/>
                <a:latin typeface="Louis George Cafe" pitchFamily="2" charset="-128"/>
                <a:ea typeface="Louis George Cafe" pitchFamily="2" charset="-128"/>
                <a:cs typeface="Louis George Cafe" pitchFamily="2" charset="-128"/>
              </a:rPr>
              <a:t>Yu, S., &amp; Kim, R. (2023). Limited representation of disability in early childhood classrooms: data from South Korea. </a:t>
            </a:r>
            <a:r>
              <a:rPr lang="en-GB" sz="1200" b="0" i="1" dirty="0">
                <a:solidFill>
                  <a:srgbClr val="222222"/>
                </a:solidFill>
                <a:effectLst/>
                <a:latin typeface="Louis George Cafe" pitchFamily="2" charset="-128"/>
                <a:ea typeface="Louis George Cafe" pitchFamily="2" charset="-128"/>
                <a:cs typeface="Louis George Cafe" pitchFamily="2" charset="-128"/>
              </a:rPr>
              <a:t>European Early Childhood Education Research Journal</a:t>
            </a:r>
            <a:r>
              <a:rPr lang="en-GB" sz="1200" b="0" i="0" dirty="0">
                <a:solidFill>
                  <a:srgbClr val="222222"/>
                </a:solidFill>
                <a:effectLst/>
                <a:latin typeface="Louis George Cafe" pitchFamily="2" charset="-128"/>
                <a:ea typeface="Louis George Cafe" pitchFamily="2" charset="-128"/>
                <a:cs typeface="Louis George Cafe" pitchFamily="2" charset="-128"/>
              </a:rPr>
              <a:t>, </a:t>
            </a:r>
            <a:r>
              <a:rPr lang="en-GB" sz="1200" b="0" i="1" dirty="0">
                <a:solidFill>
                  <a:srgbClr val="222222"/>
                </a:solidFill>
                <a:effectLst/>
                <a:latin typeface="Louis George Cafe" pitchFamily="2" charset="-128"/>
                <a:ea typeface="Louis George Cafe" pitchFamily="2" charset="-128"/>
                <a:cs typeface="Louis George Cafe" pitchFamily="2" charset="-128"/>
              </a:rPr>
              <a:t>31</a:t>
            </a:r>
            <a:r>
              <a:rPr lang="en-GB" sz="1200" b="0" i="0" dirty="0">
                <a:solidFill>
                  <a:srgbClr val="222222"/>
                </a:solidFill>
                <a:effectLst/>
                <a:latin typeface="Louis George Cafe" pitchFamily="2" charset="-128"/>
                <a:ea typeface="Louis George Cafe" pitchFamily="2" charset="-128"/>
                <a:cs typeface="Louis George Cafe" pitchFamily="2" charset="-128"/>
              </a:rPr>
              <a:t>(1), 106-123.</a:t>
            </a:r>
          </a:p>
          <a:p>
            <a:pPr>
              <a:lnSpc>
                <a:spcPct val="150000"/>
              </a:lnSpc>
              <a:spcBef>
                <a:spcPts val="1000"/>
              </a:spcBef>
            </a:pPr>
            <a:r>
              <a:rPr lang="en-GB" sz="1200" dirty="0">
                <a:effectLst/>
                <a:latin typeface="Louis George Cafe" pitchFamily="2" charset="-128"/>
                <a:ea typeface="Louis George Cafe" pitchFamily="2" charset="-128"/>
                <a:cs typeface="Louis George Cafe" pitchFamily="2" charset="-128"/>
              </a:rPr>
              <a:t>Woodgate, R. L., Gonzalez, M., </a:t>
            </a:r>
            <a:r>
              <a:rPr lang="en-GB" sz="1200" dirty="0" err="1">
                <a:effectLst/>
                <a:latin typeface="Louis George Cafe" pitchFamily="2" charset="-128"/>
                <a:ea typeface="Louis George Cafe" pitchFamily="2" charset="-128"/>
                <a:cs typeface="Louis George Cafe" pitchFamily="2" charset="-128"/>
              </a:rPr>
              <a:t>Demczuk</a:t>
            </a:r>
            <a:r>
              <a:rPr lang="en-GB" sz="1200" dirty="0">
                <a:effectLst/>
                <a:latin typeface="Louis George Cafe" pitchFamily="2" charset="-128"/>
                <a:ea typeface="Louis George Cafe" pitchFamily="2" charset="-128"/>
                <a:cs typeface="Louis George Cafe" pitchFamily="2" charset="-128"/>
              </a:rPr>
              <a:t>, L., Snow, W. M., </a:t>
            </a:r>
            <a:r>
              <a:rPr lang="en-GB" sz="1200" dirty="0" err="1">
                <a:effectLst/>
                <a:latin typeface="Louis George Cafe" pitchFamily="2" charset="-128"/>
                <a:ea typeface="Louis George Cafe" pitchFamily="2" charset="-128"/>
                <a:cs typeface="Louis George Cafe" pitchFamily="2" charset="-128"/>
              </a:rPr>
              <a:t>Barriage</a:t>
            </a:r>
            <a:r>
              <a:rPr lang="en-GB" sz="1200" dirty="0">
                <a:effectLst/>
                <a:latin typeface="Louis George Cafe" pitchFamily="2" charset="-128"/>
                <a:ea typeface="Louis George Cafe" pitchFamily="2" charset="-128"/>
                <a:cs typeface="Louis George Cafe" pitchFamily="2" charset="-128"/>
              </a:rPr>
              <a:t>, S., &amp; Kirk, S. (2020). How do peers promote social inclusion of children with disabilities? A mixed-methods systematic review. </a:t>
            </a:r>
            <a:r>
              <a:rPr lang="en-GB" sz="1200" i="1" dirty="0">
                <a:effectLst/>
                <a:latin typeface="Louis George Cafe" pitchFamily="2" charset="-128"/>
                <a:ea typeface="Louis George Cafe" pitchFamily="2" charset="-128"/>
                <a:cs typeface="Louis George Cafe" pitchFamily="2" charset="-128"/>
              </a:rPr>
              <a:t>Disability and Rehabilitation</a:t>
            </a:r>
            <a:r>
              <a:rPr lang="en-GB" sz="1200" dirty="0">
                <a:effectLst/>
                <a:latin typeface="Louis George Cafe" pitchFamily="2" charset="-128"/>
                <a:ea typeface="Louis George Cafe" pitchFamily="2" charset="-128"/>
                <a:cs typeface="Louis George Cafe" pitchFamily="2" charset="-128"/>
              </a:rPr>
              <a:t>, </a:t>
            </a:r>
            <a:r>
              <a:rPr lang="en-GB" sz="1200" i="1" dirty="0">
                <a:effectLst/>
                <a:latin typeface="Louis George Cafe" pitchFamily="2" charset="-128"/>
                <a:ea typeface="Louis George Cafe" pitchFamily="2" charset="-128"/>
                <a:cs typeface="Louis George Cafe" pitchFamily="2" charset="-128"/>
              </a:rPr>
              <a:t>42</a:t>
            </a:r>
            <a:r>
              <a:rPr lang="en-GB" sz="1200" dirty="0">
                <a:effectLst/>
                <a:latin typeface="Louis George Cafe" pitchFamily="2" charset="-128"/>
                <a:ea typeface="Louis George Cafe" pitchFamily="2" charset="-128"/>
                <a:cs typeface="Louis George Cafe" pitchFamily="2" charset="-128"/>
              </a:rPr>
              <a:t>(18), 2553–2579. </a:t>
            </a:r>
            <a:r>
              <a:rPr lang="en-GB" sz="1200" u="sng" dirty="0">
                <a:solidFill>
                  <a:srgbClr val="0000FF"/>
                </a:solidFill>
                <a:effectLst/>
                <a:latin typeface="Louis George Cafe" pitchFamily="2" charset="-128"/>
                <a:ea typeface="Louis George Cafe" pitchFamily="2" charset="-128"/>
                <a:cs typeface="Louis George Cafe" pitchFamily="2" charset="-128"/>
                <a:hlinkClick r:id="rId7"/>
              </a:rPr>
              <a:t>https://doi.org/10.1080/09638288.2018.1561955</a:t>
            </a:r>
            <a:endParaRPr lang="en-GB" sz="1200" dirty="0">
              <a:effectLst/>
              <a:latin typeface="Louis George Cafe" pitchFamily="2" charset="-128"/>
              <a:ea typeface="Louis George Cafe" pitchFamily="2" charset="-128"/>
              <a:cs typeface="Louis George Cafe" pitchFamily="2" charset="-128"/>
            </a:endParaRPr>
          </a:p>
          <a:p>
            <a:pPr>
              <a:lnSpc>
                <a:spcPct val="150000"/>
              </a:lnSpc>
              <a:spcBef>
                <a:spcPts val="1000"/>
              </a:spcBef>
            </a:pPr>
            <a:endParaRPr lang="en-GB" sz="1200" dirty="0">
              <a:effectLst/>
              <a:latin typeface="Louis George Cafe" pitchFamily="2" charset="-128"/>
              <a:ea typeface="Louis George Cafe" pitchFamily="2" charset="-128"/>
              <a:cs typeface="Louis George Cafe" pitchFamily="2" charset="-128"/>
            </a:endParaRPr>
          </a:p>
        </p:txBody>
      </p:sp>
    </p:spTree>
    <p:extLst>
      <p:ext uri="{BB962C8B-B14F-4D97-AF65-F5344CB8AC3E}">
        <p14:creationId xmlns:p14="http://schemas.microsoft.com/office/powerpoint/2010/main" val="2305803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15B4A-61E5-FA49-77E3-FADA598F720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F163331-7A6F-E043-1C61-628FAFA5B105}"/>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B9FD3F70-1423-2B12-4CD5-10FA26584DD9}"/>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Outline of the session</a:t>
            </a:r>
          </a:p>
        </p:txBody>
      </p:sp>
      <p:sp>
        <p:nvSpPr>
          <p:cNvPr id="3" name="Rectangle: Rounded Corners 2">
            <a:extLst>
              <a:ext uri="{FF2B5EF4-FFF2-40B4-BE49-F238E27FC236}">
                <a16:creationId xmlns:a16="http://schemas.microsoft.com/office/drawing/2014/main" id="{03A321CF-9CDA-E38D-6267-6BFE087FDE2E}"/>
              </a:ext>
            </a:extLst>
          </p:cNvPr>
          <p:cNvSpPr/>
          <p:nvPr/>
        </p:nvSpPr>
        <p:spPr>
          <a:xfrm>
            <a:off x="668082" y="4403560"/>
            <a:ext cx="2564213" cy="99720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GB" sz="2400" dirty="0">
                <a:solidFill>
                  <a:schemeClr val="tx1"/>
                </a:solidFill>
                <a:latin typeface="Louis George Cafe" pitchFamily="2" charset="-128"/>
                <a:ea typeface="Louis George Cafe" pitchFamily="2" charset="-128"/>
                <a:cs typeface="Louis George Cafe" pitchFamily="2" charset="-128"/>
              </a:rPr>
              <a:t>Setting the scene</a:t>
            </a:r>
          </a:p>
        </p:txBody>
      </p:sp>
      <p:grpSp>
        <p:nvGrpSpPr>
          <p:cNvPr id="4" name="Group 3">
            <a:extLst>
              <a:ext uri="{FF2B5EF4-FFF2-40B4-BE49-F238E27FC236}">
                <a16:creationId xmlns:a16="http://schemas.microsoft.com/office/drawing/2014/main" id="{52293839-AA4A-B5E3-89B7-A7F6C4AE2CA6}"/>
              </a:ext>
            </a:extLst>
          </p:cNvPr>
          <p:cNvGrpSpPr/>
          <p:nvPr/>
        </p:nvGrpSpPr>
        <p:grpSpPr>
          <a:xfrm>
            <a:off x="1061492" y="2496968"/>
            <a:ext cx="1722481" cy="1703110"/>
            <a:chOff x="1061492" y="2475704"/>
            <a:chExt cx="1722481" cy="1703110"/>
          </a:xfrm>
        </p:grpSpPr>
        <p:sp>
          <p:nvSpPr>
            <p:cNvPr id="7" name="Oval 6">
              <a:extLst>
                <a:ext uri="{FF2B5EF4-FFF2-40B4-BE49-F238E27FC236}">
                  <a16:creationId xmlns:a16="http://schemas.microsoft.com/office/drawing/2014/main" id="{BB484CC3-2CC2-39FB-3410-E16F84FC5C8E}"/>
                </a:ext>
              </a:extLst>
            </p:cNvPr>
            <p:cNvSpPr/>
            <p:nvPr/>
          </p:nvSpPr>
          <p:spPr>
            <a:xfrm>
              <a:off x="1061492" y="2475704"/>
              <a:ext cx="1722481" cy="170311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Hill scene outline">
              <a:extLst>
                <a:ext uri="{FF2B5EF4-FFF2-40B4-BE49-F238E27FC236}">
                  <a16:creationId xmlns:a16="http://schemas.microsoft.com/office/drawing/2014/main" id="{A2549970-BDDF-DB39-3787-41A22B1A40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5532" y="2908955"/>
              <a:ext cx="914400" cy="914400"/>
            </a:xfrm>
            <a:prstGeom prst="rect">
              <a:avLst/>
            </a:prstGeom>
          </p:spPr>
        </p:pic>
      </p:grpSp>
      <p:sp>
        <p:nvSpPr>
          <p:cNvPr id="11" name="Rectangle: Rounded Corners 10">
            <a:extLst>
              <a:ext uri="{FF2B5EF4-FFF2-40B4-BE49-F238E27FC236}">
                <a16:creationId xmlns:a16="http://schemas.microsoft.com/office/drawing/2014/main" id="{19E4378C-F46F-D30D-FAE1-8C8A22F1190C}"/>
              </a:ext>
            </a:extLst>
          </p:cNvPr>
          <p:cNvSpPr/>
          <p:nvPr/>
        </p:nvSpPr>
        <p:spPr>
          <a:xfrm>
            <a:off x="3512286" y="4403560"/>
            <a:ext cx="2686875" cy="997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GB" sz="2400" dirty="0">
                <a:solidFill>
                  <a:srgbClr val="7030A0"/>
                </a:solidFill>
                <a:latin typeface="Louis George Cafe" pitchFamily="2" charset="-128"/>
                <a:ea typeface="Louis George Cafe" pitchFamily="2" charset="-128"/>
                <a:cs typeface="Louis George Cafe" pitchFamily="2" charset="-128"/>
              </a:rPr>
              <a:t>Children’s material culture</a:t>
            </a:r>
          </a:p>
        </p:txBody>
      </p:sp>
      <p:sp>
        <p:nvSpPr>
          <p:cNvPr id="12" name="Rectangle: Rounded Corners 11">
            <a:extLst>
              <a:ext uri="{FF2B5EF4-FFF2-40B4-BE49-F238E27FC236}">
                <a16:creationId xmlns:a16="http://schemas.microsoft.com/office/drawing/2014/main" id="{18F22760-5479-53D4-197F-E7F9A794F618}"/>
              </a:ext>
            </a:extLst>
          </p:cNvPr>
          <p:cNvSpPr/>
          <p:nvPr/>
        </p:nvSpPr>
        <p:spPr>
          <a:xfrm>
            <a:off x="6523262" y="4403560"/>
            <a:ext cx="2564213" cy="997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GB" sz="2400" dirty="0">
                <a:solidFill>
                  <a:srgbClr val="7030A0"/>
                </a:solidFill>
                <a:latin typeface="Louis George Cafe" pitchFamily="2" charset="-128"/>
                <a:ea typeface="Louis George Cafe" pitchFamily="2" charset="-128"/>
                <a:cs typeface="Louis George Cafe" pitchFamily="2" charset="-128"/>
              </a:rPr>
              <a:t>Research</a:t>
            </a:r>
          </a:p>
        </p:txBody>
      </p:sp>
      <p:sp>
        <p:nvSpPr>
          <p:cNvPr id="13" name="Rectangle: Rounded Corners 12">
            <a:extLst>
              <a:ext uri="{FF2B5EF4-FFF2-40B4-BE49-F238E27FC236}">
                <a16:creationId xmlns:a16="http://schemas.microsoft.com/office/drawing/2014/main" id="{9A6D67F1-4A65-84D5-6A26-1F1C99D74D92}"/>
              </a:ext>
            </a:extLst>
          </p:cNvPr>
          <p:cNvSpPr/>
          <p:nvPr/>
        </p:nvSpPr>
        <p:spPr>
          <a:xfrm>
            <a:off x="9411576" y="4394032"/>
            <a:ext cx="2564213" cy="99777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000"/>
              </a:lnSpc>
            </a:pPr>
            <a:r>
              <a:rPr lang="en-GB" sz="2400" dirty="0">
                <a:solidFill>
                  <a:srgbClr val="7030A0"/>
                </a:solidFill>
                <a:latin typeface="Louis George Cafe" pitchFamily="2" charset="-128"/>
                <a:ea typeface="Louis George Cafe" pitchFamily="2" charset="-128"/>
                <a:cs typeface="Louis George Cafe" pitchFamily="2" charset="-128"/>
              </a:rPr>
              <a:t>Implications &amp; Next Steps</a:t>
            </a:r>
          </a:p>
        </p:txBody>
      </p:sp>
      <p:grpSp>
        <p:nvGrpSpPr>
          <p:cNvPr id="15" name="Group 14">
            <a:extLst>
              <a:ext uri="{FF2B5EF4-FFF2-40B4-BE49-F238E27FC236}">
                <a16:creationId xmlns:a16="http://schemas.microsoft.com/office/drawing/2014/main" id="{E962C8A7-DDF6-0ACD-F70D-FCAB0089DF49}"/>
              </a:ext>
            </a:extLst>
          </p:cNvPr>
          <p:cNvGrpSpPr/>
          <p:nvPr/>
        </p:nvGrpSpPr>
        <p:grpSpPr>
          <a:xfrm>
            <a:off x="9753590" y="2496968"/>
            <a:ext cx="1722481" cy="1703110"/>
            <a:chOff x="9530306" y="2454405"/>
            <a:chExt cx="1722481" cy="1703110"/>
          </a:xfrm>
        </p:grpSpPr>
        <p:sp>
          <p:nvSpPr>
            <p:cNvPr id="16" name="Oval 15">
              <a:extLst>
                <a:ext uri="{FF2B5EF4-FFF2-40B4-BE49-F238E27FC236}">
                  <a16:creationId xmlns:a16="http://schemas.microsoft.com/office/drawing/2014/main" id="{15DD86BE-E3E3-A315-8EEA-A2F7F78275B8}"/>
                </a:ext>
              </a:extLst>
            </p:cNvPr>
            <p:cNvSpPr/>
            <p:nvPr/>
          </p:nvSpPr>
          <p:spPr>
            <a:xfrm>
              <a:off x="9530306" y="2454405"/>
              <a:ext cx="1722481" cy="170311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Footprints outline">
              <a:extLst>
                <a:ext uri="{FF2B5EF4-FFF2-40B4-BE49-F238E27FC236}">
                  <a16:creationId xmlns:a16="http://schemas.microsoft.com/office/drawing/2014/main" id="{42B38150-D072-3C11-2A62-1ABF5832A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8144" y="2848760"/>
              <a:ext cx="914400" cy="914400"/>
            </a:xfrm>
            <a:prstGeom prst="rect">
              <a:avLst/>
            </a:prstGeom>
          </p:spPr>
        </p:pic>
      </p:grpSp>
      <p:grpSp>
        <p:nvGrpSpPr>
          <p:cNvPr id="18" name="Group 17">
            <a:extLst>
              <a:ext uri="{FF2B5EF4-FFF2-40B4-BE49-F238E27FC236}">
                <a16:creationId xmlns:a16="http://schemas.microsoft.com/office/drawing/2014/main" id="{834D5980-6B83-1DDE-3644-BC10C6273F99}"/>
              </a:ext>
            </a:extLst>
          </p:cNvPr>
          <p:cNvGrpSpPr/>
          <p:nvPr/>
        </p:nvGrpSpPr>
        <p:grpSpPr>
          <a:xfrm>
            <a:off x="6856224" y="2474903"/>
            <a:ext cx="1722481" cy="1703110"/>
            <a:chOff x="6707368" y="2454405"/>
            <a:chExt cx="1722481" cy="1703110"/>
          </a:xfrm>
        </p:grpSpPr>
        <p:sp>
          <p:nvSpPr>
            <p:cNvPr id="20" name="Oval 19">
              <a:extLst>
                <a:ext uri="{FF2B5EF4-FFF2-40B4-BE49-F238E27FC236}">
                  <a16:creationId xmlns:a16="http://schemas.microsoft.com/office/drawing/2014/main" id="{8C551A87-4793-9B79-DFB5-96B178DC9DC9}"/>
                </a:ext>
              </a:extLst>
            </p:cNvPr>
            <p:cNvSpPr/>
            <p:nvPr/>
          </p:nvSpPr>
          <p:spPr>
            <a:xfrm>
              <a:off x="6707368" y="2454405"/>
              <a:ext cx="1722481" cy="170311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Magnifying glass outline">
              <a:extLst>
                <a:ext uri="{FF2B5EF4-FFF2-40B4-BE49-F238E27FC236}">
                  <a16:creationId xmlns:a16="http://schemas.microsoft.com/office/drawing/2014/main" id="{F03732D2-3AB3-197E-A529-F867B544A7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47738" y="2862448"/>
              <a:ext cx="914400" cy="914400"/>
            </a:xfrm>
            <a:prstGeom prst="rect">
              <a:avLst/>
            </a:prstGeom>
          </p:spPr>
        </p:pic>
      </p:grpSp>
      <p:grpSp>
        <p:nvGrpSpPr>
          <p:cNvPr id="22" name="Group 21">
            <a:extLst>
              <a:ext uri="{FF2B5EF4-FFF2-40B4-BE49-F238E27FC236}">
                <a16:creationId xmlns:a16="http://schemas.microsoft.com/office/drawing/2014/main" id="{6F4898A4-6BC0-4BCF-D451-DE464750C0D8}"/>
              </a:ext>
            </a:extLst>
          </p:cNvPr>
          <p:cNvGrpSpPr/>
          <p:nvPr/>
        </p:nvGrpSpPr>
        <p:grpSpPr>
          <a:xfrm>
            <a:off x="3958858" y="2496968"/>
            <a:ext cx="1722481" cy="1703110"/>
            <a:chOff x="3884430" y="2454405"/>
            <a:chExt cx="1722481" cy="1703110"/>
          </a:xfrm>
        </p:grpSpPr>
        <p:sp>
          <p:nvSpPr>
            <p:cNvPr id="23" name="Oval 22">
              <a:extLst>
                <a:ext uri="{FF2B5EF4-FFF2-40B4-BE49-F238E27FC236}">
                  <a16:creationId xmlns:a16="http://schemas.microsoft.com/office/drawing/2014/main" id="{6888BEA4-D696-F2B5-B6D3-85BBF6AEF540}"/>
                </a:ext>
              </a:extLst>
            </p:cNvPr>
            <p:cNvSpPr/>
            <p:nvPr/>
          </p:nvSpPr>
          <p:spPr>
            <a:xfrm>
              <a:off x="3884430" y="2454405"/>
              <a:ext cx="1722481" cy="170311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Document outline">
              <a:extLst>
                <a:ext uri="{FF2B5EF4-FFF2-40B4-BE49-F238E27FC236}">
                  <a16:creationId xmlns:a16="http://schemas.microsoft.com/office/drawing/2014/main" id="{CCE0D0C2-4A24-D2B6-A077-DBF1C40CA2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9737" y="2838127"/>
              <a:ext cx="914400" cy="914400"/>
            </a:xfrm>
            <a:prstGeom prst="rect">
              <a:avLst/>
            </a:prstGeom>
          </p:spPr>
        </p:pic>
      </p:grpSp>
      <p:pic>
        <p:nvPicPr>
          <p:cNvPr id="28" name="Graphic 27" descr="Badge Tick1 outline">
            <a:extLst>
              <a:ext uri="{FF2B5EF4-FFF2-40B4-BE49-F238E27FC236}">
                <a16:creationId xmlns:a16="http://schemas.microsoft.com/office/drawing/2014/main" id="{47FD914B-14EE-F351-BB48-E63E443165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25328" y="2041744"/>
            <a:ext cx="706967" cy="706967"/>
          </a:xfrm>
          <a:prstGeom prst="rect">
            <a:avLst/>
          </a:prstGeom>
        </p:spPr>
      </p:pic>
    </p:spTree>
    <p:extLst>
      <p:ext uri="{BB962C8B-B14F-4D97-AF65-F5344CB8AC3E}">
        <p14:creationId xmlns:p14="http://schemas.microsoft.com/office/powerpoint/2010/main" val="264937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1DB88-7CEE-8255-9C54-93DCBDAA904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C77A93F-1E0D-3DC0-5286-6D086EAB838D}"/>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7E2193A-1C1B-6073-4BBC-D83746FA4073}"/>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Contact matters</a:t>
            </a:r>
          </a:p>
        </p:txBody>
      </p:sp>
      <p:pic>
        <p:nvPicPr>
          <p:cNvPr id="44" name="Picture 43">
            <a:hlinkClick r:id="rId3"/>
            <a:extLst>
              <a:ext uri="{FF2B5EF4-FFF2-40B4-BE49-F238E27FC236}">
                <a16:creationId xmlns:a16="http://schemas.microsoft.com/office/drawing/2014/main" id="{1B3477C8-3314-9B1A-5823-8D30712FE395}"/>
              </a:ext>
            </a:extLst>
          </p:cNvPr>
          <p:cNvPicPr>
            <a:picLocks noChangeAspect="1"/>
          </p:cNvPicPr>
          <p:nvPr/>
        </p:nvPicPr>
        <p:blipFill>
          <a:blip r:embed="rId4"/>
          <a:stretch>
            <a:fillRect/>
          </a:stretch>
        </p:blipFill>
        <p:spPr>
          <a:xfrm>
            <a:off x="3387772" y="1996067"/>
            <a:ext cx="8535151" cy="4293757"/>
          </a:xfrm>
          <a:prstGeom prst="rect">
            <a:avLst/>
          </a:prstGeom>
        </p:spPr>
      </p:pic>
      <p:sp>
        <p:nvSpPr>
          <p:cNvPr id="45" name="Rectangle: Rounded Corners 44">
            <a:extLst>
              <a:ext uri="{FF2B5EF4-FFF2-40B4-BE49-F238E27FC236}">
                <a16:creationId xmlns:a16="http://schemas.microsoft.com/office/drawing/2014/main" id="{E1CF33E2-C2E7-0677-0B34-C9141C0BEAFE}"/>
              </a:ext>
            </a:extLst>
          </p:cNvPr>
          <p:cNvSpPr/>
          <p:nvPr/>
        </p:nvSpPr>
        <p:spPr>
          <a:xfrm>
            <a:off x="595423" y="1873406"/>
            <a:ext cx="2153092" cy="3548568"/>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Content Placeholder 4">
            <a:extLst>
              <a:ext uri="{FF2B5EF4-FFF2-40B4-BE49-F238E27FC236}">
                <a16:creationId xmlns:a16="http://schemas.microsoft.com/office/drawing/2014/main" id="{1BB083D2-1D9A-0535-2EEB-CE6BE459D344}"/>
              </a:ext>
            </a:extLst>
          </p:cNvPr>
          <p:cNvSpPr txBox="1">
            <a:spLocks/>
          </p:cNvSpPr>
          <p:nvPr/>
        </p:nvSpPr>
        <p:spPr>
          <a:xfrm>
            <a:off x="810573" y="2132095"/>
            <a:ext cx="1712157" cy="2115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4">
                    <a:lumMod val="50000"/>
                  </a:schemeClr>
                </a:solidFill>
                <a:latin typeface="Louis George Cafe" pitchFamily="2" charset="-128"/>
                <a:ea typeface="Louis George Cafe" pitchFamily="2" charset="-128"/>
                <a:cs typeface="Louis George Cafe" pitchFamily="2" charset="-128"/>
              </a:rPr>
              <a:t>Contact Theory (Allport, 1954)</a:t>
            </a:r>
            <a:endParaRPr lang="en-GB" sz="2700" dirty="0">
              <a:solidFill>
                <a:schemeClr val="accent4">
                  <a:lumMod val="50000"/>
                </a:schemeClr>
              </a:solidFill>
            </a:endParaRPr>
          </a:p>
        </p:txBody>
      </p:sp>
      <p:pic>
        <p:nvPicPr>
          <p:cNvPr id="49" name="Graphic 48" descr="Boardroom outline">
            <a:extLst>
              <a:ext uri="{FF2B5EF4-FFF2-40B4-BE49-F238E27FC236}">
                <a16:creationId xmlns:a16="http://schemas.microsoft.com/office/drawing/2014/main" id="{80C475BB-C537-5108-1A3A-DA378812E9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476" y="4132970"/>
            <a:ext cx="1230352" cy="1230352"/>
          </a:xfrm>
          <a:prstGeom prst="rect">
            <a:avLst/>
          </a:prstGeom>
        </p:spPr>
      </p:pic>
      <p:pic>
        <p:nvPicPr>
          <p:cNvPr id="3" name="Picture 2">
            <a:extLst>
              <a:ext uri="{FF2B5EF4-FFF2-40B4-BE49-F238E27FC236}">
                <a16:creationId xmlns:a16="http://schemas.microsoft.com/office/drawing/2014/main" id="{5E5CCC42-9D1E-8436-E34A-86F17D6762E6}"/>
              </a:ext>
            </a:extLst>
          </p:cNvPr>
          <p:cNvPicPr>
            <a:picLocks noChangeAspect="1"/>
          </p:cNvPicPr>
          <p:nvPr/>
        </p:nvPicPr>
        <p:blipFill>
          <a:blip r:embed="rId7"/>
          <a:stretch>
            <a:fillRect/>
          </a:stretch>
        </p:blipFill>
        <p:spPr>
          <a:xfrm>
            <a:off x="9363536" y="6116403"/>
            <a:ext cx="2559387" cy="480153"/>
          </a:xfrm>
          <a:prstGeom prst="rect">
            <a:avLst/>
          </a:prstGeom>
          <a:ln>
            <a:solidFill>
              <a:schemeClr val="tx1"/>
            </a:solidFill>
          </a:ln>
        </p:spPr>
      </p:pic>
    </p:spTree>
    <p:extLst>
      <p:ext uri="{BB962C8B-B14F-4D97-AF65-F5344CB8AC3E}">
        <p14:creationId xmlns:p14="http://schemas.microsoft.com/office/powerpoint/2010/main" val="40150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79215-A0BC-CEA1-D86B-ED98E064B60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A6530DA-AF77-486A-8E18-86F3039E3C50}"/>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ADE43639-0A33-EC64-CC72-33DEF87B263F}"/>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Direct contact interventions</a:t>
            </a:r>
          </a:p>
        </p:txBody>
      </p:sp>
      <p:sp>
        <p:nvSpPr>
          <p:cNvPr id="2" name="Rectangle: Rounded Corners 1">
            <a:extLst>
              <a:ext uri="{FF2B5EF4-FFF2-40B4-BE49-F238E27FC236}">
                <a16:creationId xmlns:a16="http://schemas.microsoft.com/office/drawing/2014/main" id="{0C2A182D-A0A9-5F93-1771-89F687132701}"/>
              </a:ext>
            </a:extLst>
          </p:cNvPr>
          <p:cNvSpPr/>
          <p:nvPr/>
        </p:nvSpPr>
        <p:spPr>
          <a:xfrm>
            <a:off x="595423" y="3726180"/>
            <a:ext cx="3702257" cy="18329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1F05DF21-A4C4-5CB2-2DFC-6C975F65509A}"/>
              </a:ext>
            </a:extLst>
          </p:cNvPr>
          <p:cNvSpPr/>
          <p:nvPr/>
        </p:nvSpPr>
        <p:spPr>
          <a:xfrm>
            <a:off x="1600200" y="1753995"/>
            <a:ext cx="6572249" cy="1217805"/>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D0A1C136-2704-E27E-54B5-66DF979D758F}"/>
              </a:ext>
            </a:extLst>
          </p:cNvPr>
          <p:cNvSpPr/>
          <p:nvPr/>
        </p:nvSpPr>
        <p:spPr>
          <a:xfrm>
            <a:off x="7894322" y="3726180"/>
            <a:ext cx="3702257" cy="183295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ontent Placeholder 4">
            <a:extLst>
              <a:ext uri="{FF2B5EF4-FFF2-40B4-BE49-F238E27FC236}">
                <a16:creationId xmlns:a16="http://schemas.microsoft.com/office/drawing/2014/main" id="{EE2B9872-DBAB-7BBD-916A-B63180FBF2C5}"/>
              </a:ext>
            </a:extLst>
          </p:cNvPr>
          <p:cNvSpPr txBox="1">
            <a:spLocks/>
          </p:cNvSpPr>
          <p:nvPr/>
        </p:nvSpPr>
        <p:spPr>
          <a:xfrm>
            <a:off x="561131" y="3859254"/>
            <a:ext cx="3702257" cy="2115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4">
                    <a:lumMod val="50000"/>
                  </a:schemeClr>
                </a:solidFill>
                <a:latin typeface="Louis George Cafe" pitchFamily="2" charset="-128"/>
                <a:ea typeface="Louis George Cafe" pitchFamily="2" charset="-128"/>
                <a:cs typeface="Louis George Cafe" pitchFamily="2" charset="-128"/>
              </a:rPr>
              <a:t>Positive, meaningful contact with disabled peers</a:t>
            </a:r>
            <a:endParaRPr lang="en-GB" sz="2700" dirty="0">
              <a:solidFill>
                <a:schemeClr val="accent4">
                  <a:lumMod val="50000"/>
                </a:schemeClr>
              </a:solidFill>
            </a:endParaRPr>
          </a:p>
        </p:txBody>
      </p:sp>
      <p:sp>
        <p:nvSpPr>
          <p:cNvPr id="10" name="Arrow: Right 9">
            <a:extLst>
              <a:ext uri="{FF2B5EF4-FFF2-40B4-BE49-F238E27FC236}">
                <a16:creationId xmlns:a16="http://schemas.microsoft.com/office/drawing/2014/main" id="{2274A5A7-7F2E-2E3C-E359-DF0329A44F85}"/>
              </a:ext>
            </a:extLst>
          </p:cNvPr>
          <p:cNvSpPr/>
          <p:nvPr/>
        </p:nvSpPr>
        <p:spPr>
          <a:xfrm>
            <a:off x="4661710" y="3892268"/>
            <a:ext cx="2868579" cy="662940"/>
          </a:xfrm>
          <a:prstGeom prst="rightArrow">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4">
            <a:extLst>
              <a:ext uri="{FF2B5EF4-FFF2-40B4-BE49-F238E27FC236}">
                <a16:creationId xmlns:a16="http://schemas.microsoft.com/office/drawing/2014/main" id="{E0903891-15ED-2FA0-FB1B-EDFBD23AF11A}"/>
              </a:ext>
            </a:extLst>
          </p:cNvPr>
          <p:cNvSpPr txBox="1">
            <a:spLocks/>
          </p:cNvSpPr>
          <p:nvPr/>
        </p:nvSpPr>
        <p:spPr>
          <a:xfrm>
            <a:off x="7917184" y="3802103"/>
            <a:ext cx="3702257" cy="2115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rgbClr val="7030A0"/>
                </a:solidFill>
                <a:latin typeface="Louis George Cafe" pitchFamily="2" charset="-128"/>
                <a:ea typeface="Louis George Cafe" pitchFamily="2" charset="-128"/>
                <a:cs typeface="Louis George Cafe" pitchFamily="2" charset="-128"/>
              </a:rPr>
              <a:t>Increased favourable attitudes towards these children</a:t>
            </a:r>
            <a:endParaRPr lang="en-GB" sz="2700" dirty="0">
              <a:solidFill>
                <a:srgbClr val="7030A0"/>
              </a:solidFill>
            </a:endParaRPr>
          </a:p>
        </p:txBody>
      </p:sp>
      <p:cxnSp>
        <p:nvCxnSpPr>
          <p:cNvPr id="16" name="Straight Connector 15">
            <a:extLst>
              <a:ext uri="{FF2B5EF4-FFF2-40B4-BE49-F238E27FC236}">
                <a16:creationId xmlns:a16="http://schemas.microsoft.com/office/drawing/2014/main" id="{8C6F7921-CD81-F7D3-E0B1-E1FFBAEA9FA1}"/>
              </a:ext>
            </a:extLst>
          </p:cNvPr>
          <p:cNvCxnSpPr/>
          <p:nvPr/>
        </p:nvCxnSpPr>
        <p:spPr>
          <a:xfrm>
            <a:off x="2045970" y="3257550"/>
            <a:ext cx="8332470"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FF6091-C7F9-432A-76AA-59E7ACBD1378}"/>
              </a:ext>
            </a:extLst>
          </p:cNvPr>
          <p:cNvCxnSpPr>
            <a:cxnSpLocks/>
          </p:cNvCxnSpPr>
          <p:nvPr/>
        </p:nvCxnSpPr>
        <p:spPr>
          <a:xfrm>
            <a:off x="2084070" y="3249930"/>
            <a:ext cx="0" cy="39624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A1A51A-1853-93A3-01CB-4E7AFA6D8217}"/>
              </a:ext>
            </a:extLst>
          </p:cNvPr>
          <p:cNvCxnSpPr>
            <a:cxnSpLocks/>
          </p:cNvCxnSpPr>
          <p:nvPr/>
        </p:nvCxnSpPr>
        <p:spPr>
          <a:xfrm>
            <a:off x="10340340" y="3253740"/>
            <a:ext cx="0" cy="39624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Content Placeholder 4">
            <a:extLst>
              <a:ext uri="{FF2B5EF4-FFF2-40B4-BE49-F238E27FC236}">
                <a16:creationId xmlns:a16="http://schemas.microsoft.com/office/drawing/2014/main" id="{1A6E6157-F9B7-A7F8-6DEF-AB5512ED41C5}"/>
              </a:ext>
            </a:extLst>
          </p:cNvPr>
          <p:cNvSpPr txBox="1">
            <a:spLocks/>
          </p:cNvSpPr>
          <p:nvPr/>
        </p:nvSpPr>
        <p:spPr>
          <a:xfrm>
            <a:off x="1565910" y="1795508"/>
            <a:ext cx="6435088" cy="21158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1">
                    <a:lumMod val="50000"/>
                  </a:schemeClr>
                </a:solidFill>
                <a:latin typeface="Louis George Cafe" pitchFamily="2" charset="-128"/>
                <a:ea typeface="Louis George Cafe" pitchFamily="2" charset="-128"/>
                <a:cs typeface="Louis George Cafe" pitchFamily="2" charset="-128"/>
              </a:rPr>
              <a:t>Increased contact self-efficacy and empathy, reduced anxiety</a:t>
            </a:r>
            <a:endParaRPr lang="en-GB" sz="2700" dirty="0">
              <a:solidFill>
                <a:schemeClr val="accent1">
                  <a:lumMod val="50000"/>
                </a:schemeClr>
              </a:solidFill>
            </a:endParaRPr>
          </a:p>
        </p:txBody>
      </p:sp>
      <p:sp>
        <p:nvSpPr>
          <p:cNvPr id="24" name="TextBox 23">
            <a:extLst>
              <a:ext uri="{FF2B5EF4-FFF2-40B4-BE49-F238E27FC236}">
                <a16:creationId xmlns:a16="http://schemas.microsoft.com/office/drawing/2014/main" id="{D66B1763-DB30-1524-7A08-08B4E3708198}"/>
              </a:ext>
            </a:extLst>
          </p:cNvPr>
          <p:cNvSpPr txBox="1"/>
          <p:nvPr/>
        </p:nvSpPr>
        <p:spPr>
          <a:xfrm>
            <a:off x="3710588" y="6451730"/>
            <a:ext cx="8481412" cy="307777"/>
          </a:xfrm>
          <a:prstGeom prst="rect">
            <a:avLst/>
          </a:prstGeom>
          <a:noFill/>
        </p:spPr>
        <p:txBody>
          <a:bodyPr wrap="square">
            <a:spAutoFit/>
          </a:bodyPr>
          <a:lstStyle/>
          <a:p>
            <a:r>
              <a:rPr lang="en-GB" sz="1400" dirty="0">
                <a:effectLst/>
                <a:latin typeface="Louis George Cafe" pitchFamily="2" charset="-128"/>
                <a:ea typeface="Louis George Cafe" pitchFamily="2" charset="-128"/>
                <a:cs typeface="Louis George Cafe" pitchFamily="2" charset="-128"/>
              </a:rPr>
              <a:t>(Armstrong et al., 2017; Chae et al., 2019; Freer, 2021; Macmillan et al., 2014; Morina &amp; </a:t>
            </a:r>
            <a:r>
              <a:rPr lang="en-GB" sz="1400" dirty="0" err="1">
                <a:effectLst/>
                <a:latin typeface="Louis George Cafe" pitchFamily="2" charset="-128"/>
                <a:ea typeface="Louis George Cafe" pitchFamily="2" charset="-128"/>
                <a:cs typeface="Louis George Cafe" pitchFamily="2" charset="-128"/>
              </a:rPr>
              <a:t>Carnerero</a:t>
            </a:r>
            <a:r>
              <a:rPr lang="en-GB" sz="1400" dirty="0">
                <a:effectLst/>
                <a:latin typeface="Louis George Cafe" pitchFamily="2" charset="-128"/>
                <a:ea typeface="Louis George Cafe" pitchFamily="2" charset="-128"/>
                <a:cs typeface="Louis George Cafe" pitchFamily="2" charset="-128"/>
              </a:rPr>
              <a:t>, 2020)</a:t>
            </a:r>
            <a:endParaRPr lang="en-GB" sz="1400" dirty="0">
              <a:latin typeface="Louis George Cafe" pitchFamily="2" charset="-128"/>
              <a:ea typeface="Louis George Cafe" pitchFamily="2" charset="-128"/>
              <a:cs typeface="Louis George Cafe" pitchFamily="2" charset="-128"/>
            </a:endParaRPr>
          </a:p>
        </p:txBody>
      </p:sp>
      <p:sp>
        <p:nvSpPr>
          <p:cNvPr id="5" name="Rectangle: Rounded Corners 4">
            <a:extLst>
              <a:ext uri="{FF2B5EF4-FFF2-40B4-BE49-F238E27FC236}">
                <a16:creationId xmlns:a16="http://schemas.microsoft.com/office/drawing/2014/main" id="{58611ECD-0367-6A75-CCF9-FCC9C14C4EB2}"/>
              </a:ext>
            </a:extLst>
          </p:cNvPr>
          <p:cNvSpPr/>
          <p:nvPr/>
        </p:nvSpPr>
        <p:spPr>
          <a:xfrm>
            <a:off x="8407788" y="1752241"/>
            <a:ext cx="3184806" cy="121780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solidFill>
                  <a:schemeClr val="tx1"/>
                </a:solidFill>
                <a:latin typeface="Louis George Cafe" pitchFamily="2" charset="-128"/>
                <a:ea typeface="Louis George Cafe" pitchFamily="2" charset="-128"/>
                <a:cs typeface="Louis George Cafe" pitchFamily="2" charset="-128"/>
              </a:rPr>
              <a:t>Children aged 6–14 years</a:t>
            </a:r>
          </a:p>
          <a:p>
            <a:pPr marL="285750" indent="-285750">
              <a:buFont typeface="Arial" panose="020B0604020202020204" pitchFamily="34" charset="0"/>
              <a:buChar char="•"/>
            </a:pPr>
            <a:endParaRPr lang="en-GB" dirty="0">
              <a:solidFill>
                <a:schemeClr val="tx1"/>
              </a:solidFill>
              <a:latin typeface="Louis George Cafe" pitchFamily="2" charset="-128"/>
              <a:ea typeface="Louis George Cafe" pitchFamily="2" charset="-128"/>
              <a:cs typeface="Louis George Cafe" pitchFamily="2" charset="-128"/>
            </a:endParaRPr>
          </a:p>
          <a:p>
            <a:pPr marL="285750" indent="-285750">
              <a:buFont typeface="Arial" panose="020B0604020202020204" pitchFamily="34" charset="0"/>
              <a:buChar char="•"/>
            </a:pPr>
            <a:r>
              <a:rPr lang="en-GB" dirty="0">
                <a:solidFill>
                  <a:schemeClr val="tx1"/>
                </a:solidFill>
                <a:latin typeface="Louis George Cafe" pitchFamily="2" charset="-128"/>
                <a:ea typeface="Louis George Cafe" pitchFamily="2" charset="-128"/>
                <a:cs typeface="Louis George Cafe" pitchFamily="2" charset="-128"/>
              </a:rPr>
              <a:t>Various countries</a:t>
            </a:r>
          </a:p>
        </p:txBody>
      </p:sp>
    </p:spTree>
    <p:extLst>
      <p:ext uri="{BB962C8B-B14F-4D97-AF65-F5344CB8AC3E}">
        <p14:creationId xmlns:p14="http://schemas.microsoft.com/office/powerpoint/2010/main" val="1892311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6F5F8-3AF9-8183-4C46-BB026329A14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C5215E2-F863-2A58-5762-7E2AAB142434}"/>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8433A752-CEDF-C700-C33D-3D6AD5A0A507}"/>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Direct contact interventions</a:t>
            </a:r>
          </a:p>
        </p:txBody>
      </p:sp>
      <p:pic>
        <p:nvPicPr>
          <p:cNvPr id="14" name="Picture 13">
            <a:extLst>
              <a:ext uri="{FF2B5EF4-FFF2-40B4-BE49-F238E27FC236}">
                <a16:creationId xmlns:a16="http://schemas.microsoft.com/office/drawing/2014/main" id="{6ED1EEC4-D87C-50B9-4D7E-0627817E3E32}"/>
              </a:ext>
            </a:extLst>
          </p:cNvPr>
          <p:cNvPicPr>
            <a:picLocks noChangeAspect="1"/>
          </p:cNvPicPr>
          <p:nvPr/>
        </p:nvPicPr>
        <p:blipFill>
          <a:blip r:embed="rId3"/>
          <a:stretch>
            <a:fillRect/>
          </a:stretch>
        </p:blipFill>
        <p:spPr>
          <a:xfrm>
            <a:off x="531713" y="1904898"/>
            <a:ext cx="6020109" cy="1981302"/>
          </a:xfrm>
          <a:prstGeom prst="rect">
            <a:avLst/>
          </a:prstGeom>
        </p:spPr>
      </p:pic>
      <p:sp>
        <p:nvSpPr>
          <p:cNvPr id="15" name="Rectangle: Rounded Corners 14">
            <a:extLst>
              <a:ext uri="{FF2B5EF4-FFF2-40B4-BE49-F238E27FC236}">
                <a16:creationId xmlns:a16="http://schemas.microsoft.com/office/drawing/2014/main" id="{292491ED-1846-0382-75D7-3A2AC8958E42}"/>
              </a:ext>
            </a:extLst>
          </p:cNvPr>
          <p:cNvSpPr/>
          <p:nvPr/>
        </p:nvSpPr>
        <p:spPr>
          <a:xfrm>
            <a:off x="595423" y="4566603"/>
            <a:ext cx="5892691" cy="774818"/>
          </a:xfrm>
          <a:prstGeom prst="roundRect">
            <a:avLst/>
          </a:prstGeom>
          <a:solidFill>
            <a:srgbClr val="FEE7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Content Placeholder 4">
            <a:extLst>
              <a:ext uri="{FF2B5EF4-FFF2-40B4-BE49-F238E27FC236}">
                <a16:creationId xmlns:a16="http://schemas.microsoft.com/office/drawing/2014/main" id="{C0E02EB9-F73D-AB14-8444-1E7BB39810DE}"/>
              </a:ext>
            </a:extLst>
          </p:cNvPr>
          <p:cNvSpPr txBox="1">
            <a:spLocks/>
          </p:cNvSpPr>
          <p:nvPr/>
        </p:nvSpPr>
        <p:spPr>
          <a:xfrm>
            <a:off x="221779" y="4654621"/>
            <a:ext cx="4685918" cy="461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6">
                    <a:lumMod val="50000"/>
                  </a:schemeClr>
                </a:solidFill>
                <a:latin typeface="Louis George Cafe" pitchFamily="2" charset="-128"/>
                <a:ea typeface="Louis George Cafe" pitchFamily="2" charset="-128"/>
                <a:cs typeface="Louis George Cafe" pitchFamily="2" charset="-128"/>
              </a:rPr>
              <a:t>Not always possible!</a:t>
            </a:r>
            <a:endParaRPr lang="en-GB" sz="2700" dirty="0">
              <a:solidFill>
                <a:schemeClr val="accent6">
                  <a:lumMod val="50000"/>
                </a:schemeClr>
              </a:solidFill>
            </a:endParaRPr>
          </a:p>
        </p:txBody>
      </p:sp>
      <p:pic>
        <p:nvPicPr>
          <p:cNvPr id="25" name="Graphic 24" descr="Warning outline">
            <a:extLst>
              <a:ext uri="{FF2B5EF4-FFF2-40B4-BE49-F238E27FC236}">
                <a16:creationId xmlns:a16="http://schemas.microsoft.com/office/drawing/2014/main" id="{13EDFBBF-BF59-5685-3496-0EF893961A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1252" y="4168497"/>
            <a:ext cx="1434228" cy="1434228"/>
          </a:xfrm>
          <a:prstGeom prst="rect">
            <a:avLst/>
          </a:prstGeom>
        </p:spPr>
      </p:pic>
      <p:cxnSp>
        <p:nvCxnSpPr>
          <p:cNvPr id="27" name="Straight Arrow Connector 26">
            <a:extLst>
              <a:ext uri="{FF2B5EF4-FFF2-40B4-BE49-F238E27FC236}">
                <a16:creationId xmlns:a16="http://schemas.microsoft.com/office/drawing/2014/main" id="{1AAEE3BB-A31F-0F16-DB23-2C742EC2EC22}"/>
              </a:ext>
            </a:extLst>
          </p:cNvPr>
          <p:cNvCxnSpPr>
            <a:cxnSpLocks/>
          </p:cNvCxnSpPr>
          <p:nvPr/>
        </p:nvCxnSpPr>
        <p:spPr>
          <a:xfrm flipV="1">
            <a:off x="6096000" y="3144033"/>
            <a:ext cx="1169096" cy="1112185"/>
          </a:xfrm>
          <a:prstGeom prst="straightConnector1">
            <a:avLst/>
          </a:prstGeom>
          <a:ln>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8" name="Content Placeholder 4">
            <a:extLst>
              <a:ext uri="{FF2B5EF4-FFF2-40B4-BE49-F238E27FC236}">
                <a16:creationId xmlns:a16="http://schemas.microsoft.com/office/drawing/2014/main" id="{117B5CE7-C718-697E-603A-E174FAD6D14D}"/>
              </a:ext>
            </a:extLst>
          </p:cNvPr>
          <p:cNvSpPr txBox="1">
            <a:spLocks/>
          </p:cNvSpPr>
          <p:nvPr/>
        </p:nvSpPr>
        <p:spPr>
          <a:xfrm>
            <a:off x="7142757" y="2463769"/>
            <a:ext cx="4685918" cy="461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6">
                    <a:lumMod val="50000"/>
                  </a:schemeClr>
                </a:solidFill>
                <a:latin typeface="Louis George Cafe" pitchFamily="2" charset="-128"/>
                <a:ea typeface="Louis George Cafe" pitchFamily="2" charset="-128"/>
                <a:cs typeface="Louis George Cafe" pitchFamily="2" charset="-128"/>
              </a:rPr>
              <a:t>Some schools have low populations of SEND pupils</a:t>
            </a:r>
            <a:endParaRPr lang="en-GB" sz="2700" dirty="0">
              <a:solidFill>
                <a:schemeClr val="accent6">
                  <a:lumMod val="50000"/>
                </a:schemeClr>
              </a:solidFill>
            </a:endParaRPr>
          </a:p>
        </p:txBody>
      </p:sp>
      <p:sp>
        <p:nvSpPr>
          <p:cNvPr id="31" name="Content Placeholder 4">
            <a:extLst>
              <a:ext uri="{FF2B5EF4-FFF2-40B4-BE49-F238E27FC236}">
                <a16:creationId xmlns:a16="http://schemas.microsoft.com/office/drawing/2014/main" id="{20E5483D-4F2E-80DF-1A77-5A5116817F75}"/>
              </a:ext>
            </a:extLst>
          </p:cNvPr>
          <p:cNvSpPr txBox="1">
            <a:spLocks/>
          </p:cNvSpPr>
          <p:nvPr/>
        </p:nvSpPr>
        <p:spPr>
          <a:xfrm>
            <a:off x="7142757" y="4787206"/>
            <a:ext cx="4685918" cy="461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000"/>
              </a:lnSpc>
              <a:buFont typeface="Arial" panose="020B0604020202020204" pitchFamily="34" charset="0"/>
              <a:buNone/>
            </a:pPr>
            <a:r>
              <a:rPr lang="en-GB" sz="2700" dirty="0">
                <a:solidFill>
                  <a:schemeClr val="accent6">
                    <a:lumMod val="50000"/>
                  </a:schemeClr>
                </a:solidFill>
                <a:latin typeface="Louis George Cafe" pitchFamily="2" charset="-128"/>
                <a:ea typeface="Louis George Cafe" pitchFamily="2" charset="-128"/>
                <a:cs typeface="Louis George Cafe" pitchFamily="2" charset="-128"/>
              </a:rPr>
              <a:t>Psychological barriers        e.g., anxiety, low confidence</a:t>
            </a:r>
            <a:endParaRPr lang="en-GB" sz="2700" dirty="0">
              <a:solidFill>
                <a:schemeClr val="accent6">
                  <a:lumMod val="50000"/>
                </a:schemeClr>
              </a:solidFill>
            </a:endParaRPr>
          </a:p>
        </p:txBody>
      </p:sp>
      <p:cxnSp>
        <p:nvCxnSpPr>
          <p:cNvPr id="32" name="Straight Arrow Connector 31">
            <a:extLst>
              <a:ext uri="{FF2B5EF4-FFF2-40B4-BE49-F238E27FC236}">
                <a16:creationId xmlns:a16="http://schemas.microsoft.com/office/drawing/2014/main" id="{AF92AF73-A536-832C-D9EB-D358C936DF96}"/>
              </a:ext>
            </a:extLst>
          </p:cNvPr>
          <p:cNvCxnSpPr>
            <a:cxnSpLocks/>
          </p:cNvCxnSpPr>
          <p:nvPr/>
        </p:nvCxnSpPr>
        <p:spPr>
          <a:xfrm>
            <a:off x="6680548" y="4941853"/>
            <a:ext cx="772438" cy="198892"/>
          </a:xfrm>
          <a:prstGeom prst="straightConnector1">
            <a:avLst/>
          </a:prstGeom>
          <a:ln>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9A2AD967-3CF2-EEBF-7C7B-34E4270EFC2A}"/>
              </a:ext>
            </a:extLst>
          </p:cNvPr>
          <p:cNvSpPr txBox="1"/>
          <p:nvPr/>
        </p:nvSpPr>
        <p:spPr>
          <a:xfrm>
            <a:off x="7265096" y="6451730"/>
            <a:ext cx="8481412" cy="307777"/>
          </a:xfrm>
          <a:prstGeom prst="rect">
            <a:avLst/>
          </a:prstGeom>
          <a:noFill/>
        </p:spPr>
        <p:txBody>
          <a:bodyPr wrap="square">
            <a:spAutoFit/>
          </a:bodyPr>
          <a:lstStyle/>
          <a:p>
            <a:r>
              <a:rPr lang="en-GB" sz="1400" dirty="0">
                <a:effectLst/>
                <a:latin typeface="Louis George Cafe" pitchFamily="2" charset="-128"/>
                <a:ea typeface="Louis George Cafe" pitchFamily="2" charset="-128"/>
                <a:cs typeface="Louis George Cafe" pitchFamily="2" charset="-128"/>
              </a:rPr>
              <a:t>(Crisp &amp; Turner, 2012; Ioannou, 2019; </a:t>
            </a:r>
            <a:r>
              <a:rPr lang="en-GB" sz="1400" dirty="0" err="1">
                <a:effectLst/>
                <a:latin typeface="Louis George Cafe" pitchFamily="2" charset="-128"/>
                <a:ea typeface="Louis George Cafe" pitchFamily="2" charset="-128"/>
                <a:cs typeface="Louis George Cafe" pitchFamily="2" charset="-128"/>
              </a:rPr>
              <a:t>Mazziotta</a:t>
            </a:r>
            <a:r>
              <a:rPr lang="en-GB" sz="1400" dirty="0">
                <a:effectLst/>
                <a:latin typeface="Louis George Cafe" pitchFamily="2" charset="-128"/>
                <a:ea typeface="Louis George Cafe" pitchFamily="2" charset="-128"/>
                <a:cs typeface="Louis George Cafe" pitchFamily="2" charset="-128"/>
              </a:rPr>
              <a:t> et al., 2011)</a:t>
            </a:r>
            <a:endParaRPr lang="en-GB" sz="1400" dirty="0">
              <a:latin typeface="Louis George Cafe" pitchFamily="2" charset="-128"/>
              <a:ea typeface="Louis George Cafe" pitchFamily="2" charset="-128"/>
              <a:cs typeface="Louis George Cafe" pitchFamily="2" charset="-128"/>
            </a:endParaRPr>
          </a:p>
        </p:txBody>
      </p:sp>
    </p:spTree>
    <p:extLst>
      <p:ext uri="{BB962C8B-B14F-4D97-AF65-F5344CB8AC3E}">
        <p14:creationId xmlns:p14="http://schemas.microsoft.com/office/powerpoint/2010/main" val="1235821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E6406-CFD7-FC4B-52AE-4A3A3EB33752}"/>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66430B7-48A2-A19D-F1DC-4322B8439D6C}"/>
              </a:ext>
            </a:extLst>
          </p:cNvPr>
          <p:cNvSpPr/>
          <p:nvPr/>
        </p:nvSpPr>
        <p:spPr>
          <a:xfrm>
            <a:off x="595423" y="406270"/>
            <a:ext cx="10196624" cy="1208494"/>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60B08E39-CD00-945F-783A-5E66827E9F51}"/>
              </a:ext>
            </a:extLst>
          </p:cNvPr>
          <p:cNvSpPr>
            <a:spLocks noGrp="1"/>
          </p:cNvSpPr>
          <p:nvPr>
            <p:ph type="title"/>
          </p:nvPr>
        </p:nvSpPr>
        <p:spPr>
          <a:xfrm>
            <a:off x="731872" y="365125"/>
            <a:ext cx="10515600" cy="1325563"/>
          </a:xfrm>
        </p:spPr>
        <p:txBody>
          <a:bodyPr rtlCol="0"/>
          <a:lstStyle/>
          <a:p>
            <a:pPr rtl="0"/>
            <a:r>
              <a:rPr lang="en-GB" dirty="0">
                <a:solidFill>
                  <a:srgbClr val="002060"/>
                </a:solidFill>
                <a:latin typeface="Bubbleboddy Neue Trial" pitchFamily="2" charset="0"/>
              </a:rPr>
              <a:t>Older representation in literature</a:t>
            </a:r>
          </a:p>
        </p:txBody>
      </p:sp>
      <p:pic>
        <p:nvPicPr>
          <p:cNvPr id="11266" name="Picture 2" descr="The Secret Garden │ Filming locations | National Trust">
            <a:extLst>
              <a:ext uri="{FF2B5EF4-FFF2-40B4-BE49-F238E27FC236}">
                <a16:creationId xmlns:a16="http://schemas.microsoft.com/office/drawing/2014/main" id="{B923B310-A7A3-BD9B-ADEE-A3A9869C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60" y="4723333"/>
            <a:ext cx="3075824" cy="172839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79599D7F-BDE9-FAF4-B8E6-51BB87A64DA8}"/>
              </a:ext>
            </a:extLst>
          </p:cNvPr>
          <p:cNvSpPr/>
          <p:nvPr/>
        </p:nvSpPr>
        <p:spPr>
          <a:xfrm>
            <a:off x="2902380" y="1883391"/>
            <a:ext cx="2838210" cy="2395102"/>
          </a:xfrm>
          <a:prstGeom prst="wedgeRoundRectCallou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656C9A7-0B78-515E-5293-65B0E9544CFD}"/>
              </a:ext>
            </a:extLst>
          </p:cNvPr>
          <p:cNvSpPr txBox="1"/>
          <p:nvPr/>
        </p:nvSpPr>
        <p:spPr>
          <a:xfrm>
            <a:off x="2989532" y="2135528"/>
            <a:ext cx="2630606" cy="1938992"/>
          </a:xfrm>
          <a:prstGeom prst="rect">
            <a:avLst/>
          </a:prstGeom>
          <a:noFill/>
        </p:spPr>
        <p:txBody>
          <a:bodyPr wrap="square">
            <a:spAutoFit/>
          </a:bodyPr>
          <a:lstStyle/>
          <a:p>
            <a:pPr algn="ctr"/>
            <a:r>
              <a:rPr lang="en-GB" sz="2000" b="0" i="0" dirty="0">
                <a:solidFill>
                  <a:srgbClr val="000000"/>
                </a:solidFill>
                <a:effectLst/>
                <a:latin typeface="Louis George Cafe" pitchFamily="2" charset="-128"/>
                <a:ea typeface="Louis George Cafe" pitchFamily="2" charset="-128"/>
                <a:cs typeface="Louis George Cafe" pitchFamily="2" charset="-128"/>
              </a:rPr>
              <a:t>“I shall get well! I shall get well!” he cried out. “Mary! Dickon! I shall get well! And I shall live forever and ever and ever!”</a:t>
            </a:r>
            <a:endParaRPr lang="en-GB" sz="2000" dirty="0">
              <a:latin typeface="Louis George Cafe" pitchFamily="2" charset="-128"/>
              <a:ea typeface="Louis George Cafe" pitchFamily="2" charset="-128"/>
              <a:cs typeface="Louis George Cafe" pitchFamily="2" charset="-128"/>
            </a:endParaRPr>
          </a:p>
        </p:txBody>
      </p:sp>
      <p:pic>
        <p:nvPicPr>
          <p:cNvPr id="11268" name="Picture 4">
            <a:extLst>
              <a:ext uri="{FF2B5EF4-FFF2-40B4-BE49-F238E27FC236}">
                <a16:creationId xmlns:a16="http://schemas.microsoft.com/office/drawing/2014/main" id="{9588098F-79CE-BD90-35A0-9F18B10A8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23" y="2059604"/>
            <a:ext cx="2023860" cy="2954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2" name="Picture 8" descr="What Katy Did - Susan Coolidge: 9780141357638 - AbeBooks">
            <a:extLst>
              <a:ext uri="{FF2B5EF4-FFF2-40B4-BE49-F238E27FC236}">
                <a16:creationId xmlns:a16="http://schemas.microsoft.com/office/drawing/2014/main" id="{B8576A83-2521-41E2-6B74-1D1E36FFE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5557" y="1883391"/>
            <a:ext cx="2660605" cy="40806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375341DD-6115-DFAD-832A-92184AE71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688" y="2742999"/>
            <a:ext cx="2838210" cy="37087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61206"/>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38_TF78504181_Win32" id="{C0282433-D7EF-45DF-A8F6-65451AB0B295}" vid="{7A5F5F68-7204-400F-A78C-9EE75BE45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EF148-1770-458F-8F5B-C3D0A278AA97}">
  <ds:schemaRefs>
    <ds:schemaRef ds:uri="http://www.w3.org/XML/1998/namespace"/>
    <ds:schemaRef ds:uri="71af3243-3dd4-4a8d-8c0d-dd76da1f02a5"/>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16c05727-aa75-4e4a-9b5f-8a80a116589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{7BDC554C-56EC-42E6-9881-25AEC27C28CB}tf78504181_win32</Template>
  <TotalTime>10988</TotalTime>
  <Words>9428</Words>
  <Application>Microsoft Macintosh PowerPoint</Application>
  <PresentationFormat>Widescreen</PresentationFormat>
  <Paragraphs>400</Paragraphs>
  <Slides>44</Slides>
  <Notes>44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Bubbleboddy Neue Trial</vt:lpstr>
      <vt:lpstr>Times New Roman</vt:lpstr>
      <vt:lpstr>Louis George Cafe</vt:lpstr>
      <vt:lpstr>Calibri</vt:lpstr>
      <vt:lpstr>Tw Cen MT</vt:lpstr>
      <vt:lpstr>Source Sans Pro</vt:lpstr>
      <vt:lpstr>Courier New</vt:lpstr>
      <vt:lpstr>Söhne</vt:lpstr>
      <vt:lpstr>Avenir Next LT Pro</vt:lpstr>
      <vt:lpstr>ShapesVTI</vt:lpstr>
      <vt:lpstr>To what extent can 'imagined contact' be used to improve children's responses towards their disabled peers?</vt:lpstr>
      <vt:lpstr>Hello!</vt:lpstr>
      <vt:lpstr>My perspective and language choices</vt:lpstr>
      <vt:lpstr>Setting the scene</vt:lpstr>
      <vt:lpstr>Outline of the session</vt:lpstr>
      <vt:lpstr>Contact matters</vt:lpstr>
      <vt:lpstr>Direct contact interventions</vt:lpstr>
      <vt:lpstr>Direct contact interventions</vt:lpstr>
      <vt:lpstr>Older representation in literature</vt:lpstr>
      <vt:lpstr>Newer representation in literature</vt:lpstr>
      <vt:lpstr>Representation in LEGO</vt:lpstr>
      <vt:lpstr>Representation in Barbie</vt:lpstr>
      <vt:lpstr>Representation in Barbie</vt:lpstr>
      <vt:lpstr>PowerPoint Presentation</vt:lpstr>
      <vt:lpstr>Representation on television</vt:lpstr>
      <vt:lpstr>Representation in school</vt:lpstr>
      <vt:lpstr>Is silence unhelpful?</vt:lpstr>
      <vt:lpstr>Imagined contact</vt:lpstr>
      <vt:lpstr>Systematic literature review</vt:lpstr>
      <vt:lpstr>Empirical study: focus on autism</vt:lpstr>
      <vt:lpstr>Use of toy figures</vt:lpstr>
      <vt:lpstr>Research questions</vt:lpstr>
      <vt:lpstr>Method</vt:lpstr>
      <vt:lpstr>Procedure</vt:lpstr>
      <vt:lpstr>Measures</vt:lpstr>
      <vt:lpstr>Self-reported behaviour</vt:lpstr>
      <vt:lpstr>Mediating variables</vt:lpstr>
      <vt:lpstr>Results</vt:lpstr>
      <vt:lpstr>Results</vt:lpstr>
      <vt:lpstr>Results</vt:lpstr>
      <vt:lpstr>Results</vt:lpstr>
      <vt:lpstr>Results (last results slide, promise!)</vt:lpstr>
      <vt:lpstr>Results (last results slide, promise!)</vt:lpstr>
      <vt:lpstr>Limitations</vt:lpstr>
      <vt:lpstr>Implications</vt:lpstr>
      <vt:lpstr>Resources</vt:lpstr>
      <vt:lpstr>Resources</vt:lpstr>
      <vt:lpstr>Resources</vt:lpstr>
      <vt:lpstr>Conclusion</vt:lpstr>
      <vt:lpstr>Thank you for listening!  Any questions or comments?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Soraya Khanna</dc:creator>
  <cp:lastModifiedBy>Soraya Khanna</cp:lastModifiedBy>
  <cp:revision>4</cp:revision>
  <dcterms:created xsi:type="dcterms:W3CDTF">2024-10-28T11:43:50Z</dcterms:created>
  <dcterms:modified xsi:type="dcterms:W3CDTF">2024-11-25T20:35:40Z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d17f5eab-0951-45e7-baa9-357beec0b77b_Enabled">
    <vt:lpwstr>true</vt:lpwstr>
  </property>
  <property fmtid="{D5CDD505-2E9C-101B-9397-08002B2CF9AE}" pid="4" name="MSIP_Label_d17f5eab-0951-45e7-baa9-357beec0b77b_SetDate">
    <vt:lpwstr>2024-10-28T12:38:58Z</vt:lpwstr>
  </property>
  <property fmtid="{D5CDD505-2E9C-101B-9397-08002B2CF9AE}" pid="5" name="MSIP_Label_d17f5eab-0951-45e7-baa9-357beec0b77b_Method">
    <vt:lpwstr>Privileged</vt:lpwstr>
  </property>
  <property fmtid="{D5CDD505-2E9C-101B-9397-08002B2CF9AE}" pid="6" name="MSIP_Label_d17f5eab-0951-45e7-baa9-357beec0b77b_Name">
    <vt:lpwstr>Document</vt:lpwstr>
  </property>
  <property fmtid="{D5CDD505-2E9C-101B-9397-08002B2CF9AE}" pid="7" name="MSIP_Label_d17f5eab-0951-45e7-baa9-357beec0b77b_SiteId">
    <vt:lpwstr>996ee15c-0b3e-4a6f-8e65-120a9a51821a</vt:lpwstr>
  </property>
  <property fmtid="{D5CDD505-2E9C-101B-9397-08002B2CF9AE}" pid="8" name="MSIP_Label_d17f5eab-0951-45e7-baa9-357beec0b77b_ActionId">
    <vt:lpwstr>63564d13-f57a-4cd9-b33d-b9b8c99489bc</vt:lpwstr>
  </property>
  <property fmtid="{D5CDD505-2E9C-101B-9397-08002B2CF9AE}" pid="9" name="MSIP_Label_d17f5eab-0951-45e7-baa9-357beec0b77b_ContentBits">
    <vt:lpwstr>0</vt:lpwstr>
  </property>
</Properties>
</file>