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Lst>
  <p:sldSz cx="18288000" cy="10287000"/>
  <p:notesSz cx="6858000" cy="9144000"/>
  <p:embeddedFontLst>
    <p:embeddedFont>
      <p:font typeface="Canva Sans Bold" panose="020B0803030501040103" pitchFamily="34" charset="0"/>
      <p:regular r:id="rId40"/>
    </p:embeddedFont>
    <p:embeddedFont>
      <p:font typeface="Montserrat" pitchFamily="2" charset="77"/>
      <p:regular r:id="rId41"/>
      <p:bold r:id="rId42"/>
      <p:italic r:id="rId43"/>
    </p:embeddedFont>
    <p:embeddedFont>
      <p:font typeface="Montserrat Bold" pitchFamily="2" charset="77"/>
      <p:regular r:id="rId44"/>
    </p:embeddedFont>
    <p:embeddedFont>
      <p:font typeface="Poppins" pitchFamily="2" charset="77"/>
      <p:regular r:id="rId45"/>
      <p:bold r:id="rId46"/>
    </p:embeddedFont>
    <p:embeddedFont>
      <p:font typeface="Poppins Bold" pitchFamily="2" charset="77"/>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74" autoAdjust="0"/>
  </p:normalViewPr>
  <p:slideViewPr>
    <p:cSldViewPr>
      <p:cViewPr varScale="1">
        <p:scale>
          <a:sx n="57" d="100"/>
          <a:sy n="57" d="100"/>
        </p:scale>
        <p:origin x="208" y="10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34 - How can we as professionals support both schools, and also our own services to ensure the voice of autistic young people isn't just heard but is acted on?</a:t>
            </a:r>
          </a:p>
          <a:p>
            <a:r>
              <a:rPr lang="en-US"/>
              <a:t>We can take inspiration from participatory methods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Thinking beyond intervention to creating situations which can more naturally lead to friendships </a:t>
            </a:r>
          </a:p>
          <a:p>
            <a:endParaRPr lang="en-US"/>
          </a:p>
          <a:p>
            <a:r>
              <a:rPr lang="en-US"/>
              <a:t>Going back to that definition of inclusion - "to feel wanted"</a:t>
            </a:r>
          </a:p>
          <a:p>
            <a:endParaRPr lang="en-US"/>
          </a:p>
          <a:p>
            <a:r>
              <a:rPr lang="en-US"/>
              <a:t>Friendships provide validation - so instead of focusing on stopping bullying, or stopping masking - how can we create opportunities for autistic young people to build netowkrs - to meet others - to receive that validation - and ultimately to learn that they are okay</a:t>
            </a:r>
          </a:p>
          <a:p>
            <a:endParaRPr lang="en-US"/>
          </a:p>
          <a:p>
            <a:r>
              <a:rPr lang="en-US"/>
              <a:t>We build our identity and learn to accept ourselves through interactions with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Multitide of studies which suggest autistic young peoples social communication differences are linked to masking, anxiety, depression - particularly in the context of bullying. </a:t>
            </a:r>
          </a:p>
          <a:p>
            <a:endParaRPr lang="en-US"/>
          </a:p>
          <a:p>
            <a:r>
              <a:rPr lang="en-US"/>
              <a:t>Question is, then should we be focused on social skills interventions and 'improving' the ability of autistic young people to socialise, or more focused on supporting everyone to be more understanding? Which is likely to have the most impact?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Studies concerning inclusion and best inclusion practices tend to be conducted from the perspective of clinicians, educators, administrators, and parents but rarely from the perspective or the voice of the student (Gordon 2010, Jones et al. 2021)</a:t>
            </a:r>
          </a:p>
          <a:p>
            <a:endParaRPr lang="en-US"/>
          </a:p>
          <a:p>
            <a:r>
              <a:rPr lang="en-US"/>
              <a:t>“Inclusion is a lifelong process’ it is not just about the academic portion of life but everyone’s life journey”</a:t>
            </a:r>
          </a:p>
          <a:p>
            <a:endParaRPr lang="en-US"/>
          </a:p>
          <a:p>
            <a:r>
              <a:rPr lang="en-US"/>
              <a:t>“Inclusion is a feeling, not a place”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a qualitative element allows for the reporting of the lived experience of autistic individuals it is recognised that the researcher still has a lot of control over selecting interview questions, and more importantly interpreting data and drawing conclusions about autistic young people’s experiences (Fletcher-Watson et al., 2019). The issue here, as Milton (2014) highlights, is that just as autistic individuals may struggle with understanding neurotypical behaviour and culture, neurotypical individuals may lack a certain insight into the lives of autistic individuals. As the researcher is not autistic, aspects may be left open to misinterpretation and thus undermine the quality of research exploring autistic experiences. </a:t>
            </a:r>
          </a:p>
          <a:p>
            <a:r>
              <a:rPr lang="en-US"/>
              <a:t>These issues have highlighted the lack of involvement of autistic people in the research process and therefore called for autistic people to be at the centre of the ‘autism conversation’ (Pellicano, 2020). One way in which this can be achieved is through participatory research (Fletcher-Watson et al., 2019). Participatory research involves ‘‘incorporating the views of autistic people and their allies about what research gets done, how it is done and how it is implemented” (Fletcher-Watson et al., 2019, p. 1). Participatory research acknowledges the power imbalance that exists between researchers and participants and seeks to balance this by providing community members with an opportunity to shape the research (Reason &amp; Bradbury, 2012). It is recognised that through meaningful participation of the autistic community within the generation of research, the quality of methodology itself can be improved, as it contextualises the findings within real world situations, and thus helps to bridge research findings into real world practice (Fletcher-Watson et al., 2019), something which this study aspires and aims to achieve. As a result, a group of autistic young people were involved throughout this study and supported the research in the shaping of the interview context and the questions, reflecting on study findings and the dissemination of results. </a:t>
            </a:r>
          </a:p>
          <a:p>
            <a:endParaRPr lang="en-US"/>
          </a:p>
          <a:p>
            <a:r>
              <a:rPr lang="en-US"/>
              <a:t>The group were recruited from an autism support group run by educational psychologists in the researcher’s local borough. The group were provided with a presentation explaining the research, and their potential role as participatory researchers. Information sheets and consent forms were provided to those who showed interest. Consent was received from two members of the group and their parents. The group consisted of two autistic females, one in year 12 and one in year 10. An outline of the sessions are delineated in table 3.1 below. </a:t>
            </a:r>
          </a:p>
          <a:p>
            <a:endParaRPr lang="en-US"/>
          </a:p>
          <a:p>
            <a:endParaRPr lang="en-US"/>
          </a:p>
          <a:p>
            <a:r>
              <a:rPr lang="en-US"/>
              <a:t>These issues have highlighted the lack of involvement of autistic people in the research process and therefore called for autistic people to be at the centre of the ‘autism conversation’ (Pellicano, 2020). One way in which this can be achieved is through participatory research (Fletcher-Watson et al., 2019). Participatory research involves ‘‘incorporating the views of autistic people and their allies about what research gets done, how it is done and how it is implemented” (Fletcher-Watson et al., 2019, p. 1). Participatory research acknowledges the power imbalance that exists between researchers and participants and seeks to balance this by providing community members with an opportunity to shape the research (Reason &amp; Bradbury, 2012). It is recognised that through meaningful participation of the autistic community within the generation of research, the quality of methodology itself can be improved, as it contextualises the findings within real world situations, and thus helps to bridge research findings into real world practice (Fletcher-Watson et al., 2019), something which this study aspires and aims to achieve. As a result, a group of autistic young people were involved throughout this study and supported the research in the shaping of the interview context and the questions, reflecting on study findings and the dissemination of results. </a:t>
            </a:r>
          </a:p>
          <a:p>
            <a:endParaRPr lang="en-US"/>
          </a:p>
          <a:p>
            <a:r>
              <a:rPr lang="en-US"/>
              <a:t>The group were recruited from an autism support group run by educational psychologists in the researcher’s local borough. The group were provided with a presentation explaining the research, and their potential role as participatory researchers. Information sheets and consent forms were provided to those who showed interest. Consent was received from two members of the group and their parents. The group consisted of two autistic females, one in year 12 and one in year 10. An outline of the sessions are delineated in table 3.1 below.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a qualitative element allows for the reporting of the lived experience of autistic individuals it is recognised that the researcher still has a lot of control over selecting interview questions, and more importantly interpreting data and drawing conclusions about autistic young people’s experiences (Fletcher-Watson et al., 2019). The issue here, as Milton (2014) highlights, is that just as autistic individuals may struggle with understanding neurotypical behaviour and culture, neurotypical individuals may lack a certain insight into the lives of autistic individuals. As the researcher is not autistic, aspects may be left open to misinterpretation and thus undermine the quality of research exploring autistic experiences. </a:t>
            </a:r>
          </a:p>
          <a:p>
            <a:r>
              <a:rPr lang="en-US"/>
              <a:t>These issues have highlighted the lack of involvement of autistic people in the research process and therefore called for autistic people to be at the centre of the ‘autism conversation’ (Pellicano, 2020). One way in which this can be achieved is through participatory research (Fletcher-Watson et al., 2019). Participatory research involves ‘‘incorporating the views of autistic people and their allies about what research gets done, how it is done and how it is implemented” (Fletcher-Watson et al., 2019, p. 1). Participatory research acknowledges the power imbalance that exists between researchers and participants and seeks to balance this by providing community members with an opportunity to shape the research (Reason &amp; Bradbury, 2012). It is recognised that through meaningful participation of the autistic community within the generation of research, the quality of methodology itself can be improved, as it contextualises the findings within real world situations, and thus helps to bridge research findings into real world practice (Fletcher-Watson et al., 2019), something which this study aspires and aims to achieve. As a result, a group of autistic young people were involved throughout this study and supported the research in the shaping of the interview context and the questions, reflecting on study findings and the dissemination of results. </a:t>
            </a:r>
          </a:p>
          <a:p>
            <a:endParaRPr lang="en-US"/>
          </a:p>
          <a:p>
            <a:r>
              <a:rPr lang="en-US"/>
              <a:t>The group were recruited from an autism support group run by educational psychologists in the researcher’s local borough. The group were provided with a presentation explaining the research, and their potential role as participatory researchers. Information sheets and consent forms were provided to those who showed interest. Consent was received from two members of the group and their parents. The group consisted of two autistic females, one in year 12 and one in year 10. An outline of the sessions are delineated in table 3.1 below. </a:t>
            </a:r>
          </a:p>
          <a:p>
            <a:endParaRPr lang="en-US"/>
          </a:p>
          <a:p>
            <a:endParaRPr lang="en-US"/>
          </a:p>
          <a:p>
            <a:r>
              <a:rPr lang="en-US"/>
              <a:t>These issues have highlighted the lack of involvement of autistic people in the research process and therefore called for autistic people to be at the centre of the ‘autism conversation’ (Pellicano, 2020). One way in which this can be achieved is through participatory research (Fletcher-Watson et al., 2019). Participatory research involves ‘‘incorporating the views of autistic people and their allies about what research gets done, how it is done and how it is implemented” (Fletcher-Watson et al., 2019, p. 1). Participatory research acknowledges the power imbalance that exists between researchers and participants and seeks to balance this by providing community members with an opportunity to shape the research (Reason &amp; Bradbury, 2012). It is recognised that through meaningful participation of the autistic community within the generation of research, the quality of methodology itself can be improved, as it contextualises the findings within real world situations, and thus helps to bridge research findings into real world practice (Fletcher-Watson et al., 2019), something which this study aspires and aims to achieve. As a result, a group of autistic young people were involved throughout this study and supported the research in the shaping of the interview context and the questions, reflecting on study findings and the dissemination of results. </a:t>
            </a:r>
          </a:p>
          <a:p>
            <a:endParaRPr lang="en-US"/>
          </a:p>
          <a:p>
            <a:r>
              <a:rPr lang="en-US"/>
              <a:t>The group were recruited from an autism support group run by educational psychologists in the researcher’s local borough. The group were provided with a presentation explaining the research, and their potential role as participatory researchers. Information sheets and consent forms were provided to those who showed interest. Consent was received from two members of the group and their parents. The group consisted of two autistic females, one in year 12 and one in year 10. An outline of the sessions are delineated in table 3.1 below.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qualitative study sought to explore autistic young people’s experiences of autism, masking and friendships. Until recently research exploring masking in autistic young people has mostly relied on quantitative methods. The most commonly used method is the CAT-Q (Hull et al., 2018), which measures the extent to which an autistic individual masks, grouping these strategies into three categories: compensation, masking and assimilation. While measures such as these have helped to understand and quantify masking, measures such as the CAT-Q have been both modelled on adults and therefore may  not fully represent the autistic young people’s experiences of masking.  As a result, there has been a drive to push for qualitative methods which researchers suggest may provide a deeper understanding of autism and masking (Bölte, 2014).  Indeed, this is reflected in recent qualitative studies exploring masking from perspectives of young people, parents and their educators  (Anderson et al., 2020; Bernardin et al., 2021b; Halsall et al., 2021b; Tierney et al., 2016). This study therefore sought to build on these utilising qualitative methods to explore autistic adolescents experience of masking and friendships from the perspectives of autistic young people themselves. This involved the use of qualitative data collection methods such as interviews, as well as input from a participatory research group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Interviews were chosen as the method over and above other techniques such as focus groups, as it was felt a more personal 1:1 approach might provide a safer and more comfortable space for young people to talk about their individual experiences. This is particular important given that discussions around masking and friendships for some, may involve talking about difficult situations such as bullying, mental health challenges and stigma (Chapman et al., 2022). </a:t>
            </a:r>
          </a:p>
          <a:p>
            <a:endParaRPr lang="en-US"/>
          </a:p>
          <a:p>
            <a:r>
              <a:rPr lang="en-US"/>
              <a:t>A semi structured interview was favoured over a structured interview as it would allow for the researcher to create a more naturalistic conversation, allowing for potential avenues to be followed which could reveal unexpected ideas, something which might not be possible if following a strict interview schedule (Smith et al., 2009).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‘data saturation’ is more typically used as the basis for determining sample size in qualitative studies it was deemed inappropriate here. This is due to recent authors highlighting issues with data saturation not being useful and ‘theoretically incoherent’ within a reflexive thematic analysis approach (Braun &amp; Clarke, 2021b). In this study, it was felt that the assumption that more young people would not provide new or useful information was naïve for a research literature which is not only new, but also involves individuals who are part of a highly heterogeneric population. For these reasons the required sample size was determined by the information power model introduced by (Malterud et al., 2016). According to this model, consideration of study aim, sample specificity, theoretical background, quality of dialogue and strategy for analysis should determine whether or not sufficient ‘information power’ will be obtained from a smaller or larger sample. Braun and Clarke (2021b) suggest providing a provisional anticipated lower and/or upper sample size range that will generate enough data to provide a rich story about the phenomena of interest. A recommended sample range for recruitment for interviews for doctoral thesis as noted by (Terry et al., 2017) is 6-15 participants, and therefore the researcher aimed for a sample size between 6-15.  was chosen as the initial range. The criteria highlighted in Table 3.3 were then used to provide a judgement as to whether having 6 participations would be acceptable, or whether an upper end of 15 participants would be needed. </a:t>
            </a:r>
          </a:p>
          <a:p>
            <a:r>
              <a:rPr lang="en-US"/>
              <a:t>As can be seen from the table below from the power criteria this study could be judged to be in the middle of the range, and thus it was an intent to recruit appropriate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‘data saturation’ is more typically used as the basis for determining sample size in qualitative studies it was deemed inappropriate here. This is due to recent authors highlighting issues with data saturation not being useful and ‘theoretically incoherent’ within a reflexive thematic analysis approach (Braun &amp; Clarke, 2021b). In this study, it was felt that the assumption that more young people would not provide new or useful information was naïve for a research literature which is not only new, but also involves individuals who are part of a highly heterogeneric population. For these reasons the required sample size was determined by the information power model introduced by (Malterud et al., 2016). According to this model, consideration of study aim, sample specificity, theoretical background, quality of dialogue and strategy for analysis should determine whether or not sufficient ‘information power’ will be obtained from a smaller or larger sample. Braun and Clarke (2021b) suggest providing a provisional anticipated lower and/or upper sample size range that will generate enough data to provide a rich story about the phenomena of interest. A recommended sample range for recruitment for interviews for doctoral thesis as noted by (Terry et al., 2017) is 6-15 participants, and therefore the researcher aimed for a sample size between 6-15.  was chosen as the initial range. The criteria highlighted in Table 3.3 were then used to provide a judgement as to whether having 6 participations would be acceptable, or whether an upper end of 15 participants would be needed. </a:t>
            </a:r>
          </a:p>
          <a:p>
            <a:r>
              <a:rPr lang="en-US"/>
              <a:t>As can be seen from the table below from the power criteria this study could be judged to be in the middle of the range, and thus it was an intent to recruit appropriate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Thinking beyond intervention to creating situations which can more naturally lead to friendships </a:t>
            </a:r>
          </a:p>
          <a:p>
            <a:endParaRPr lang="en-US"/>
          </a:p>
          <a:p>
            <a:r>
              <a:rPr lang="en-US"/>
              <a:t>autistic young people identify improving friendships as a key area they would like support with (National Autistic Society, 2023)</a:t>
            </a:r>
          </a:p>
          <a:p>
            <a:endParaRPr lang="en-US"/>
          </a:p>
          <a:p>
            <a:r>
              <a:rPr lang="en-US"/>
              <a:t>Going back to that definition of inclusion - "to feel wanted"</a:t>
            </a:r>
          </a:p>
          <a:p>
            <a:endParaRPr lang="en-US"/>
          </a:p>
          <a:p>
            <a:r>
              <a:rPr lang="en-US"/>
              <a:t>Friendships provide validation - so instead of focusing on stopping bullying, or stopping masking - how can we create opportunities for autistic young people to build netowkrs - to meet others - to receive that validation - and ultimately to learn that they are okay</a:t>
            </a:r>
          </a:p>
          <a:p>
            <a:endParaRPr lang="en-US"/>
          </a:p>
          <a:p>
            <a:r>
              <a:rPr lang="en-US"/>
              <a:t>We build our identity and learn to accept ourselves through interactions with others.</a:t>
            </a:r>
          </a:p>
          <a:p>
            <a:endParaRPr lang="en-US"/>
          </a:p>
          <a:p>
            <a:r>
              <a:rPr lang="en-US"/>
              <a:t>Or why not ask autistic young people what they want? What clubs do they want? Would they like to get to know other autistic young people</a:t>
            </a:r>
          </a:p>
          <a:p>
            <a:r>
              <a:rPr lang="en-US"/>
              <a:t>Neurodivergent school council input in creating spaces for autistic young people - exploring their views and building something with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673" y="1410120"/>
            <a:ext cx="20117346" cy="5393679"/>
            <a:chOff x="0" y="0"/>
            <a:chExt cx="5298396" cy="1420557"/>
          </a:xfrm>
        </p:grpSpPr>
        <p:sp>
          <p:nvSpPr>
            <p:cNvPr id="3" name="Freeform 3"/>
            <p:cNvSpPr/>
            <p:nvPr/>
          </p:nvSpPr>
          <p:spPr>
            <a:xfrm>
              <a:off x="0" y="0"/>
              <a:ext cx="5298396" cy="1420557"/>
            </a:xfrm>
            <a:custGeom>
              <a:avLst/>
              <a:gdLst/>
              <a:ahLst/>
              <a:cxnLst/>
              <a:rect l="l" t="t" r="r" b="b"/>
              <a:pathLst>
                <a:path w="5298396" h="1420557">
                  <a:moveTo>
                    <a:pt x="0" y="0"/>
                  </a:moveTo>
                  <a:lnTo>
                    <a:pt x="5298396" y="0"/>
                  </a:lnTo>
                  <a:lnTo>
                    <a:pt x="5298396" y="1420557"/>
                  </a:lnTo>
                  <a:lnTo>
                    <a:pt x="0" y="1420557"/>
                  </a:lnTo>
                  <a:close/>
                </a:path>
              </a:pathLst>
            </a:custGeom>
            <a:solidFill>
              <a:srgbClr val="FFBD59"/>
            </a:solidFill>
          </p:spPr>
          <p:txBody>
            <a:bodyPr/>
            <a:lstStyle/>
            <a:p>
              <a:endParaRPr lang="en-GB"/>
            </a:p>
          </p:txBody>
        </p:sp>
        <p:sp>
          <p:nvSpPr>
            <p:cNvPr id="4" name="TextBox 4"/>
            <p:cNvSpPr txBox="1"/>
            <p:nvPr/>
          </p:nvSpPr>
          <p:spPr>
            <a:xfrm>
              <a:off x="0" y="-38100"/>
              <a:ext cx="5298396" cy="1458657"/>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1461553" y="1028700"/>
            <a:ext cx="5797747" cy="5775099"/>
            <a:chOff x="0" y="0"/>
            <a:chExt cx="6502400" cy="6477000"/>
          </a:xfrm>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897" r="-897"/>
              </a:stretch>
            </a:blipFill>
          </p:spPr>
          <p:txBody>
            <a:bodyPr/>
            <a:lstStyle/>
            <a:p>
              <a:endParaRPr lang="en-GB"/>
            </a:p>
          </p:txBody>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sp>
        <p:nvSpPr>
          <p:cNvPr id="8" name="TextBox 8"/>
          <p:cNvSpPr txBox="1"/>
          <p:nvPr/>
        </p:nvSpPr>
        <p:spPr>
          <a:xfrm>
            <a:off x="883172" y="7070848"/>
            <a:ext cx="4996826" cy="606425"/>
          </a:xfrm>
          <a:prstGeom prst="rect">
            <a:avLst/>
          </a:prstGeom>
        </p:spPr>
        <p:txBody>
          <a:bodyPr lIns="0" tIns="0" rIns="0" bIns="0" rtlCol="0" anchor="t">
            <a:spAutoFit/>
          </a:bodyPr>
          <a:lstStyle/>
          <a:p>
            <a:pPr algn="l">
              <a:lnSpc>
                <a:spcPts val="4900"/>
              </a:lnSpc>
            </a:pPr>
            <a:r>
              <a:rPr lang="en-US" sz="3500" b="1">
                <a:solidFill>
                  <a:srgbClr val="000000"/>
                </a:solidFill>
                <a:latin typeface="Montserrat Bold"/>
                <a:ea typeface="Montserrat Bold"/>
                <a:cs typeface="Montserrat Bold"/>
                <a:sym typeface="Montserrat Bold"/>
              </a:rPr>
              <a:t>Dr Dan Sellwood</a:t>
            </a:r>
          </a:p>
        </p:txBody>
      </p:sp>
      <p:sp>
        <p:nvSpPr>
          <p:cNvPr id="9" name="AutoShape 9"/>
          <p:cNvSpPr/>
          <p:nvPr/>
        </p:nvSpPr>
        <p:spPr>
          <a:xfrm>
            <a:off x="5256731" y="8020173"/>
            <a:ext cx="0" cy="528192"/>
          </a:xfrm>
          <a:prstGeom prst="line">
            <a:avLst/>
          </a:prstGeom>
          <a:ln w="38100" cap="flat">
            <a:solidFill>
              <a:srgbClr val="000000"/>
            </a:solidFill>
            <a:prstDash val="solid"/>
            <a:headEnd type="none" w="sm" len="sm"/>
            <a:tailEnd type="none" w="sm" len="sm"/>
          </a:ln>
        </p:spPr>
        <p:txBody>
          <a:bodyPr/>
          <a:lstStyle/>
          <a:p>
            <a:endParaRPr lang="en-GB"/>
          </a:p>
        </p:txBody>
      </p:sp>
      <p:sp>
        <p:nvSpPr>
          <p:cNvPr id="10" name="TextBox 10"/>
          <p:cNvSpPr txBox="1"/>
          <p:nvPr/>
        </p:nvSpPr>
        <p:spPr>
          <a:xfrm>
            <a:off x="883172" y="8812274"/>
            <a:ext cx="8991106" cy="606425"/>
          </a:xfrm>
          <a:prstGeom prst="rect">
            <a:avLst/>
          </a:prstGeom>
        </p:spPr>
        <p:txBody>
          <a:bodyPr lIns="0" tIns="0" rIns="0" bIns="0" rtlCol="0" anchor="t">
            <a:spAutoFit/>
          </a:bodyPr>
          <a:lstStyle/>
          <a:p>
            <a:pPr algn="l">
              <a:lnSpc>
                <a:spcPts val="4900"/>
              </a:lnSpc>
            </a:pPr>
            <a:r>
              <a:rPr lang="en-US" sz="3500" b="1">
                <a:solidFill>
                  <a:srgbClr val="000000"/>
                </a:solidFill>
                <a:latin typeface="Montserrat Bold"/>
                <a:ea typeface="Montserrat Bold"/>
                <a:cs typeface="Montserrat Bold"/>
                <a:sym typeface="Montserrat Bold"/>
              </a:rPr>
              <a:t>Child and Educational Psychologists</a:t>
            </a:r>
          </a:p>
        </p:txBody>
      </p:sp>
      <p:sp>
        <p:nvSpPr>
          <p:cNvPr id="11" name="AutoShape 11"/>
          <p:cNvSpPr/>
          <p:nvPr/>
        </p:nvSpPr>
        <p:spPr>
          <a:xfrm>
            <a:off x="9855228" y="8890507"/>
            <a:ext cx="0" cy="528192"/>
          </a:xfrm>
          <a:prstGeom prst="line">
            <a:avLst/>
          </a:prstGeom>
          <a:ln w="38100" cap="flat">
            <a:solidFill>
              <a:srgbClr val="000000"/>
            </a:solidFill>
            <a:prstDash val="solid"/>
            <a:headEnd type="none" w="sm" len="sm"/>
            <a:tailEnd type="none" w="sm" len="sm"/>
          </a:ln>
        </p:spPr>
        <p:txBody>
          <a:bodyPr/>
          <a:lstStyle/>
          <a:p>
            <a:endParaRPr lang="en-GB"/>
          </a:p>
        </p:txBody>
      </p:sp>
      <p:sp>
        <p:nvSpPr>
          <p:cNvPr id="12" name="AutoShape 12"/>
          <p:cNvSpPr/>
          <p:nvPr/>
        </p:nvSpPr>
        <p:spPr>
          <a:xfrm>
            <a:off x="5237681" y="7149081"/>
            <a:ext cx="0" cy="528192"/>
          </a:xfrm>
          <a:prstGeom prst="line">
            <a:avLst/>
          </a:prstGeom>
          <a:ln w="38100" cap="flat">
            <a:solidFill>
              <a:srgbClr val="000000"/>
            </a:solidFill>
            <a:prstDash val="solid"/>
            <a:headEnd type="none" w="sm" len="sm"/>
            <a:tailEnd type="none" w="sm" len="sm"/>
          </a:ln>
        </p:spPr>
        <p:txBody>
          <a:bodyPr/>
          <a:lstStyle/>
          <a:p>
            <a:endParaRPr lang="en-GB"/>
          </a:p>
        </p:txBody>
      </p:sp>
      <p:sp>
        <p:nvSpPr>
          <p:cNvPr id="13" name="TextBox 13"/>
          <p:cNvSpPr txBox="1"/>
          <p:nvPr/>
        </p:nvSpPr>
        <p:spPr>
          <a:xfrm>
            <a:off x="1828568" y="1870172"/>
            <a:ext cx="7988560" cy="4387850"/>
          </a:xfrm>
          <a:prstGeom prst="rect">
            <a:avLst/>
          </a:prstGeom>
        </p:spPr>
        <p:txBody>
          <a:bodyPr lIns="0" tIns="0" rIns="0" bIns="0" rtlCol="0" anchor="t">
            <a:spAutoFit/>
          </a:bodyPr>
          <a:lstStyle/>
          <a:p>
            <a:pPr algn="l">
              <a:lnSpc>
                <a:spcPts val="6999"/>
              </a:lnSpc>
            </a:pPr>
            <a:r>
              <a:rPr lang="en-US" sz="4999">
                <a:solidFill>
                  <a:srgbClr val="000000"/>
                </a:solidFill>
                <a:latin typeface="Montserrat"/>
                <a:ea typeface="Montserrat"/>
                <a:cs typeface="Montserrat"/>
                <a:sym typeface="Montserrat"/>
              </a:rPr>
              <a:t>“I don’t care about being normal, as long as I have friends” : An exploration of autistic adolescents experiences of masking</a:t>
            </a:r>
          </a:p>
        </p:txBody>
      </p:sp>
      <p:sp>
        <p:nvSpPr>
          <p:cNvPr id="14" name="TextBox 14"/>
          <p:cNvSpPr txBox="1"/>
          <p:nvPr/>
        </p:nvSpPr>
        <p:spPr>
          <a:xfrm>
            <a:off x="10349474" y="8812274"/>
            <a:ext cx="6909826" cy="606425"/>
          </a:xfrm>
          <a:prstGeom prst="rect">
            <a:avLst/>
          </a:prstGeom>
        </p:spPr>
        <p:txBody>
          <a:bodyPr lIns="0" tIns="0" rIns="0" bIns="0" rtlCol="0" anchor="t">
            <a:spAutoFit/>
          </a:bodyPr>
          <a:lstStyle/>
          <a:p>
            <a:pPr algn="l">
              <a:lnSpc>
                <a:spcPts val="4900"/>
              </a:lnSpc>
            </a:pPr>
            <a:r>
              <a:rPr lang="en-US" sz="3500" b="1">
                <a:solidFill>
                  <a:srgbClr val="000000"/>
                </a:solidFill>
                <a:latin typeface="Montserrat Bold"/>
                <a:ea typeface="Montserrat Bold"/>
                <a:cs typeface="Montserrat Bold"/>
                <a:sym typeface="Montserrat Bold"/>
              </a:rPr>
              <a:t>University College London</a:t>
            </a:r>
          </a:p>
        </p:txBody>
      </p:sp>
      <p:sp>
        <p:nvSpPr>
          <p:cNvPr id="15" name="TextBox 15"/>
          <p:cNvSpPr txBox="1"/>
          <p:nvPr/>
        </p:nvSpPr>
        <p:spPr>
          <a:xfrm>
            <a:off x="883172" y="7941561"/>
            <a:ext cx="4335458" cy="606425"/>
          </a:xfrm>
          <a:prstGeom prst="rect">
            <a:avLst/>
          </a:prstGeom>
        </p:spPr>
        <p:txBody>
          <a:bodyPr lIns="0" tIns="0" rIns="0" bIns="0" rtlCol="0" anchor="t">
            <a:spAutoFit/>
          </a:bodyPr>
          <a:lstStyle/>
          <a:p>
            <a:pPr algn="l">
              <a:lnSpc>
                <a:spcPts val="4900"/>
              </a:lnSpc>
            </a:pPr>
            <a:r>
              <a:rPr lang="en-US" sz="3500" b="1">
                <a:solidFill>
                  <a:srgbClr val="000000"/>
                </a:solidFill>
                <a:latin typeface="Montserrat Bold"/>
                <a:ea typeface="Montserrat Bold"/>
                <a:cs typeface="Montserrat Bold"/>
                <a:sym typeface="Montserrat Bold"/>
              </a:rPr>
              <a:t>Dr Jessica Dewey</a:t>
            </a:r>
          </a:p>
        </p:txBody>
      </p:sp>
      <p:sp>
        <p:nvSpPr>
          <p:cNvPr id="16" name="TextBox 16"/>
          <p:cNvSpPr txBox="1"/>
          <p:nvPr/>
        </p:nvSpPr>
        <p:spPr>
          <a:xfrm>
            <a:off x="5822848" y="7047525"/>
            <a:ext cx="3321152" cy="606425"/>
          </a:xfrm>
          <a:prstGeom prst="rect">
            <a:avLst/>
          </a:prstGeom>
        </p:spPr>
        <p:txBody>
          <a:bodyPr lIns="0" tIns="0" rIns="0" bIns="0" rtlCol="0" anchor="t">
            <a:spAutoFit/>
          </a:bodyPr>
          <a:lstStyle/>
          <a:p>
            <a:pPr algn="l">
              <a:lnSpc>
                <a:spcPts val="4900"/>
              </a:lnSpc>
            </a:pPr>
            <a:r>
              <a:rPr lang="en-US" sz="3500" b="1">
                <a:solidFill>
                  <a:srgbClr val="000000"/>
                </a:solidFill>
                <a:latin typeface="Montserrat Bold"/>
                <a:ea typeface="Montserrat Bold"/>
                <a:cs typeface="Montserrat Bold"/>
                <a:sym typeface="Montserrat Bold"/>
              </a:rPr>
              <a:t>Wandsworth</a:t>
            </a:r>
          </a:p>
        </p:txBody>
      </p:sp>
      <p:sp>
        <p:nvSpPr>
          <p:cNvPr id="17" name="TextBox 17"/>
          <p:cNvSpPr txBox="1"/>
          <p:nvPr/>
        </p:nvSpPr>
        <p:spPr>
          <a:xfrm>
            <a:off x="5822848" y="7899752"/>
            <a:ext cx="8991106" cy="582211"/>
          </a:xfrm>
          <a:prstGeom prst="rect">
            <a:avLst/>
          </a:prstGeom>
        </p:spPr>
        <p:txBody>
          <a:bodyPr lIns="0" tIns="0" rIns="0" bIns="0" rtlCol="0" anchor="t">
            <a:spAutoFit/>
          </a:bodyPr>
          <a:lstStyle/>
          <a:p>
            <a:pPr algn="l">
              <a:lnSpc>
                <a:spcPts val="4900"/>
              </a:lnSpc>
            </a:pPr>
            <a:r>
              <a:rPr lang="en-US" sz="3500" b="1" dirty="0">
                <a:solidFill>
                  <a:srgbClr val="000000"/>
                </a:solidFill>
                <a:latin typeface="Montserrat Bold"/>
                <a:ea typeface="Montserrat Bold"/>
                <a:cs typeface="Montserrat Bold"/>
                <a:sym typeface="Montserrat Bold"/>
              </a:rPr>
              <a:t>Surrey County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9037" y="2492863"/>
            <a:ext cx="15629927" cy="7424215"/>
          </a:xfrm>
          <a:custGeom>
            <a:avLst/>
            <a:gdLst/>
            <a:ahLst/>
            <a:cxnLst/>
            <a:rect l="l" t="t" r="r" b="b"/>
            <a:pathLst>
              <a:path w="15629927" h="7424215">
                <a:moveTo>
                  <a:pt x="0" y="0"/>
                </a:moveTo>
                <a:lnTo>
                  <a:pt x="15629926" y="0"/>
                </a:lnTo>
                <a:lnTo>
                  <a:pt x="15629926" y="7424215"/>
                </a:lnTo>
                <a:lnTo>
                  <a:pt x="0" y="7424215"/>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1257612" y="-1273316"/>
            <a:ext cx="21811070" cy="3334381"/>
            <a:chOff x="0" y="0"/>
            <a:chExt cx="6713152" cy="1026277"/>
          </a:xfrm>
        </p:grpSpPr>
        <p:sp>
          <p:nvSpPr>
            <p:cNvPr id="4" name="Freeform 4"/>
            <p:cNvSpPr/>
            <p:nvPr/>
          </p:nvSpPr>
          <p:spPr>
            <a:xfrm>
              <a:off x="0" y="0"/>
              <a:ext cx="6713152" cy="1026277"/>
            </a:xfrm>
            <a:custGeom>
              <a:avLst/>
              <a:gdLst/>
              <a:ahLst/>
              <a:cxnLst/>
              <a:rect l="l" t="t" r="r" b="b"/>
              <a:pathLst>
                <a:path w="6713152" h="1026277">
                  <a:moveTo>
                    <a:pt x="0" y="0"/>
                  </a:moveTo>
                  <a:lnTo>
                    <a:pt x="6713152" y="0"/>
                  </a:lnTo>
                  <a:lnTo>
                    <a:pt x="6713152" y="1026277"/>
                  </a:lnTo>
                  <a:lnTo>
                    <a:pt x="0" y="1026277"/>
                  </a:lnTo>
                  <a:close/>
                </a:path>
              </a:pathLst>
            </a:custGeom>
            <a:solidFill>
              <a:srgbClr val="FFBD59"/>
            </a:solidFill>
            <a:ln cap="sq">
              <a:noFill/>
              <a:prstDash val="solid"/>
              <a:miter/>
            </a:ln>
          </p:spPr>
          <p:txBody>
            <a:bodyPr/>
            <a:lstStyle/>
            <a:p>
              <a:endParaRPr lang="en-GB"/>
            </a:p>
          </p:txBody>
        </p:sp>
        <p:sp>
          <p:nvSpPr>
            <p:cNvPr id="5" name="TextBox 5"/>
            <p:cNvSpPr txBox="1"/>
            <p:nvPr/>
          </p:nvSpPr>
          <p:spPr>
            <a:xfrm>
              <a:off x="0" y="-38100"/>
              <a:ext cx="6713152" cy="106437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728131" y="193849"/>
            <a:ext cx="8831739" cy="1260463"/>
          </a:xfrm>
          <a:prstGeom prst="rect">
            <a:avLst/>
          </a:prstGeom>
        </p:spPr>
        <p:txBody>
          <a:bodyPr lIns="0" tIns="0" rIns="0" bIns="0" rtlCol="0" anchor="t">
            <a:spAutoFit/>
          </a:bodyPr>
          <a:lstStyle/>
          <a:p>
            <a:pPr algn="ctr">
              <a:lnSpc>
                <a:spcPts val="9800"/>
              </a:lnSpc>
            </a:pPr>
            <a:r>
              <a:rPr lang="en-US" sz="7000">
                <a:solidFill>
                  <a:srgbClr val="000000"/>
                </a:solidFill>
                <a:latin typeface="Poppins"/>
                <a:ea typeface="Poppins"/>
                <a:cs typeface="Poppins"/>
                <a:sym typeface="Poppins"/>
              </a:rPr>
              <a:t>Masking Behaviours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4536" y="2509425"/>
            <a:ext cx="7672190" cy="6925190"/>
            <a:chOff x="0" y="0"/>
            <a:chExt cx="2361396" cy="2131480"/>
          </a:xfrm>
        </p:grpSpPr>
        <p:sp>
          <p:nvSpPr>
            <p:cNvPr id="3" name="Freeform 3"/>
            <p:cNvSpPr/>
            <p:nvPr/>
          </p:nvSpPr>
          <p:spPr>
            <a:xfrm>
              <a:off x="0" y="0"/>
              <a:ext cx="2361396" cy="2131480"/>
            </a:xfrm>
            <a:custGeom>
              <a:avLst/>
              <a:gdLst/>
              <a:ahLst/>
              <a:cxnLst/>
              <a:rect l="l" t="t" r="r" b="b"/>
              <a:pathLst>
                <a:path w="2361396" h="2131480">
                  <a:moveTo>
                    <a:pt x="0" y="0"/>
                  </a:moveTo>
                  <a:lnTo>
                    <a:pt x="2361396" y="0"/>
                  </a:lnTo>
                  <a:lnTo>
                    <a:pt x="2361396" y="2131480"/>
                  </a:lnTo>
                  <a:lnTo>
                    <a:pt x="0" y="2131480"/>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361396" cy="21695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178514" y="3746413"/>
            <a:ext cx="7332408" cy="5688201"/>
          </a:xfrm>
          <a:custGeom>
            <a:avLst/>
            <a:gdLst/>
            <a:ahLst/>
            <a:cxnLst/>
            <a:rect l="l" t="t" r="r" b="b"/>
            <a:pathLst>
              <a:path w="7332408" h="5688201">
                <a:moveTo>
                  <a:pt x="0" y="0"/>
                </a:moveTo>
                <a:lnTo>
                  <a:pt x="7332408" y="0"/>
                </a:lnTo>
                <a:lnTo>
                  <a:pt x="7332408" y="5688202"/>
                </a:lnTo>
                <a:lnTo>
                  <a:pt x="0" y="5688202"/>
                </a:lnTo>
                <a:lnTo>
                  <a:pt x="0" y="0"/>
                </a:lnTo>
                <a:close/>
              </a:path>
            </a:pathLst>
          </a:custGeom>
          <a:blipFill>
            <a:blip r:embed="rId2"/>
            <a:stretch>
              <a:fillRect t="-12055"/>
            </a:stretch>
          </a:blipFill>
        </p:spPr>
        <p:txBody>
          <a:bodyPr/>
          <a:lstStyle/>
          <a:p>
            <a:endParaRPr lang="en-GB"/>
          </a:p>
        </p:txBody>
      </p:sp>
      <p:sp>
        <p:nvSpPr>
          <p:cNvPr id="6" name="TextBox 6"/>
          <p:cNvSpPr txBox="1"/>
          <p:nvPr/>
        </p:nvSpPr>
        <p:spPr>
          <a:xfrm>
            <a:off x="2359870" y="476885"/>
            <a:ext cx="13568260" cy="951230"/>
          </a:xfrm>
          <a:prstGeom prst="rect">
            <a:avLst/>
          </a:prstGeom>
        </p:spPr>
        <p:txBody>
          <a:bodyPr lIns="0" tIns="0" rIns="0" bIns="0" rtlCol="0" anchor="t">
            <a:spAutoFit/>
          </a:bodyPr>
          <a:lstStyle/>
          <a:p>
            <a:pPr algn="ctr">
              <a:lnSpc>
                <a:spcPts val="7419"/>
              </a:lnSpc>
            </a:pPr>
            <a:r>
              <a:rPr lang="en-US" sz="5299">
                <a:solidFill>
                  <a:srgbClr val="000000"/>
                </a:solidFill>
                <a:latin typeface="Poppins"/>
                <a:ea typeface="Poppins"/>
                <a:cs typeface="Poppins"/>
                <a:sym typeface="Poppins"/>
              </a:rPr>
              <a:t>Why do Autistic young people mask?</a:t>
            </a:r>
          </a:p>
        </p:txBody>
      </p:sp>
      <p:sp>
        <p:nvSpPr>
          <p:cNvPr id="7" name="TextBox 7"/>
          <p:cNvSpPr txBox="1"/>
          <p:nvPr/>
        </p:nvSpPr>
        <p:spPr>
          <a:xfrm>
            <a:off x="1466696" y="2783625"/>
            <a:ext cx="7360030" cy="7861300"/>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Avoiding negative social experiences</a:t>
            </a:r>
            <a:r>
              <a:rPr lang="en-US" sz="2499">
                <a:solidFill>
                  <a:srgbClr val="000000"/>
                </a:solidFill>
                <a:latin typeface="Montserrat"/>
                <a:ea typeface="Montserrat"/>
                <a:cs typeface="Montserrat"/>
                <a:sym typeface="Montserrat"/>
              </a:rPr>
              <a:t>: Bullying, Victimisation </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r>
              <a:rPr lang="en-US" sz="2499" b="1">
                <a:solidFill>
                  <a:srgbClr val="000000"/>
                </a:solidFill>
                <a:latin typeface="Montserrat Bold"/>
                <a:ea typeface="Montserrat Bold"/>
                <a:cs typeface="Montserrat Bold"/>
                <a:sym typeface="Montserrat Bold"/>
              </a:rPr>
              <a:t>Autism not understood: </a:t>
            </a:r>
            <a:r>
              <a:rPr lang="en-US" sz="2499">
                <a:solidFill>
                  <a:srgbClr val="000000"/>
                </a:solidFill>
                <a:latin typeface="Montserrat"/>
                <a:ea typeface="Montserrat"/>
                <a:cs typeface="Montserrat"/>
                <a:sym typeface="Montserrat"/>
              </a:rPr>
              <a:t>Autism related stigma, misconceptions of autism </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r>
              <a:rPr lang="en-US" sz="2499" b="1">
                <a:solidFill>
                  <a:srgbClr val="000000"/>
                </a:solidFill>
                <a:latin typeface="Montserrat Bold"/>
                <a:ea typeface="Montserrat Bold"/>
                <a:cs typeface="Montserrat Bold"/>
                <a:sym typeface="Montserrat Bold"/>
              </a:rPr>
              <a:t>Perception: </a:t>
            </a:r>
            <a:r>
              <a:rPr lang="en-US" sz="2499">
                <a:solidFill>
                  <a:srgbClr val="000000"/>
                </a:solidFill>
                <a:latin typeface="Montserrat"/>
                <a:ea typeface="Montserrat"/>
                <a:cs typeface="Montserrat"/>
                <a:sym typeface="Montserrat"/>
              </a:rPr>
              <a:t>I Dont want to be seen as weird, don't want to be judged, want to be liked, I’m so different </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r>
              <a:rPr lang="en-US" sz="2499" b="1">
                <a:solidFill>
                  <a:srgbClr val="000000"/>
                </a:solidFill>
                <a:latin typeface="Montserrat Bold"/>
                <a:ea typeface="Montserrat Bold"/>
                <a:cs typeface="Montserrat Bold"/>
                <a:sym typeface="Montserrat Bold"/>
              </a:rPr>
              <a:t>Blending in: </a:t>
            </a:r>
            <a:r>
              <a:rPr lang="en-US" sz="2499">
                <a:solidFill>
                  <a:srgbClr val="000000"/>
                </a:solidFill>
                <a:latin typeface="Montserrat"/>
                <a:ea typeface="Montserrat"/>
                <a:cs typeface="Montserrat"/>
                <a:sym typeface="Montserrat"/>
              </a:rPr>
              <a:t>Seen as normal, same as everyone else, not stand out</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r>
              <a:rPr lang="en-US" sz="2499" b="1">
                <a:solidFill>
                  <a:srgbClr val="000000"/>
                </a:solidFill>
                <a:latin typeface="Montserrat Bold"/>
                <a:ea typeface="Montserrat Bold"/>
                <a:cs typeface="Montserrat Bold"/>
                <a:sym typeface="Montserrat Bold"/>
              </a:rPr>
              <a:t>Low self esteem:</a:t>
            </a:r>
            <a:r>
              <a:rPr lang="en-US" sz="2499">
                <a:solidFill>
                  <a:srgbClr val="000000"/>
                </a:solidFill>
                <a:latin typeface="Montserrat"/>
                <a:ea typeface="Montserrat"/>
                <a:cs typeface="Montserrat"/>
                <a:sym typeface="Montserrat"/>
              </a:rPr>
              <a:t> shame/embarrassment in relation to their abilities in social situations </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endParaRPr lang="en-US" sz="2499">
              <a:solidFill>
                <a:srgbClr val="000000"/>
              </a:solidFill>
              <a:latin typeface="Montserrat"/>
              <a:ea typeface="Montserrat"/>
              <a:cs typeface="Montserrat"/>
              <a:sym typeface="Montserrat"/>
            </a:endParaRPr>
          </a:p>
        </p:txBody>
      </p:sp>
      <p:sp>
        <p:nvSpPr>
          <p:cNvPr id="8" name="TextBox 8"/>
          <p:cNvSpPr txBox="1"/>
          <p:nvPr/>
        </p:nvSpPr>
        <p:spPr>
          <a:xfrm>
            <a:off x="10224756" y="2471325"/>
            <a:ext cx="7239924" cy="8509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ea typeface="Montserrat"/>
                <a:cs typeface="Montserrat"/>
                <a:sym typeface="Montserrat"/>
              </a:rPr>
              <a:t>“I just want to live my life as a normal person... I wish there was a cure.”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041" y="2355119"/>
            <a:ext cx="7672190" cy="6505729"/>
            <a:chOff x="0" y="0"/>
            <a:chExt cx="2361396" cy="2002375"/>
          </a:xfrm>
        </p:grpSpPr>
        <p:sp>
          <p:nvSpPr>
            <p:cNvPr id="3" name="Freeform 3"/>
            <p:cNvSpPr/>
            <p:nvPr/>
          </p:nvSpPr>
          <p:spPr>
            <a:xfrm>
              <a:off x="0" y="0"/>
              <a:ext cx="2361396" cy="2002375"/>
            </a:xfrm>
            <a:custGeom>
              <a:avLst/>
              <a:gdLst/>
              <a:ahLst/>
              <a:cxnLst/>
              <a:rect l="l" t="t" r="r" b="b"/>
              <a:pathLst>
                <a:path w="2361396" h="2002375">
                  <a:moveTo>
                    <a:pt x="0" y="0"/>
                  </a:moveTo>
                  <a:lnTo>
                    <a:pt x="2361396" y="0"/>
                  </a:lnTo>
                  <a:lnTo>
                    <a:pt x="2361396" y="2002375"/>
                  </a:lnTo>
                  <a:lnTo>
                    <a:pt x="0" y="2002375"/>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361396" cy="204047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570864" y="3232712"/>
            <a:ext cx="7688436" cy="5628136"/>
          </a:xfrm>
          <a:custGeom>
            <a:avLst/>
            <a:gdLst/>
            <a:ahLst/>
            <a:cxnLst/>
            <a:rect l="l" t="t" r="r" b="b"/>
            <a:pathLst>
              <a:path w="7688436" h="5628136">
                <a:moveTo>
                  <a:pt x="0" y="0"/>
                </a:moveTo>
                <a:lnTo>
                  <a:pt x="7688436" y="0"/>
                </a:lnTo>
                <a:lnTo>
                  <a:pt x="7688436" y="5628136"/>
                </a:lnTo>
                <a:lnTo>
                  <a:pt x="0" y="5628136"/>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3107360" y="362267"/>
            <a:ext cx="12073280" cy="1151891"/>
          </a:xfrm>
          <a:prstGeom prst="rect">
            <a:avLst/>
          </a:prstGeom>
        </p:spPr>
        <p:txBody>
          <a:bodyPr lIns="0" tIns="0" rIns="0" bIns="0" rtlCol="0" anchor="t">
            <a:spAutoFit/>
          </a:bodyPr>
          <a:lstStyle/>
          <a:p>
            <a:pPr algn="ctr">
              <a:lnSpc>
                <a:spcPts val="8959"/>
              </a:lnSpc>
            </a:pPr>
            <a:r>
              <a:rPr lang="en-US" sz="6399">
                <a:solidFill>
                  <a:srgbClr val="000000"/>
                </a:solidFill>
                <a:latin typeface="Poppins"/>
                <a:ea typeface="Poppins"/>
                <a:cs typeface="Poppins"/>
                <a:sym typeface="Poppins"/>
              </a:rPr>
              <a:t>Consequences of masking</a:t>
            </a:r>
          </a:p>
        </p:txBody>
      </p:sp>
      <p:sp>
        <p:nvSpPr>
          <p:cNvPr id="7" name="TextBox 7"/>
          <p:cNvSpPr txBox="1"/>
          <p:nvPr/>
        </p:nvSpPr>
        <p:spPr>
          <a:xfrm>
            <a:off x="1314342" y="2512526"/>
            <a:ext cx="7147590" cy="7140746"/>
          </a:xfrm>
          <a:prstGeom prst="rect">
            <a:avLst/>
          </a:prstGeom>
        </p:spPr>
        <p:txBody>
          <a:bodyPr lIns="0" tIns="0" rIns="0" bIns="0" rtlCol="0" anchor="t">
            <a:spAutoFit/>
          </a:bodyPr>
          <a:lstStyle/>
          <a:p>
            <a:pPr algn="l">
              <a:lnSpc>
                <a:spcPts val="3315"/>
              </a:lnSpc>
            </a:pPr>
            <a:r>
              <a:rPr lang="en-US" sz="2368" b="1">
                <a:solidFill>
                  <a:srgbClr val="000000"/>
                </a:solidFill>
                <a:latin typeface="Poppins Bold"/>
                <a:ea typeface="Poppins Bold"/>
                <a:cs typeface="Poppins Bold"/>
                <a:sym typeface="Poppins Bold"/>
              </a:rPr>
              <a:t>Proverbial Duck:</a:t>
            </a:r>
            <a:r>
              <a:rPr lang="en-US" sz="2368">
                <a:solidFill>
                  <a:srgbClr val="000000"/>
                </a:solidFill>
                <a:latin typeface="Poppins"/>
                <a:ea typeface="Poppins"/>
                <a:cs typeface="Poppins"/>
                <a:sym typeface="Poppins"/>
              </a:rPr>
              <a:t> Appearing fine in school when not, emotional eruption when home, lack of belief from professionals </a:t>
            </a:r>
          </a:p>
          <a:p>
            <a:pPr algn="l">
              <a:lnSpc>
                <a:spcPts val="3315"/>
              </a:lnSpc>
            </a:pPr>
            <a:endParaRPr lang="en-US" sz="2368">
              <a:solidFill>
                <a:srgbClr val="000000"/>
              </a:solidFill>
              <a:latin typeface="Poppins"/>
              <a:ea typeface="Poppins"/>
              <a:cs typeface="Poppins"/>
              <a:sym typeface="Poppins"/>
            </a:endParaRPr>
          </a:p>
          <a:p>
            <a:pPr algn="l">
              <a:lnSpc>
                <a:spcPts val="3315"/>
              </a:lnSpc>
            </a:pPr>
            <a:r>
              <a:rPr lang="en-US" sz="2368" b="1">
                <a:solidFill>
                  <a:srgbClr val="000000"/>
                </a:solidFill>
                <a:latin typeface="Poppins Bold"/>
                <a:ea typeface="Poppins Bold"/>
                <a:cs typeface="Poppins Bold"/>
                <a:sym typeface="Poppins Bold"/>
              </a:rPr>
              <a:t>Well-being</a:t>
            </a:r>
            <a:r>
              <a:rPr lang="en-US" sz="2368">
                <a:solidFill>
                  <a:srgbClr val="000000"/>
                </a:solidFill>
                <a:latin typeface="Poppins"/>
                <a:ea typeface="Poppins"/>
                <a:cs typeface="Poppins"/>
                <a:sym typeface="Poppins"/>
              </a:rPr>
              <a:t>: Physical toll - exhaustion, shutdown</a:t>
            </a:r>
          </a:p>
          <a:p>
            <a:pPr algn="l">
              <a:lnSpc>
                <a:spcPts val="3315"/>
              </a:lnSpc>
            </a:pPr>
            <a:r>
              <a:rPr lang="en-US" sz="2368">
                <a:solidFill>
                  <a:srgbClr val="000000"/>
                </a:solidFill>
                <a:latin typeface="Poppins"/>
                <a:ea typeface="Poppins"/>
                <a:cs typeface="Poppins"/>
                <a:sym typeface="Poppins"/>
              </a:rPr>
              <a:t>Emotional toll - depression, anxiety, loss of self </a:t>
            </a:r>
          </a:p>
          <a:p>
            <a:pPr algn="l">
              <a:lnSpc>
                <a:spcPts val="3315"/>
              </a:lnSpc>
            </a:pPr>
            <a:endParaRPr lang="en-US" sz="2368">
              <a:solidFill>
                <a:srgbClr val="000000"/>
              </a:solidFill>
              <a:latin typeface="Poppins"/>
              <a:ea typeface="Poppins"/>
              <a:cs typeface="Poppins"/>
              <a:sym typeface="Poppins"/>
            </a:endParaRPr>
          </a:p>
          <a:p>
            <a:pPr algn="l">
              <a:lnSpc>
                <a:spcPts val="3315"/>
              </a:lnSpc>
            </a:pPr>
            <a:r>
              <a:rPr lang="en-US" sz="2368" b="1">
                <a:solidFill>
                  <a:srgbClr val="000000"/>
                </a:solidFill>
                <a:latin typeface="Poppins Bold"/>
                <a:ea typeface="Poppins Bold"/>
                <a:cs typeface="Poppins Bold"/>
                <a:sym typeface="Poppins Bold"/>
              </a:rPr>
              <a:t>People treat you differently </a:t>
            </a:r>
            <a:r>
              <a:rPr lang="en-US" sz="2368">
                <a:solidFill>
                  <a:srgbClr val="000000"/>
                </a:solidFill>
                <a:latin typeface="Poppins"/>
                <a:ea typeface="Poppins"/>
                <a:cs typeface="Poppins"/>
                <a:sym typeface="Poppins"/>
              </a:rPr>
              <a:t>:People respect you more, people socialise with you more </a:t>
            </a:r>
          </a:p>
          <a:p>
            <a:pPr algn="l">
              <a:lnSpc>
                <a:spcPts val="3315"/>
              </a:lnSpc>
            </a:pPr>
            <a:endParaRPr lang="en-US" sz="2368">
              <a:solidFill>
                <a:srgbClr val="000000"/>
              </a:solidFill>
              <a:latin typeface="Poppins"/>
              <a:ea typeface="Poppins"/>
              <a:cs typeface="Poppins"/>
              <a:sym typeface="Poppins"/>
            </a:endParaRPr>
          </a:p>
          <a:p>
            <a:pPr algn="l">
              <a:lnSpc>
                <a:spcPts val="3315"/>
              </a:lnSpc>
            </a:pPr>
            <a:r>
              <a:rPr lang="en-US" sz="2368" b="1">
                <a:solidFill>
                  <a:srgbClr val="000000"/>
                </a:solidFill>
                <a:latin typeface="Poppins Bold"/>
                <a:ea typeface="Poppins Bold"/>
                <a:cs typeface="Poppins Bold"/>
                <a:sym typeface="Poppins Bold"/>
              </a:rPr>
              <a:t>They dont get to see my authentic self</a:t>
            </a:r>
            <a:r>
              <a:rPr lang="en-US" sz="2368">
                <a:solidFill>
                  <a:srgbClr val="000000"/>
                </a:solidFill>
                <a:latin typeface="Poppins"/>
                <a:ea typeface="Poppins"/>
                <a:cs typeface="Poppins"/>
                <a:sym typeface="Poppins"/>
              </a:rPr>
              <a:t>: Hiding true self, loss of genuine interactions, real friends? isolation</a:t>
            </a:r>
          </a:p>
          <a:p>
            <a:pPr algn="l">
              <a:lnSpc>
                <a:spcPts val="3315"/>
              </a:lnSpc>
            </a:pPr>
            <a:endParaRPr lang="en-US" sz="2368">
              <a:solidFill>
                <a:srgbClr val="000000"/>
              </a:solidFill>
              <a:latin typeface="Poppins"/>
              <a:ea typeface="Poppins"/>
              <a:cs typeface="Poppins"/>
              <a:sym typeface="Poppins"/>
            </a:endParaRPr>
          </a:p>
          <a:p>
            <a:pPr algn="l">
              <a:lnSpc>
                <a:spcPts val="3315"/>
              </a:lnSpc>
            </a:pPr>
            <a:endParaRPr lang="en-US" sz="2368">
              <a:solidFill>
                <a:srgbClr val="000000"/>
              </a:solidFill>
              <a:latin typeface="Poppins"/>
              <a:ea typeface="Poppins"/>
              <a:cs typeface="Poppins"/>
              <a:sym typeface="Poppins"/>
            </a:endParaRPr>
          </a:p>
          <a:p>
            <a:pPr algn="l">
              <a:lnSpc>
                <a:spcPts val="3315"/>
              </a:lnSpc>
              <a:spcBef>
                <a:spcPct val="0"/>
              </a:spcBef>
            </a:pPr>
            <a:endParaRPr lang="en-US" sz="2368">
              <a:solidFill>
                <a:srgbClr val="000000"/>
              </a:solidFill>
              <a:latin typeface="Poppins"/>
              <a:ea typeface="Poppins"/>
              <a:cs typeface="Poppins"/>
              <a:sym typeface="Poppins"/>
            </a:endParaRPr>
          </a:p>
        </p:txBody>
      </p:sp>
      <p:sp>
        <p:nvSpPr>
          <p:cNvPr id="8" name="TextBox 8"/>
          <p:cNvSpPr txBox="1"/>
          <p:nvPr/>
        </p:nvSpPr>
        <p:spPr>
          <a:xfrm>
            <a:off x="9570864" y="2381812"/>
            <a:ext cx="8033536" cy="8509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ea typeface="Montserrat"/>
                <a:cs typeface="Montserrat"/>
                <a:sym typeface="Montserrat"/>
              </a:rPr>
              <a:t>“I think there’s a certain point where I’m just like, I’m tired of this. I just want to be by myself.”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07360" y="904875"/>
            <a:ext cx="12073280" cy="1094741"/>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Participatory Research</a:t>
            </a:r>
          </a:p>
        </p:txBody>
      </p:sp>
      <p:grpSp>
        <p:nvGrpSpPr>
          <p:cNvPr id="3" name="Group 3"/>
          <p:cNvGrpSpPr/>
          <p:nvPr/>
        </p:nvGrpSpPr>
        <p:grpSpPr>
          <a:xfrm>
            <a:off x="-350147" y="3184613"/>
            <a:ext cx="18988294" cy="3917775"/>
            <a:chOff x="0" y="0"/>
            <a:chExt cx="5844340" cy="1205838"/>
          </a:xfrm>
        </p:grpSpPr>
        <p:sp>
          <p:nvSpPr>
            <p:cNvPr id="4" name="Freeform 4"/>
            <p:cNvSpPr/>
            <p:nvPr/>
          </p:nvSpPr>
          <p:spPr>
            <a:xfrm>
              <a:off x="0" y="0"/>
              <a:ext cx="5844340" cy="1205838"/>
            </a:xfrm>
            <a:custGeom>
              <a:avLst/>
              <a:gdLst/>
              <a:ahLst/>
              <a:cxnLst/>
              <a:rect l="l" t="t" r="r" b="b"/>
              <a:pathLst>
                <a:path w="5844340" h="1205838">
                  <a:moveTo>
                    <a:pt x="0" y="0"/>
                  </a:moveTo>
                  <a:lnTo>
                    <a:pt x="5844340" y="0"/>
                  </a:lnTo>
                  <a:lnTo>
                    <a:pt x="5844340" y="1205838"/>
                  </a:lnTo>
                  <a:lnTo>
                    <a:pt x="0" y="1205838"/>
                  </a:lnTo>
                  <a:close/>
                </a:path>
              </a:pathLst>
            </a:custGeom>
            <a:solidFill>
              <a:srgbClr val="FFBD59"/>
            </a:solidFill>
            <a:ln cap="sq">
              <a:noFill/>
              <a:prstDash val="solid"/>
              <a:miter/>
            </a:ln>
          </p:spPr>
          <p:txBody>
            <a:bodyPr/>
            <a:lstStyle/>
            <a:p>
              <a:endParaRPr lang="en-GB"/>
            </a:p>
          </p:txBody>
        </p:sp>
        <p:sp>
          <p:nvSpPr>
            <p:cNvPr id="5" name="TextBox 5"/>
            <p:cNvSpPr txBox="1"/>
            <p:nvPr/>
          </p:nvSpPr>
          <p:spPr>
            <a:xfrm>
              <a:off x="0" y="-38100"/>
              <a:ext cx="5844340" cy="12439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83024"/>
            <a:ext cx="16540875" cy="2454276"/>
          </a:xfrm>
          <a:prstGeom prst="rect">
            <a:avLst/>
          </a:prstGeom>
        </p:spPr>
        <p:txBody>
          <a:bodyPr lIns="0" tIns="0" rIns="0" bIns="0" rtlCol="0" anchor="t">
            <a:spAutoFit/>
          </a:bodyPr>
          <a:lstStyle/>
          <a:p>
            <a:pPr algn="ctr">
              <a:lnSpc>
                <a:spcPts val="4899"/>
              </a:lnSpc>
            </a:pPr>
            <a:r>
              <a:rPr lang="en-US" sz="3499" dirty="0">
                <a:solidFill>
                  <a:srgbClr val="000000"/>
                </a:solidFill>
                <a:latin typeface="Montserrat"/>
                <a:ea typeface="Montserrat"/>
                <a:cs typeface="Montserrat"/>
                <a:sym typeface="Montserrat"/>
              </a:rPr>
              <a:t>‘‘incorporating the views of autistic people and their allies about what research gets done, how it is done and how it is implemented” </a:t>
            </a:r>
          </a:p>
          <a:p>
            <a:pPr algn="ctr">
              <a:lnSpc>
                <a:spcPts val="4899"/>
              </a:lnSpc>
            </a:pPr>
            <a:r>
              <a:rPr lang="en-US" sz="3499" dirty="0">
                <a:solidFill>
                  <a:srgbClr val="000000"/>
                </a:solidFill>
                <a:latin typeface="Montserrat"/>
                <a:ea typeface="Montserrat"/>
                <a:cs typeface="Montserrat"/>
                <a:sym typeface="Montserrat"/>
              </a:rPr>
              <a:t>(Fletcher-Watson et al., 2019, p. 1).</a:t>
            </a:r>
          </a:p>
          <a:p>
            <a:pPr algn="ctr">
              <a:lnSpc>
                <a:spcPts val="4899"/>
              </a:lnSpc>
              <a:spcBef>
                <a:spcPct val="0"/>
              </a:spcBef>
            </a:pPr>
            <a:endParaRPr lang="en-US" sz="3499" dirty="0">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5651" y="2214772"/>
            <a:ext cx="8111890" cy="3299384"/>
            <a:chOff x="0" y="0"/>
            <a:chExt cx="2496730" cy="1015506"/>
          </a:xfrm>
        </p:grpSpPr>
        <p:sp>
          <p:nvSpPr>
            <p:cNvPr id="3" name="Freeform 3"/>
            <p:cNvSpPr/>
            <p:nvPr/>
          </p:nvSpPr>
          <p:spPr>
            <a:xfrm>
              <a:off x="0" y="0"/>
              <a:ext cx="2496730" cy="1015506"/>
            </a:xfrm>
            <a:custGeom>
              <a:avLst/>
              <a:gdLst/>
              <a:ahLst/>
              <a:cxnLst/>
              <a:rect l="l" t="t" r="r" b="b"/>
              <a:pathLst>
                <a:path w="2496730" h="1015506">
                  <a:moveTo>
                    <a:pt x="0" y="0"/>
                  </a:moveTo>
                  <a:lnTo>
                    <a:pt x="2496730" y="0"/>
                  </a:lnTo>
                  <a:lnTo>
                    <a:pt x="2496730" y="1015506"/>
                  </a:lnTo>
                  <a:lnTo>
                    <a:pt x="0" y="1015506"/>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496730" cy="105360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023440" y="6398004"/>
            <a:ext cx="9639680" cy="3277419"/>
            <a:chOff x="0" y="0"/>
            <a:chExt cx="2966963" cy="1008745"/>
          </a:xfrm>
        </p:grpSpPr>
        <p:sp>
          <p:nvSpPr>
            <p:cNvPr id="6" name="Freeform 6"/>
            <p:cNvSpPr/>
            <p:nvPr/>
          </p:nvSpPr>
          <p:spPr>
            <a:xfrm>
              <a:off x="0" y="0"/>
              <a:ext cx="2966963" cy="1008745"/>
            </a:xfrm>
            <a:custGeom>
              <a:avLst/>
              <a:gdLst/>
              <a:ahLst/>
              <a:cxnLst/>
              <a:rect l="l" t="t" r="r" b="b"/>
              <a:pathLst>
                <a:path w="2966963" h="1008745">
                  <a:moveTo>
                    <a:pt x="0" y="0"/>
                  </a:moveTo>
                  <a:lnTo>
                    <a:pt x="2966963" y="0"/>
                  </a:lnTo>
                  <a:lnTo>
                    <a:pt x="2966963" y="1008745"/>
                  </a:lnTo>
                  <a:lnTo>
                    <a:pt x="0" y="1008745"/>
                  </a:lnTo>
                  <a:close/>
                </a:path>
              </a:pathLst>
            </a:custGeom>
            <a:solidFill>
              <a:srgbClr val="FFBD59"/>
            </a:solidFill>
            <a:ln cap="sq">
              <a:noFill/>
              <a:prstDash val="solid"/>
              <a:miter/>
            </a:ln>
          </p:spPr>
          <p:txBody>
            <a:bodyPr/>
            <a:lstStyle/>
            <a:p>
              <a:endParaRPr lang="en-GB"/>
            </a:p>
          </p:txBody>
        </p:sp>
        <p:sp>
          <p:nvSpPr>
            <p:cNvPr id="7" name="TextBox 7"/>
            <p:cNvSpPr txBox="1"/>
            <p:nvPr/>
          </p:nvSpPr>
          <p:spPr>
            <a:xfrm>
              <a:off x="0" y="-38100"/>
              <a:ext cx="2966963" cy="104684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9620296" y="2932896"/>
            <a:ext cx="6468098" cy="5876246"/>
          </a:xfrm>
          <a:custGeom>
            <a:avLst/>
            <a:gdLst/>
            <a:ahLst/>
            <a:cxnLst/>
            <a:rect l="l" t="t" r="r" b="b"/>
            <a:pathLst>
              <a:path w="6468098" h="5876246">
                <a:moveTo>
                  <a:pt x="0" y="0"/>
                </a:moveTo>
                <a:lnTo>
                  <a:pt x="6468098" y="0"/>
                </a:lnTo>
                <a:lnTo>
                  <a:pt x="6468098" y="5876245"/>
                </a:lnTo>
                <a:lnTo>
                  <a:pt x="0" y="5876245"/>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3107360" y="419417"/>
            <a:ext cx="12073280" cy="1094741"/>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Participatory Research Group</a:t>
            </a:r>
          </a:p>
        </p:txBody>
      </p:sp>
      <p:sp>
        <p:nvSpPr>
          <p:cNvPr id="10" name="TextBox 10"/>
          <p:cNvSpPr txBox="1"/>
          <p:nvPr/>
        </p:nvSpPr>
        <p:spPr>
          <a:xfrm>
            <a:off x="343274" y="3078511"/>
            <a:ext cx="2008346" cy="877570"/>
          </a:xfrm>
          <a:prstGeom prst="rect">
            <a:avLst/>
          </a:prstGeom>
        </p:spPr>
        <p:txBody>
          <a:bodyPr lIns="0" tIns="0" rIns="0" bIns="0" rtlCol="0" anchor="t">
            <a:spAutoFit/>
          </a:bodyPr>
          <a:lstStyle/>
          <a:p>
            <a:pPr algn="ctr">
              <a:lnSpc>
                <a:spcPts val="7279"/>
              </a:lnSpc>
            </a:pPr>
            <a:r>
              <a:rPr lang="en-US" sz="5199" b="1">
                <a:solidFill>
                  <a:srgbClr val="000000"/>
                </a:solidFill>
                <a:latin typeface="Montserrat Bold"/>
                <a:ea typeface="Montserrat Bold"/>
                <a:cs typeface="Montserrat Bold"/>
                <a:sym typeface="Montserrat Bold"/>
              </a:rPr>
              <a:t>Why?</a:t>
            </a:r>
          </a:p>
        </p:txBody>
      </p:sp>
      <p:sp>
        <p:nvSpPr>
          <p:cNvPr id="11" name="TextBox 11"/>
          <p:cNvSpPr txBox="1"/>
          <p:nvPr/>
        </p:nvSpPr>
        <p:spPr>
          <a:xfrm>
            <a:off x="2505262" y="2398203"/>
            <a:ext cx="4947388" cy="3080010"/>
          </a:xfrm>
          <a:prstGeom prst="rect">
            <a:avLst/>
          </a:prstGeom>
        </p:spPr>
        <p:txBody>
          <a:bodyPr lIns="0" tIns="0" rIns="0" bIns="0" rtlCol="0" anchor="t">
            <a:spAutoFit/>
          </a:bodyPr>
          <a:lstStyle/>
          <a:p>
            <a:pPr marL="539746" lvl="1" indent="-269873" algn="l">
              <a:lnSpc>
                <a:spcPts val="3499"/>
              </a:lnSpc>
              <a:buFont typeface="Arial"/>
              <a:buChar char="•"/>
            </a:pPr>
            <a:r>
              <a:rPr lang="en-US" sz="2499" dirty="0">
                <a:solidFill>
                  <a:srgbClr val="000000"/>
                </a:solidFill>
                <a:latin typeface="Montserrat"/>
                <a:ea typeface="Montserrat"/>
                <a:cs typeface="Montserrat"/>
                <a:sym typeface="Montserrat"/>
              </a:rPr>
              <a:t>Lack of involvement of autistic people in research </a:t>
            </a:r>
          </a:p>
          <a:p>
            <a:pPr marL="539746" lvl="1" indent="-269873" algn="l">
              <a:lnSpc>
                <a:spcPts val="3499"/>
              </a:lnSpc>
              <a:buFont typeface="Arial"/>
              <a:buChar char="•"/>
            </a:pPr>
            <a:r>
              <a:rPr lang="en-US" sz="2499" dirty="0">
                <a:solidFill>
                  <a:srgbClr val="000000"/>
                </a:solidFill>
                <a:latin typeface="Montserrat"/>
                <a:ea typeface="Montserrat"/>
                <a:cs typeface="Montserrat"/>
                <a:sym typeface="Montserrat"/>
              </a:rPr>
              <a:t>Research being done ‘with’ rather than ‘on’ autistic people </a:t>
            </a:r>
          </a:p>
          <a:p>
            <a:pPr marL="539746" lvl="1" indent="-269873">
              <a:lnSpc>
                <a:spcPts val="3499"/>
              </a:lnSpc>
              <a:buFont typeface="Arial"/>
              <a:buChar char="•"/>
            </a:pPr>
            <a:r>
              <a:rPr lang="en-US" sz="2499" dirty="0">
                <a:solidFill>
                  <a:srgbClr val="000000"/>
                </a:solidFill>
                <a:latin typeface="Montserrat"/>
                <a:ea typeface="Montserrat"/>
                <a:cs typeface="Montserrat"/>
                <a:sym typeface="Montserrat"/>
              </a:rPr>
              <a:t>Risk of misinterpreting </a:t>
            </a:r>
          </a:p>
          <a:p>
            <a:pPr algn="ctr">
              <a:lnSpc>
                <a:spcPts val="3219"/>
              </a:lnSpc>
              <a:spcBef>
                <a:spcPct val="0"/>
              </a:spcBef>
            </a:pPr>
            <a:endParaRPr lang="en-US" sz="2499" dirty="0">
              <a:solidFill>
                <a:srgbClr val="000000"/>
              </a:solidFill>
              <a:latin typeface="Montserrat"/>
              <a:ea typeface="Montserrat"/>
              <a:cs typeface="Montserrat"/>
              <a:sym typeface="Montserrat"/>
            </a:endParaRPr>
          </a:p>
        </p:txBody>
      </p:sp>
      <p:sp>
        <p:nvSpPr>
          <p:cNvPr id="12" name="TextBox 12"/>
          <p:cNvSpPr txBox="1"/>
          <p:nvPr/>
        </p:nvSpPr>
        <p:spPr>
          <a:xfrm>
            <a:off x="360498" y="7159143"/>
            <a:ext cx="1973898" cy="877570"/>
          </a:xfrm>
          <a:prstGeom prst="rect">
            <a:avLst/>
          </a:prstGeom>
        </p:spPr>
        <p:txBody>
          <a:bodyPr lIns="0" tIns="0" rIns="0" bIns="0" rtlCol="0" anchor="t">
            <a:spAutoFit/>
          </a:bodyPr>
          <a:lstStyle/>
          <a:p>
            <a:pPr algn="ctr">
              <a:lnSpc>
                <a:spcPts val="7279"/>
              </a:lnSpc>
            </a:pPr>
            <a:r>
              <a:rPr lang="en-US" sz="5199" b="1">
                <a:solidFill>
                  <a:srgbClr val="000000"/>
                </a:solidFill>
                <a:latin typeface="Montserrat Bold"/>
                <a:ea typeface="Montserrat Bold"/>
                <a:cs typeface="Montserrat Bold"/>
                <a:sym typeface="Montserrat Bold"/>
              </a:rPr>
              <a:t>How?</a:t>
            </a:r>
          </a:p>
        </p:txBody>
      </p:sp>
      <p:sp>
        <p:nvSpPr>
          <p:cNvPr id="13" name="TextBox 13"/>
          <p:cNvSpPr txBox="1"/>
          <p:nvPr/>
        </p:nvSpPr>
        <p:spPr>
          <a:xfrm>
            <a:off x="2505262" y="6640758"/>
            <a:ext cx="4947388" cy="3528851"/>
          </a:xfrm>
          <a:prstGeom prst="rect">
            <a:avLst/>
          </a:prstGeom>
        </p:spPr>
        <p:txBody>
          <a:bodyPr lIns="0" tIns="0" rIns="0" bIns="0" rtlCol="0" anchor="t">
            <a:spAutoFit/>
          </a:bodyPr>
          <a:lstStyle/>
          <a:p>
            <a:pPr marL="539746" lvl="1" indent="-269873" algn="l">
              <a:lnSpc>
                <a:spcPts val="3499"/>
              </a:lnSpc>
              <a:buFont typeface="Arial"/>
              <a:buChar char="•"/>
            </a:pPr>
            <a:r>
              <a:rPr lang="en-US" sz="2499" dirty="0">
                <a:solidFill>
                  <a:srgbClr val="000000"/>
                </a:solidFill>
                <a:latin typeface="Montserrat"/>
                <a:ea typeface="Montserrat"/>
                <a:cs typeface="Montserrat"/>
                <a:sym typeface="Montserrat"/>
              </a:rPr>
              <a:t>Involving Autistic young people</a:t>
            </a:r>
          </a:p>
          <a:p>
            <a:pPr marL="539746" lvl="1" indent="-269873" algn="l">
              <a:lnSpc>
                <a:spcPts val="3499"/>
              </a:lnSpc>
              <a:buFont typeface="Arial"/>
              <a:buChar char="•"/>
            </a:pPr>
            <a:r>
              <a:rPr lang="en-US" sz="2499" dirty="0">
                <a:solidFill>
                  <a:srgbClr val="000000"/>
                </a:solidFill>
                <a:latin typeface="Montserrat"/>
                <a:ea typeface="Montserrat"/>
                <a:cs typeface="Montserrat"/>
                <a:sym typeface="Montserrat"/>
              </a:rPr>
              <a:t>Questionnaire development</a:t>
            </a:r>
          </a:p>
          <a:p>
            <a:pPr marL="539746" lvl="1" indent="-269873" algn="l">
              <a:lnSpc>
                <a:spcPts val="3499"/>
              </a:lnSpc>
              <a:buFont typeface="Arial"/>
              <a:buChar char="•"/>
            </a:pPr>
            <a:r>
              <a:rPr lang="en-US" sz="2499" dirty="0">
                <a:solidFill>
                  <a:srgbClr val="000000"/>
                </a:solidFill>
                <a:latin typeface="Montserrat"/>
                <a:ea typeface="Montserrat"/>
                <a:cs typeface="Montserrat"/>
                <a:sym typeface="Montserrat"/>
              </a:rPr>
              <a:t>Reflecting on themes and subthemes</a:t>
            </a:r>
          </a:p>
          <a:p>
            <a:pPr algn="l">
              <a:lnSpc>
                <a:spcPts val="3499"/>
              </a:lnSpc>
            </a:pPr>
            <a:endParaRPr lang="en-US" sz="2499" dirty="0">
              <a:solidFill>
                <a:srgbClr val="000000"/>
              </a:solidFill>
              <a:latin typeface="Montserrat"/>
              <a:ea typeface="Montserrat"/>
              <a:cs typeface="Montserrat"/>
              <a:sym typeface="Montserrat"/>
            </a:endParaRPr>
          </a:p>
          <a:p>
            <a:pPr algn="ctr">
              <a:lnSpc>
                <a:spcPts val="3219"/>
              </a:lnSpc>
              <a:spcBef>
                <a:spcPct val="0"/>
              </a:spcBef>
            </a:pPr>
            <a:endParaRPr lang="en-US" sz="2499" dirty="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15947" y="3899814"/>
            <a:ext cx="17056107" cy="5049422"/>
          </a:xfrm>
          <a:custGeom>
            <a:avLst/>
            <a:gdLst/>
            <a:ahLst/>
            <a:cxnLst/>
            <a:rect l="l" t="t" r="r" b="b"/>
            <a:pathLst>
              <a:path w="17056107" h="5049422">
                <a:moveTo>
                  <a:pt x="0" y="0"/>
                </a:moveTo>
                <a:lnTo>
                  <a:pt x="17056106" y="0"/>
                </a:lnTo>
                <a:lnTo>
                  <a:pt x="17056106" y="5049422"/>
                </a:lnTo>
                <a:lnTo>
                  <a:pt x="0" y="5049422"/>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5825027" y="1085005"/>
            <a:ext cx="6637946" cy="1698626"/>
          </a:xfrm>
          <a:prstGeom prst="rect">
            <a:avLst/>
          </a:prstGeom>
        </p:spPr>
        <p:txBody>
          <a:bodyPr lIns="0" tIns="0" rIns="0" bIns="0" rtlCol="0" anchor="t">
            <a:spAutoFit/>
          </a:bodyPr>
          <a:lstStyle/>
          <a:p>
            <a:pPr algn="ctr">
              <a:lnSpc>
                <a:spcPts val="13999"/>
              </a:lnSpc>
            </a:pPr>
            <a:r>
              <a:rPr lang="en-US" sz="9999">
                <a:solidFill>
                  <a:srgbClr val="000000"/>
                </a:solidFill>
                <a:latin typeface="Montserrat"/>
                <a:ea typeface="Montserrat"/>
                <a:cs typeface="Montserrat"/>
                <a:sym typeface="Montserrat"/>
              </a:rPr>
              <a:t>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5227" y="3020722"/>
            <a:ext cx="7694285" cy="2351605"/>
            <a:chOff x="0" y="0"/>
            <a:chExt cx="2368197" cy="723792"/>
          </a:xfrm>
        </p:grpSpPr>
        <p:sp>
          <p:nvSpPr>
            <p:cNvPr id="3" name="Freeform 3"/>
            <p:cNvSpPr/>
            <p:nvPr/>
          </p:nvSpPr>
          <p:spPr>
            <a:xfrm>
              <a:off x="0" y="0"/>
              <a:ext cx="2368197" cy="723792"/>
            </a:xfrm>
            <a:custGeom>
              <a:avLst/>
              <a:gdLst/>
              <a:ahLst/>
              <a:cxnLst/>
              <a:rect l="l" t="t" r="r" b="b"/>
              <a:pathLst>
                <a:path w="2368197" h="723792">
                  <a:moveTo>
                    <a:pt x="0" y="0"/>
                  </a:moveTo>
                  <a:lnTo>
                    <a:pt x="2368197" y="0"/>
                  </a:lnTo>
                  <a:lnTo>
                    <a:pt x="2368197" y="723792"/>
                  </a:lnTo>
                  <a:lnTo>
                    <a:pt x="0" y="723792"/>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368197" cy="76189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85227" y="5143500"/>
            <a:ext cx="7694285" cy="2816870"/>
            <a:chOff x="0" y="0"/>
            <a:chExt cx="2368197" cy="866995"/>
          </a:xfrm>
        </p:grpSpPr>
        <p:sp>
          <p:nvSpPr>
            <p:cNvPr id="6" name="Freeform 6"/>
            <p:cNvSpPr/>
            <p:nvPr/>
          </p:nvSpPr>
          <p:spPr>
            <a:xfrm>
              <a:off x="0" y="0"/>
              <a:ext cx="2368197" cy="866995"/>
            </a:xfrm>
            <a:custGeom>
              <a:avLst/>
              <a:gdLst/>
              <a:ahLst/>
              <a:cxnLst/>
              <a:rect l="l" t="t" r="r" b="b"/>
              <a:pathLst>
                <a:path w="2368197" h="866995">
                  <a:moveTo>
                    <a:pt x="0" y="0"/>
                  </a:moveTo>
                  <a:lnTo>
                    <a:pt x="2368197" y="0"/>
                  </a:lnTo>
                  <a:lnTo>
                    <a:pt x="2368197" y="866995"/>
                  </a:lnTo>
                  <a:lnTo>
                    <a:pt x="0" y="866995"/>
                  </a:lnTo>
                  <a:close/>
                </a:path>
              </a:pathLst>
            </a:custGeom>
            <a:solidFill>
              <a:srgbClr val="FFBD59"/>
            </a:solidFill>
            <a:ln cap="sq">
              <a:noFill/>
              <a:prstDash val="solid"/>
              <a:miter/>
            </a:ln>
          </p:spPr>
          <p:txBody>
            <a:bodyPr/>
            <a:lstStyle/>
            <a:p>
              <a:endParaRPr lang="en-GB"/>
            </a:p>
          </p:txBody>
        </p:sp>
        <p:sp>
          <p:nvSpPr>
            <p:cNvPr id="7" name="TextBox 7"/>
            <p:cNvSpPr txBox="1"/>
            <p:nvPr/>
          </p:nvSpPr>
          <p:spPr>
            <a:xfrm>
              <a:off x="0" y="-38100"/>
              <a:ext cx="2368197" cy="90509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2046358" y="3020722"/>
            <a:ext cx="4931811" cy="4931811"/>
          </a:xfrm>
          <a:custGeom>
            <a:avLst/>
            <a:gdLst/>
            <a:ahLst/>
            <a:cxnLst/>
            <a:rect l="l" t="t" r="r" b="b"/>
            <a:pathLst>
              <a:path w="4931811" h="4931811">
                <a:moveTo>
                  <a:pt x="0" y="0"/>
                </a:moveTo>
                <a:lnTo>
                  <a:pt x="4931811" y="0"/>
                </a:lnTo>
                <a:lnTo>
                  <a:pt x="4931811" y="4931810"/>
                </a:lnTo>
                <a:lnTo>
                  <a:pt x="0" y="4931810"/>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4401350" y="335307"/>
            <a:ext cx="9485301" cy="2228215"/>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Semi Strucutred interviews </a:t>
            </a:r>
          </a:p>
        </p:txBody>
      </p:sp>
      <p:sp>
        <p:nvSpPr>
          <p:cNvPr id="10" name="TextBox 10"/>
          <p:cNvSpPr txBox="1"/>
          <p:nvPr/>
        </p:nvSpPr>
        <p:spPr>
          <a:xfrm>
            <a:off x="1378944" y="3270794"/>
            <a:ext cx="6706853" cy="4899661"/>
          </a:xfrm>
          <a:prstGeom prst="rect">
            <a:avLst/>
          </a:prstGeom>
        </p:spPr>
        <p:txBody>
          <a:bodyPr lIns="0" tIns="0" rIns="0" bIns="0" rtlCol="0" anchor="t">
            <a:spAutoFit/>
          </a:bodyPr>
          <a:lstStyle/>
          <a:p>
            <a:pPr marL="669286" lvl="1" indent="-334643" algn="l">
              <a:lnSpc>
                <a:spcPts val="4339"/>
              </a:lnSpc>
              <a:buFont typeface="Arial"/>
              <a:buChar char="•"/>
            </a:pPr>
            <a:r>
              <a:rPr lang="en-US" sz="3099">
                <a:solidFill>
                  <a:srgbClr val="000000"/>
                </a:solidFill>
                <a:latin typeface="Montserrat"/>
                <a:ea typeface="Montserrat"/>
                <a:cs typeface="Montserrat"/>
                <a:sym typeface="Montserrat"/>
              </a:rPr>
              <a:t>Considered a powerful tool for gaining an understanding of complex phenomena (Fontana &amp; Frey, 2000).</a:t>
            </a:r>
          </a:p>
          <a:p>
            <a:pPr algn="l">
              <a:lnSpc>
                <a:spcPts val="4339"/>
              </a:lnSpc>
            </a:pPr>
            <a:endParaRPr lang="en-US" sz="3099">
              <a:solidFill>
                <a:srgbClr val="000000"/>
              </a:solidFill>
              <a:latin typeface="Montserrat"/>
              <a:ea typeface="Montserrat"/>
              <a:cs typeface="Montserrat"/>
              <a:sym typeface="Montserrat"/>
            </a:endParaRPr>
          </a:p>
          <a:p>
            <a:pPr marL="669286" lvl="1" indent="-334643" algn="l">
              <a:lnSpc>
                <a:spcPts val="4339"/>
              </a:lnSpc>
              <a:buFont typeface="Arial"/>
              <a:buChar char="•"/>
            </a:pPr>
            <a:r>
              <a:rPr lang="en-US" sz="3099">
                <a:solidFill>
                  <a:srgbClr val="000000"/>
                </a:solidFill>
                <a:latin typeface="Montserrat"/>
                <a:ea typeface="Montserrat"/>
                <a:cs typeface="Montserrat"/>
                <a:sym typeface="Montserrat"/>
              </a:rPr>
              <a:t>Allow for the researcher to create a more naturalistic conversation</a:t>
            </a:r>
          </a:p>
          <a:p>
            <a:pPr algn="l">
              <a:lnSpc>
                <a:spcPts val="4339"/>
              </a:lnSpc>
            </a:pPr>
            <a:endParaRPr lang="en-US" sz="3099">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477" y="187225"/>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03277" y="629602"/>
            <a:ext cx="13081446" cy="1226820"/>
          </a:xfrm>
          <a:prstGeom prst="rect">
            <a:avLst/>
          </a:prstGeom>
        </p:spPr>
        <p:txBody>
          <a:bodyPr lIns="0" tIns="0" rIns="0" bIns="0" rtlCol="0" anchor="t">
            <a:spAutoFit/>
          </a:bodyPr>
          <a:lstStyle/>
          <a:p>
            <a:pPr algn="ctr">
              <a:lnSpc>
                <a:spcPts val="10080"/>
              </a:lnSpc>
            </a:pPr>
            <a:r>
              <a:rPr lang="en-US" sz="7200">
                <a:solidFill>
                  <a:srgbClr val="000000"/>
                </a:solidFill>
                <a:latin typeface="Montserrat"/>
                <a:ea typeface="Montserrat"/>
                <a:cs typeface="Montserrat"/>
                <a:sym typeface="Montserrat"/>
              </a:rPr>
              <a:t>Inclusion Criteria</a:t>
            </a:r>
          </a:p>
        </p:txBody>
      </p:sp>
      <p:sp>
        <p:nvSpPr>
          <p:cNvPr id="6" name="TextBox 6"/>
          <p:cNvSpPr txBox="1"/>
          <p:nvPr/>
        </p:nvSpPr>
        <p:spPr>
          <a:xfrm>
            <a:off x="1557211" y="3394431"/>
            <a:ext cx="15173578" cy="499745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Young people with a diagnosis of autism</a:t>
            </a:r>
          </a:p>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Aged 12-18</a:t>
            </a:r>
          </a:p>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Awareness of their diagnosis and happy to discuss it</a:t>
            </a:r>
          </a:p>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No comorbid learning disability</a:t>
            </a:r>
          </a:p>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Attending a mainstream school*</a:t>
            </a:r>
          </a:p>
          <a:p>
            <a:pPr marL="755651" lvl="1" indent="-377825" algn="l">
              <a:lnSpc>
                <a:spcPts val="4900"/>
              </a:lnSpc>
              <a:buFont typeface="Arial"/>
              <a:buChar char="•"/>
            </a:pPr>
            <a:r>
              <a:rPr lang="en-US" sz="3500">
                <a:solidFill>
                  <a:srgbClr val="000000"/>
                </a:solidFill>
                <a:latin typeface="Montserrat"/>
                <a:ea typeface="Montserrat"/>
                <a:cs typeface="Montserrat"/>
                <a:sym typeface="Montserrat"/>
              </a:rPr>
              <a:t>Appropriate level of language to access semi-structured interviews </a:t>
            </a:r>
          </a:p>
          <a:p>
            <a:pPr algn="l">
              <a:lnSpc>
                <a:spcPts val="4900"/>
              </a:lnSpc>
            </a:pPr>
            <a:endParaRPr lang="en-US" sz="3500">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8654" y="2432149"/>
            <a:ext cx="16930692" cy="7969053"/>
          </a:xfrm>
          <a:custGeom>
            <a:avLst/>
            <a:gdLst/>
            <a:ahLst/>
            <a:cxnLst/>
            <a:rect l="l" t="t" r="r" b="b"/>
            <a:pathLst>
              <a:path w="16930692" h="7969053">
                <a:moveTo>
                  <a:pt x="0" y="0"/>
                </a:moveTo>
                <a:lnTo>
                  <a:pt x="16930692" y="0"/>
                </a:lnTo>
                <a:lnTo>
                  <a:pt x="16930692" y="7969053"/>
                </a:lnTo>
                <a:lnTo>
                  <a:pt x="0" y="7969053"/>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864477" y="187225"/>
            <a:ext cx="20016954" cy="2244924"/>
            <a:chOff x="0" y="0"/>
            <a:chExt cx="5271955" cy="591256"/>
          </a:xfrm>
        </p:grpSpPr>
        <p:sp>
          <p:nvSpPr>
            <p:cNvPr id="4" name="Freeform 4"/>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5" name="TextBox 5"/>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107360" y="678811"/>
            <a:ext cx="12073280" cy="1094741"/>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The Autistic Young People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02398" y="904875"/>
            <a:ext cx="12073280" cy="1094741"/>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Recruitment</a:t>
            </a:r>
          </a:p>
        </p:txBody>
      </p:sp>
      <p:grpSp>
        <p:nvGrpSpPr>
          <p:cNvPr id="3" name="Group 3"/>
          <p:cNvGrpSpPr/>
          <p:nvPr/>
        </p:nvGrpSpPr>
        <p:grpSpPr>
          <a:xfrm>
            <a:off x="1154536" y="3187616"/>
            <a:ext cx="5056312" cy="4681669"/>
            <a:chOff x="0" y="0"/>
            <a:chExt cx="1556264" cy="1440955"/>
          </a:xfrm>
        </p:grpSpPr>
        <p:sp>
          <p:nvSpPr>
            <p:cNvPr id="4" name="Freeform 4"/>
            <p:cNvSpPr/>
            <p:nvPr/>
          </p:nvSpPr>
          <p:spPr>
            <a:xfrm>
              <a:off x="0" y="0"/>
              <a:ext cx="1556264" cy="1440954"/>
            </a:xfrm>
            <a:custGeom>
              <a:avLst/>
              <a:gdLst/>
              <a:ahLst/>
              <a:cxnLst/>
              <a:rect l="l" t="t" r="r" b="b"/>
              <a:pathLst>
                <a:path w="1556264" h="1440954">
                  <a:moveTo>
                    <a:pt x="0" y="0"/>
                  </a:moveTo>
                  <a:lnTo>
                    <a:pt x="1556264" y="0"/>
                  </a:lnTo>
                  <a:lnTo>
                    <a:pt x="1556264" y="1440954"/>
                  </a:lnTo>
                  <a:lnTo>
                    <a:pt x="0" y="1440954"/>
                  </a:lnTo>
                  <a:close/>
                </a:path>
              </a:pathLst>
            </a:custGeom>
            <a:solidFill>
              <a:srgbClr val="FFBD59"/>
            </a:solidFill>
            <a:ln cap="sq">
              <a:noFill/>
              <a:prstDash val="solid"/>
              <a:miter/>
            </a:ln>
          </p:spPr>
          <p:txBody>
            <a:bodyPr/>
            <a:lstStyle/>
            <a:p>
              <a:endParaRPr lang="en-GB"/>
            </a:p>
          </p:txBody>
        </p:sp>
        <p:sp>
          <p:nvSpPr>
            <p:cNvPr id="5" name="TextBox 5"/>
            <p:cNvSpPr txBox="1"/>
            <p:nvPr/>
          </p:nvSpPr>
          <p:spPr>
            <a:xfrm>
              <a:off x="0" y="-38100"/>
              <a:ext cx="1556264" cy="147905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524361" y="4011944"/>
            <a:ext cx="4316662" cy="3615055"/>
          </a:xfrm>
          <a:prstGeom prst="rect">
            <a:avLst/>
          </a:prstGeom>
        </p:spPr>
        <p:txBody>
          <a:bodyPr lIns="0" tIns="0" rIns="0" bIns="0" rtlCol="0" anchor="t">
            <a:spAutoFit/>
          </a:bodyPr>
          <a:lstStyle/>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Emailed 15 secondary schools in local borough</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Three responded with interest </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One continued to be responsive</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Three young people recruited </a:t>
            </a:r>
          </a:p>
          <a:p>
            <a:pPr algn="ctr">
              <a:lnSpc>
                <a:spcPts val="3219"/>
              </a:lnSpc>
            </a:pPr>
            <a:endParaRPr lang="en-US" sz="2299">
              <a:solidFill>
                <a:srgbClr val="000000"/>
              </a:solidFill>
              <a:latin typeface="Montserrat"/>
              <a:ea typeface="Montserrat"/>
              <a:cs typeface="Montserrat"/>
              <a:sym typeface="Montserrat"/>
            </a:endParaRPr>
          </a:p>
        </p:txBody>
      </p:sp>
      <p:sp>
        <p:nvSpPr>
          <p:cNvPr id="7" name="TextBox 7"/>
          <p:cNvSpPr txBox="1"/>
          <p:nvPr/>
        </p:nvSpPr>
        <p:spPr>
          <a:xfrm>
            <a:off x="2186720" y="3272169"/>
            <a:ext cx="2991943" cy="412750"/>
          </a:xfrm>
          <a:prstGeom prst="rect">
            <a:avLst/>
          </a:prstGeom>
        </p:spPr>
        <p:txBody>
          <a:bodyPr lIns="0" tIns="0" rIns="0" bIns="0" rtlCol="0" anchor="t">
            <a:spAutoFit/>
          </a:bodyPr>
          <a:lstStyle/>
          <a:p>
            <a:pPr algn="ctr">
              <a:lnSpc>
                <a:spcPts val="3499"/>
              </a:lnSpc>
            </a:pPr>
            <a:r>
              <a:rPr lang="en-US" sz="2499" b="1">
                <a:solidFill>
                  <a:srgbClr val="000000"/>
                </a:solidFill>
                <a:latin typeface="Montserrat Bold"/>
                <a:ea typeface="Montserrat Bold"/>
                <a:cs typeface="Montserrat Bold"/>
                <a:sym typeface="Montserrat Bold"/>
              </a:rPr>
              <a:t>INITIAL SCHOOL</a:t>
            </a:r>
          </a:p>
        </p:txBody>
      </p:sp>
      <p:grpSp>
        <p:nvGrpSpPr>
          <p:cNvPr id="8" name="Group 8"/>
          <p:cNvGrpSpPr/>
          <p:nvPr/>
        </p:nvGrpSpPr>
        <p:grpSpPr>
          <a:xfrm>
            <a:off x="6615844" y="3187616"/>
            <a:ext cx="5056312" cy="4681669"/>
            <a:chOff x="0" y="0"/>
            <a:chExt cx="1556264" cy="1440955"/>
          </a:xfrm>
        </p:grpSpPr>
        <p:sp>
          <p:nvSpPr>
            <p:cNvPr id="9" name="Freeform 9"/>
            <p:cNvSpPr/>
            <p:nvPr/>
          </p:nvSpPr>
          <p:spPr>
            <a:xfrm>
              <a:off x="0" y="0"/>
              <a:ext cx="1556264" cy="1440954"/>
            </a:xfrm>
            <a:custGeom>
              <a:avLst/>
              <a:gdLst/>
              <a:ahLst/>
              <a:cxnLst/>
              <a:rect l="l" t="t" r="r" b="b"/>
              <a:pathLst>
                <a:path w="1556264" h="1440954">
                  <a:moveTo>
                    <a:pt x="0" y="0"/>
                  </a:moveTo>
                  <a:lnTo>
                    <a:pt x="1556264" y="0"/>
                  </a:lnTo>
                  <a:lnTo>
                    <a:pt x="1556264" y="1440954"/>
                  </a:lnTo>
                  <a:lnTo>
                    <a:pt x="0" y="1440954"/>
                  </a:lnTo>
                  <a:close/>
                </a:path>
              </a:pathLst>
            </a:custGeom>
            <a:solidFill>
              <a:srgbClr val="FFBD59"/>
            </a:solidFill>
            <a:ln cap="sq">
              <a:noFill/>
              <a:prstDash val="solid"/>
              <a:miter/>
            </a:ln>
          </p:spPr>
          <p:txBody>
            <a:bodyPr/>
            <a:lstStyle/>
            <a:p>
              <a:endParaRPr lang="en-GB"/>
            </a:p>
          </p:txBody>
        </p:sp>
        <p:sp>
          <p:nvSpPr>
            <p:cNvPr id="10" name="TextBox 10"/>
            <p:cNvSpPr txBox="1"/>
            <p:nvPr/>
          </p:nvSpPr>
          <p:spPr>
            <a:xfrm>
              <a:off x="0" y="-38100"/>
              <a:ext cx="1556264" cy="147905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6985669" y="3923044"/>
            <a:ext cx="4316662" cy="3627755"/>
          </a:xfrm>
          <a:prstGeom prst="rect">
            <a:avLst/>
          </a:prstGeom>
        </p:spPr>
        <p:txBody>
          <a:bodyPr lIns="0" tIns="0" rIns="0" bIns="0" rtlCol="0" anchor="t">
            <a:spAutoFit/>
          </a:bodyPr>
          <a:lstStyle/>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Reached out to EP team</a:t>
            </a:r>
          </a:p>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Four parents linked with EP’s showed interest</a:t>
            </a:r>
          </a:p>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1 school expressed interest</a:t>
            </a:r>
          </a:p>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Emails sent out </a:t>
            </a:r>
          </a:p>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Initial calls carried out</a:t>
            </a:r>
          </a:p>
          <a:p>
            <a:pPr marL="496574" lvl="1" indent="-248287" algn="l">
              <a:lnSpc>
                <a:spcPts val="3220"/>
              </a:lnSpc>
              <a:buFont typeface="Arial"/>
              <a:buChar char="•"/>
            </a:pPr>
            <a:r>
              <a:rPr lang="en-US" sz="2300">
                <a:solidFill>
                  <a:srgbClr val="000000"/>
                </a:solidFill>
                <a:latin typeface="Montserrat"/>
                <a:ea typeface="Montserrat"/>
                <a:cs typeface="Montserrat"/>
                <a:sym typeface="Montserrat"/>
              </a:rPr>
              <a:t>Six young people recruited   </a:t>
            </a:r>
          </a:p>
        </p:txBody>
      </p:sp>
      <p:sp>
        <p:nvSpPr>
          <p:cNvPr id="12" name="TextBox 12"/>
          <p:cNvSpPr txBox="1"/>
          <p:nvPr/>
        </p:nvSpPr>
        <p:spPr>
          <a:xfrm>
            <a:off x="7298722" y="3272169"/>
            <a:ext cx="3690556" cy="412750"/>
          </a:xfrm>
          <a:prstGeom prst="rect">
            <a:avLst/>
          </a:prstGeom>
        </p:spPr>
        <p:txBody>
          <a:bodyPr lIns="0" tIns="0" rIns="0" bIns="0" rtlCol="0" anchor="t">
            <a:spAutoFit/>
          </a:bodyPr>
          <a:lstStyle/>
          <a:p>
            <a:pPr algn="ctr">
              <a:lnSpc>
                <a:spcPts val="3499"/>
              </a:lnSpc>
            </a:pPr>
            <a:r>
              <a:rPr lang="en-US" sz="2499" b="1">
                <a:solidFill>
                  <a:srgbClr val="000000"/>
                </a:solidFill>
                <a:latin typeface="Montserrat Bold"/>
                <a:ea typeface="Montserrat Bold"/>
                <a:cs typeface="Montserrat Bold"/>
                <a:sym typeface="Montserrat Bold"/>
              </a:rPr>
              <a:t>EP TEAM</a:t>
            </a:r>
          </a:p>
        </p:txBody>
      </p:sp>
      <p:grpSp>
        <p:nvGrpSpPr>
          <p:cNvPr id="13" name="Group 13"/>
          <p:cNvGrpSpPr/>
          <p:nvPr/>
        </p:nvGrpSpPr>
        <p:grpSpPr>
          <a:xfrm>
            <a:off x="12077152" y="3187616"/>
            <a:ext cx="5056312" cy="4681669"/>
            <a:chOff x="0" y="0"/>
            <a:chExt cx="1556264" cy="1440955"/>
          </a:xfrm>
        </p:grpSpPr>
        <p:sp>
          <p:nvSpPr>
            <p:cNvPr id="14" name="Freeform 14"/>
            <p:cNvSpPr/>
            <p:nvPr/>
          </p:nvSpPr>
          <p:spPr>
            <a:xfrm>
              <a:off x="0" y="0"/>
              <a:ext cx="1556264" cy="1440954"/>
            </a:xfrm>
            <a:custGeom>
              <a:avLst/>
              <a:gdLst/>
              <a:ahLst/>
              <a:cxnLst/>
              <a:rect l="l" t="t" r="r" b="b"/>
              <a:pathLst>
                <a:path w="1556264" h="1440954">
                  <a:moveTo>
                    <a:pt x="0" y="0"/>
                  </a:moveTo>
                  <a:lnTo>
                    <a:pt x="1556264" y="0"/>
                  </a:lnTo>
                  <a:lnTo>
                    <a:pt x="1556264" y="1440954"/>
                  </a:lnTo>
                  <a:lnTo>
                    <a:pt x="0" y="1440954"/>
                  </a:lnTo>
                  <a:close/>
                </a:path>
              </a:pathLst>
            </a:custGeom>
            <a:solidFill>
              <a:srgbClr val="FFBD59"/>
            </a:solidFill>
            <a:ln cap="sq">
              <a:noFill/>
              <a:prstDash val="solid"/>
              <a:miter/>
            </a:ln>
          </p:spPr>
          <p:txBody>
            <a:bodyPr/>
            <a:lstStyle/>
            <a:p>
              <a:endParaRPr lang="en-GB"/>
            </a:p>
          </p:txBody>
        </p:sp>
        <p:sp>
          <p:nvSpPr>
            <p:cNvPr id="15" name="TextBox 15"/>
            <p:cNvSpPr txBox="1"/>
            <p:nvPr/>
          </p:nvSpPr>
          <p:spPr>
            <a:xfrm>
              <a:off x="0" y="-38100"/>
              <a:ext cx="1556264" cy="147905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2443681" y="3923044"/>
            <a:ext cx="4316662" cy="3615055"/>
          </a:xfrm>
          <a:prstGeom prst="rect">
            <a:avLst/>
          </a:prstGeom>
        </p:spPr>
        <p:txBody>
          <a:bodyPr lIns="0" tIns="0" rIns="0" bIns="0" rtlCol="0" anchor="t">
            <a:spAutoFit/>
          </a:bodyPr>
          <a:lstStyle/>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Flyer circulated on twitter and facebook</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Three parents responded</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Consent received from one parent and young person </a:t>
            </a:r>
          </a:p>
          <a:p>
            <a:pPr marL="496569" lvl="1" indent="-248284" algn="l">
              <a:lnSpc>
                <a:spcPts val="3219"/>
              </a:lnSpc>
              <a:buFont typeface="Arial"/>
              <a:buChar char="•"/>
            </a:pPr>
            <a:r>
              <a:rPr lang="en-US" sz="2299">
                <a:solidFill>
                  <a:srgbClr val="000000"/>
                </a:solidFill>
                <a:latin typeface="Montserrat"/>
                <a:ea typeface="Montserrat"/>
                <a:cs typeface="Montserrat"/>
                <a:sym typeface="Montserrat"/>
              </a:rPr>
              <a:t>One young person recruited   </a:t>
            </a:r>
          </a:p>
          <a:p>
            <a:pPr algn="ctr">
              <a:lnSpc>
                <a:spcPts val="3219"/>
              </a:lnSpc>
            </a:pPr>
            <a:endParaRPr lang="en-US" sz="2299">
              <a:solidFill>
                <a:srgbClr val="000000"/>
              </a:solidFill>
              <a:latin typeface="Montserrat"/>
              <a:ea typeface="Montserrat"/>
              <a:cs typeface="Montserrat"/>
              <a:sym typeface="Montserrat"/>
            </a:endParaRPr>
          </a:p>
        </p:txBody>
      </p:sp>
      <p:sp>
        <p:nvSpPr>
          <p:cNvPr id="17" name="TextBox 17"/>
          <p:cNvSpPr txBox="1"/>
          <p:nvPr/>
        </p:nvSpPr>
        <p:spPr>
          <a:xfrm>
            <a:off x="13462856" y="3272169"/>
            <a:ext cx="2618993" cy="412750"/>
          </a:xfrm>
          <a:prstGeom prst="rect">
            <a:avLst/>
          </a:prstGeom>
        </p:spPr>
        <p:txBody>
          <a:bodyPr lIns="0" tIns="0" rIns="0" bIns="0" rtlCol="0" anchor="t">
            <a:spAutoFit/>
          </a:bodyPr>
          <a:lstStyle/>
          <a:p>
            <a:pPr algn="ctr">
              <a:lnSpc>
                <a:spcPts val="3499"/>
              </a:lnSpc>
            </a:pPr>
            <a:r>
              <a:rPr lang="en-US" sz="2499" b="1">
                <a:solidFill>
                  <a:srgbClr val="000000"/>
                </a:solidFill>
                <a:latin typeface="Montserrat Bold"/>
                <a:ea typeface="Montserrat Bold"/>
                <a:cs typeface="Montserrat Bold"/>
                <a:sym typeface="Montserrat Bold"/>
              </a:rPr>
              <a:t>SOCIAL MEDIA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1024" y="3187616"/>
            <a:ext cx="21811070" cy="4604033"/>
            <a:chOff x="0" y="0"/>
            <a:chExt cx="6713152" cy="1417059"/>
          </a:xfrm>
        </p:grpSpPr>
        <p:sp>
          <p:nvSpPr>
            <p:cNvPr id="3" name="Freeform 3"/>
            <p:cNvSpPr/>
            <p:nvPr/>
          </p:nvSpPr>
          <p:spPr>
            <a:xfrm>
              <a:off x="0" y="0"/>
              <a:ext cx="6713152" cy="1417059"/>
            </a:xfrm>
            <a:custGeom>
              <a:avLst/>
              <a:gdLst/>
              <a:ahLst/>
              <a:cxnLst/>
              <a:rect l="l" t="t" r="r" b="b"/>
              <a:pathLst>
                <a:path w="6713152" h="1417059">
                  <a:moveTo>
                    <a:pt x="0" y="0"/>
                  </a:moveTo>
                  <a:lnTo>
                    <a:pt x="6713152" y="0"/>
                  </a:lnTo>
                  <a:lnTo>
                    <a:pt x="6713152" y="1417059"/>
                  </a:lnTo>
                  <a:lnTo>
                    <a:pt x="0" y="1417059"/>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6713152" cy="145515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02398" y="904875"/>
            <a:ext cx="12073280" cy="2228216"/>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Outline of the session</a:t>
            </a:r>
          </a:p>
          <a:p>
            <a:pPr algn="ctr">
              <a:lnSpc>
                <a:spcPts val="8959"/>
              </a:lnSpc>
            </a:pPr>
            <a:endParaRPr lang="en-US" sz="6399">
              <a:solidFill>
                <a:srgbClr val="000000"/>
              </a:solidFill>
              <a:latin typeface="Montserrat"/>
              <a:ea typeface="Montserrat"/>
              <a:cs typeface="Montserrat"/>
              <a:sym typeface="Montserrat"/>
            </a:endParaRPr>
          </a:p>
        </p:txBody>
      </p:sp>
      <p:sp>
        <p:nvSpPr>
          <p:cNvPr id="6" name="TextBox 6"/>
          <p:cNvSpPr txBox="1"/>
          <p:nvPr/>
        </p:nvSpPr>
        <p:spPr>
          <a:xfrm>
            <a:off x="1656731" y="3438263"/>
            <a:ext cx="16631269" cy="4067812"/>
          </a:xfrm>
          <a:prstGeom prst="rect">
            <a:avLst/>
          </a:prstGeom>
        </p:spPr>
        <p:txBody>
          <a:bodyPr lIns="0" tIns="0" rIns="0" bIns="0" rtlCol="0" anchor="t">
            <a:spAutoFit/>
          </a:bodyPr>
          <a:lstStyle/>
          <a:p>
            <a:pPr marL="993125" lvl="1" indent="-496562" algn="l">
              <a:lnSpc>
                <a:spcPts val="6439"/>
              </a:lnSpc>
              <a:buFont typeface="Arial"/>
              <a:buChar char="•"/>
            </a:pPr>
            <a:r>
              <a:rPr lang="en-US" sz="4599">
                <a:solidFill>
                  <a:srgbClr val="000000"/>
                </a:solidFill>
                <a:latin typeface="Montserrat"/>
                <a:ea typeface="Montserrat"/>
                <a:cs typeface="Montserrat"/>
                <a:sym typeface="Montserrat"/>
              </a:rPr>
              <a:t>What is Inclusion?</a:t>
            </a:r>
          </a:p>
          <a:p>
            <a:pPr marL="993125" lvl="1" indent="-496562" algn="l">
              <a:lnSpc>
                <a:spcPts val="6439"/>
              </a:lnSpc>
              <a:buFont typeface="Arial"/>
              <a:buChar char="•"/>
            </a:pPr>
            <a:r>
              <a:rPr lang="en-US" sz="4599">
                <a:solidFill>
                  <a:srgbClr val="000000"/>
                </a:solidFill>
                <a:latin typeface="Montserrat"/>
                <a:ea typeface="Montserrat"/>
                <a:cs typeface="Montserrat"/>
                <a:sym typeface="Montserrat"/>
              </a:rPr>
              <a:t>Autism and Masking: The background, </a:t>
            </a:r>
          </a:p>
          <a:p>
            <a:pPr marL="993125" lvl="1" indent="-496562" algn="l">
              <a:lnSpc>
                <a:spcPts val="6439"/>
              </a:lnSpc>
              <a:buFont typeface="Arial"/>
              <a:buChar char="•"/>
            </a:pPr>
            <a:r>
              <a:rPr lang="en-US" sz="4599">
                <a:solidFill>
                  <a:srgbClr val="000000"/>
                </a:solidFill>
                <a:latin typeface="Montserrat"/>
                <a:ea typeface="Montserrat"/>
                <a:cs typeface="Montserrat"/>
                <a:sym typeface="Montserrat"/>
              </a:rPr>
              <a:t>Autism and Masking: The participatory research project</a:t>
            </a:r>
          </a:p>
          <a:p>
            <a:pPr marL="993125" lvl="1" indent="-496562" algn="l">
              <a:lnSpc>
                <a:spcPts val="6439"/>
              </a:lnSpc>
              <a:buFont typeface="Arial"/>
              <a:buChar char="•"/>
            </a:pPr>
            <a:r>
              <a:rPr lang="en-US" sz="4599">
                <a:solidFill>
                  <a:srgbClr val="000000"/>
                </a:solidFill>
                <a:latin typeface="Montserrat"/>
                <a:ea typeface="Montserrat"/>
                <a:cs typeface="Montserrat"/>
                <a:sym typeface="Montserrat"/>
              </a:rPr>
              <a:t>Implications for inclusive practice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810" y="2438117"/>
            <a:ext cx="7672190" cy="5880400"/>
            <a:chOff x="0" y="0"/>
            <a:chExt cx="2361396" cy="1809908"/>
          </a:xfrm>
        </p:grpSpPr>
        <p:sp>
          <p:nvSpPr>
            <p:cNvPr id="3" name="Freeform 3"/>
            <p:cNvSpPr/>
            <p:nvPr/>
          </p:nvSpPr>
          <p:spPr>
            <a:xfrm>
              <a:off x="0" y="0"/>
              <a:ext cx="2361396" cy="1809908"/>
            </a:xfrm>
            <a:custGeom>
              <a:avLst/>
              <a:gdLst/>
              <a:ahLst/>
              <a:cxnLst/>
              <a:rect l="l" t="t" r="r" b="b"/>
              <a:pathLst>
                <a:path w="2361396" h="1809908">
                  <a:moveTo>
                    <a:pt x="0" y="0"/>
                  </a:moveTo>
                  <a:lnTo>
                    <a:pt x="2361396" y="0"/>
                  </a:lnTo>
                  <a:lnTo>
                    <a:pt x="2361396" y="1809908"/>
                  </a:lnTo>
                  <a:lnTo>
                    <a:pt x="0" y="1809908"/>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361396" cy="18480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860632" y="2322722"/>
            <a:ext cx="5995795" cy="5995795"/>
          </a:xfrm>
          <a:custGeom>
            <a:avLst/>
            <a:gdLst/>
            <a:ahLst/>
            <a:cxnLst/>
            <a:rect l="l" t="t" r="r" b="b"/>
            <a:pathLst>
              <a:path w="5995795" h="5995795">
                <a:moveTo>
                  <a:pt x="0" y="0"/>
                </a:moveTo>
                <a:lnTo>
                  <a:pt x="5995795" y="0"/>
                </a:lnTo>
                <a:lnTo>
                  <a:pt x="5995795" y="5995795"/>
                </a:lnTo>
                <a:lnTo>
                  <a:pt x="0" y="5995795"/>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3107360" y="419417"/>
            <a:ext cx="12073280" cy="1094741"/>
          </a:xfrm>
          <a:prstGeom prst="rect">
            <a:avLst/>
          </a:prstGeom>
        </p:spPr>
        <p:txBody>
          <a:bodyPr lIns="0" tIns="0" rIns="0" bIns="0" rtlCol="0" anchor="t">
            <a:spAutoFit/>
          </a:bodyPr>
          <a:lstStyle/>
          <a:p>
            <a:pPr algn="ctr">
              <a:lnSpc>
                <a:spcPts val="8959"/>
              </a:lnSpc>
            </a:pPr>
            <a:r>
              <a:rPr lang="en-US" sz="6399">
                <a:solidFill>
                  <a:srgbClr val="000000"/>
                </a:solidFill>
                <a:latin typeface="Montserrat"/>
                <a:ea typeface="Montserrat"/>
                <a:cs typeface="Montserrat"/>
                <a:sym typeface="Montserrat"/>
              </a:rPr>
              <a:t>Semi-Structured Interviews</a:t>
            </a:r>
          </a:p>
        </p:txBody>
      </p:sp>
      <p:sp>
        <p:nvSpPr>
          <p:cNvPr id="7" name="TextBox 7"/>
          <p:cNvSpPr txBox="1"/>
          <p:nvPr/>
        </p:nvSpPr>
        <p:spPr>
          <a:xfrm>
            <a:off x="1813128" y="2664009"/>
            <a:ext cx="6989555" cy="5869305"/>
          </a:xfrm>
          <a:prstGeom prst="rect">
            <a:avLst/>
          </a:prstGeom>
        </p:spPr>
        <p:txBody>
          <a:bodyPr lIns="0" tIns="0" rIns="0" bIns="0" rtlCol="0" anchor="t">
            <a:spAutoFit/>
          </a:bodyPr>
          <a:lstStyle/>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10 semi-structured interviews </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6 in schools</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4 over Microsoft teams</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Ranged from 35 minutes-1 hour</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Recorded using teams or using UCL laptop</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Initial draft questions created using CAT-Q/previous questionnaires</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Draft adapted with support from participatory research group</a:t>
            </a:r>
          </a:p>
          <a:p>
            <a:pPr marL="518157" lvl="1" indent="-259078" algn="l">
              <a:lnSpc>
                <a:spcPts val="3359"/>
              </a:lnSpc>
              <a:buFont typeface="Arial"/>
              <a:buChar char="•"/>
            </a:pPr>
            <a:r>
              <a:rPr lang="en-US" sz="2399">
                <a:solidFill>
                  <a:srgbClr val="000000"/>
                </a:solidFill>
                <a:latin typeface="Montserrat"/>
                <a:ea typeface="Montserrat"/>
                <a:cs typeface="Montserrat"/>
                <a:sym typeface="Montserrat"/>
              </a:rPr>
              <a:t>Focused on autism, masking, friendships, masking &amp; friendships</a:t>
            </a:r>
          </a:p>
          <a:p>
            <a:pPr algn="l">
              <a:lnSpc>
                <a:spcPts val="3359"/>
              </a:lnSpc>
            </a:pPr>
            <a:endParaRPr lang="en-US" sz="2399">
              <a:solidFill>
                <a:srgbClr val="000000"/>
              </a:solidFill>
              <a:latin typeface="Montserrat"/>
              <a:ea typeface="Montserrat"/>
              <a:cs typeface="Montserrat"/>
              <a:sym typeface="Montserrat"/>
            </a:endParaRPr>
          </a:p>
          <a:p>
            <a:pPr algn="l">
              <a:lnSpc>
                <a:spcPts val="3079"/>
              </a:lnSpc>
            </a:pPr>
            <a:endParaRPr lang="en-US" sz="2399">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477" y="187225"/>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03277" y="629602"/>
            <a:ext cx="13081446" cy="1226820"/>
          </a:xfrm>
          <a:prstGeom prst="rect">
            <a:avLst/>
          </a:prstGeom>
        </p:spPr>
        <p:txBody>
          <a:bodyPr lIns="0" tIns="0" rIns="0" bIns="0" rtlCol="0" anchor="t">
            <a:spAutoFit/>
          </a:bodyPr>
          <a:lstStyle/>
          <a:p>
            <a:pPr algn="l">
              <a:lnSpc>
                <a:spcPts val="10080"/>
              </a:lnSpc>
            </a:pPr>
            <a:r>
              <a:rPr lang="en-US" sz="7200">
                <a:solidFill>
                  <a:srgbClr val="000000"/>
                </a:solidFill>
                <a:latin typeface="Montserrat"/>
                <a:ea typeface="Montserrat"/>
                <a:cs typeface="Montserrat"/>
                <a:sym typeface="Montserrat"/>
              </a:rPr>
              <a:t>Reflexive Thematic Analysis </a:t>
            </a:r>
          </a:p>
        </p:txBody>
      </p:sp>
      <p:sp>
        <p:nvSpPr>
          <p:cNvPr id="6" name="TextBox 6"/>
          <p:cNvSpPr txBox="1"/>
          <p:nvPr/>
        </p:nvSpPr>
        <p:spPr>
          <a:xfrm>
            <a:off x="1300429" y="3698875"/>
            <a:ext cx="15173578" cy="6178550"/>
          </a:xfrm>
          <a:prstGeom prst="rect">
            <a:avLst/>
          </a:prstGeom>
        </p:spPr>
        <p:txBody>
          <a:bodyPr lIns="0" tIns="0" rIns="0" bIns="0" rtlCol="0" anchor="t">
            <a:spAutoFit/>
          </a:bodyPr>
          <a:lstStyle/>
          <a:p>
            <a:pPr algn="ctr">
              <a:lnSpc>
                <a:spcPts val="4900"/>
              </a:lnSpc>
            </a:pPr>
            <a:r>
              <a:rPr lang="en-US" sz="3500">
                <a:solidFill>
                  <a:srgbClr val="000000"/>
                </a:solidFill>
                <a:latin typeface="Montserrat"/>
                <a:ea typeface="Montserrat"/>
                <a:cs typeface="Montserrat"/>
                <a:sym typeface="Montserrat"/>
              </a:rPr>
              <a:t>TA approaches all aim to identify and make sense of patterns of meaning across a dataset</a:t>
            </a:r>
          </a:p>
          <a:p>
            <a:pPr algn="ctr">
              <a:lnSpc>
                <a:spcPts val="4900"/>
              </a:lnSpc>
            </a:pPr>
            <a:endParaRPr lang="en-US" sz="3500">
              <a:solidFill>
                <a:srgbClr val="000000"/>
              </a:solidFill>
              <a:latin typeface="Montserrat"/>
              <a:ea typeface="Montserrat"/>
              <a:cs typeface="Montserrat"/>
              <a:sym typeface="Montserrat"/>
            </a:endParaRPr>
          </a:p>
          <a:p>
            <a:pPr algn="ctr">
              <a:lnSpc>
                <a:spcPts val="4900"/>
              </a:lnSpc>
            </a:pPr>
            <a:r>
              <a:rPr lang="en-US" sz="3500">
                <a:solidFill>
                  <a:srgbClr val="000000"/>
                </a:solidFill>
                <a:latin typeface="Montserrat"/>
                <a:ea typeface="Montserrat"/>
                <a:cs typeface="Montserrat"/>
                <a:sym typeface="Montserrat"/>
              </a:rPr>
              <a:t>“RTA is a particular TA approach, it emphasises the importance of the researcher’s subjectivity as analytic resource, and their reflexive engagement with theory, data and interpretation” (Braun and Clarke., 2022). </a:t>
            </a:r>
          </a:p>
          <a:p>
            <a:pPr algn="ctr">
              <a:lnSpc>
                <a:spcPts val="4900"/>
              </a:lnSpc>
            </a:pPr>
            <a:endParaRPr lang="en-US" sz="3500">
              <a:solidFill>
                <a:srgbClr val="000000"/>
              </a:solidFill>
              <a:latin typeface="Montserrat"/>
              <a:ea typeface="Montserrat"/>
              <a:cs typeface="Montserrat"/>
              <a:sym typeface="Montserrat"/>
            </a:endParaRPr>
          </a:p>
          <a:p>
            <a:pPr algn="ctr">
              <a:lnSpc>
                <a:spcPts val="4900"/>
              </a:lnSpc>
            </a:pPr>
            <a:endParaRPr lang="en-US" sz="3500">
              <a:solidFill>
                <a:srgbClr val="000000"/>
              </a:solidFill>
              <a:latin typeface="Montserrat"/>
              <a:ea typeface="Montserrat"/>
              <a:cs typeface="Montserrat"/>
              <a:sym typeface="Montserrat"/>
            </a:endParaRPr>
          </a:p>
          <a:p>
            <a:pPr algn="ctr">
              <a:lnSpc>
                <a:spcPts val="4900"/>
              </a:lnSpc>
            </a:pPr>
            <a:endParaRPr lang="en-US" sz="3500">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477" y="187225"/>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03277" y="388937"/>
            <a:ext cx="13081446" cy="1483987"/>
          </a:xfrm>
          <a:prstGeom prst="rect">
            <a:avLst/>
          </a:prstGeom>
        </p:spPr>
        <p:txBody>
          <a:bodyPr lIns="0" tIns="0" rIns="0" bIns="0" rtlCol="0" anchor="t">
            <a:spAutoFit/>
          </a:bodyPr>
          <a:lstStyle/>
          <a:p>
            <a:pPr algn="ctr">
              <a:lnSpc>
                <a:spcPts val="12180"/>
              </a:lnSpc>
            </a:pPr>
            <a:r>
              <a:rPr lang="en-US" sz="8700">
                <a:solidFill>
                  <a:srgbClr val="000000"/>
                </a:solidFill>
                <a:latin typeface="Montserrat"/>
                <a:ea typeface="Montserrat"/>
                <a:cs typeface="Montserrat"/>
                <a:sym typeface="Montserrat"/>
              </a:rPr>
              <a:t>Researcher Reflexivity</a:t>
            </a:r>
          </a:p>
        </p:txBody>
      </p:sp>
      <p:sp>
        <p:nvSpPr>
          <p:cNvPr id="6" name="TextBox 6"/>
          <p:cNvSpPr txBox="1"/>
          <p:nvPr/>
        </p:nvSpPr>
        <p:spPr>
          <a:xfrm>
            <a:off x="1028700" y="3711656"/>
            <a:ext cx="16230600" cy="4438651"/>
          </a:xfrm>
          <a:prstGeom prst="rect">
            <a:avLst/>
          </a:prstGeom>
        </p:spPr>
        <p:txBody>
          <a:bodyPr lIns="0" tIns="0" rIns="0" bIns="0" rtlCol="0" anchor="t">
            <a:spAutoFit/>
          </a:bodyPr>
          <a:lstStyle/>
          <a:p>
            <a:pPr marL="1079492" lvl="1" indent="-539746" algn="just">
              <a:lnSpc>
                <a:spcPts val="6999"/>
              </a:lnSpc>
              <a:buFont typeface="Arial"/>
              <a:buChar char="•"/>
            </a:pPr>
            <a:r>
              <a:rPr lang="en-US" sz="4999">
                <a:solidFill>
                  <a:srgbClr val="000000"/>
                </a:solidFill>
                <a:latin typeface="Montserrat"/>
                <a:ea typeface="Montserrat"/>
                <a:cs typeface="Montserrat"/>
                <a:sym typeface="Montserrat"/>
              </a:rPr>
              <a:t>Reflexive Log</a:t>
            </a:r>
          </a:p>
          <a:p>
            <a:pPr marL="1079492" lvl="1" indent="-539746" algn="just">
              <a:lnSpc>
                <a:spcPts val="6999"/>
              </a:lnSpc>
              <a:buFont typeface="Arial"/>
              <a:buChar char="•"/>
            </a:pPr>
            <a:r>
              <a:rPr lang="en-US" sz="4999">
                <a:solidFill>
                  <a:srgbClr val="000000"/>
                </a:solidFill>
                <a:latin typeface="Montserrat"/>
                <a:ea typeface="Montserrat"/>
                <a:cs typeface="Montserrat"/>
                <a:sym typeface="Montserrat"/>
              </a:rPr>
              <a:t>Clear examples of each stage of analysis </a:t>
            </a:r>
          </a:p>
          <a:p>
            <a:pPr marL="1079492" lvl="1" indent="-539746" algn="just">
              <a:lnSpc>
                <a:spcPts val="6999"/>
              </a:lnSpc>
              <a:buFont typeface="Arial"/>
              <a:buChar char="•"/>
            </a:pPr>
            <a:r>
              <a:rPr lang="en-US" sz="4999">
                <a:solidFill>
                  <a:srgbClr val="000000"/>
                </a:solidFill>
                <a:latin typeface="Montserrat"/>
                <a:ea typeface="Montserrat"/>
                <a:cs typeface="Montserrat"/>
                <a:sym typeface="Montserrat"/>
              </a:rPr>
              <a:t>Participatory research Group</a:t>
            </a:r>
          </a:p>
          <a:p>
            <a:pPr marL="1079492" lvl="1" indent="-539746" algn="just">
              <a:lnSpc>
                <a:spcPts val="6999"/>
              </a:lnSpc>
              <a:buFont typeface="Arial"/>
              <a:buChar char="•"/>
            </a:pPr>
            <a:r>
              <a:rPr lang="en-US" sz="4999">
                <a:solidFill>
                  <a:srgbClr val="000000"/>
                </a:solidFill>
                <a:latin typeface="Montserrat"/>
                <a:ea typeface="Montserrat"/>
                <a:cs typeface="Montserrat"/>
                <a:sym typeface="Montserrat"/>
              </a:rPr>
              <a:t>Member reflections (Not checks)</a:t>
            </a:r>
          </a:p>
          <a:p>
            <a:pPr algn="just">
              <a:lnSpc>
                <a:spcPts val="6999"/>
              </a:lnSpc>
            </a:pPr>
            <a:endParaRPr lang="en-US" sz="4999">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4039" y="2673894"/>
            <a:ext cx="23666451" cy="4527030"/>
            <a:chOff x="0" y="0"/>
            <a:chExt cx="6233139" cy="1192304"/>
          </a:xfrm>
        </p:grpSpPr>
        <p:sp>
          <p:nvSpPr>
            <p:cNvPr id="3" name="Freeform 3"/>
            <p:cNvSpPr/>
            <p:nvPr/>
          </p:nvSpPr>
          <p:spPr>
            <a:xfrm>
              <a:off x="0" y="0"/>
              <a:ext cx="6233139" cy="1192304"/>
            </a:xfrm>
            <a:custGeom>
              <a:avLst/>
              <a:gdLst/>
              <a:ahLst/>
              <a:cxnLst/>
              <a:rect l="l" t="t" r="r" b="b"/>
              <a:pathLst>
                <a:path w="6233139" h="1192304">
                  <a:moveTo>
                    <a:pt x="0" y="0"/>
                  </a:moveTo>
                  <a:lnTo>
                    <a:pt x="6233139" y="0"/>
                  </a:lnTo>
                  <a:lnTo>
                    <a:pt x="6233139" y="1192304"/>
                  </a:lnTo>
                  <a:lnTo>
                    <a:pt x="0" y="1192304"/>
                  </a:lnTo>
                  <a:close/>
                </a:path>
              </a:pathLst>
            </a:custGeom>
            <a:solidFill>
              <a:srgbClr val="FFBD59"/>
            </a:solidFill>
          </p:spPr>
          <p:txBody>
            <a:bodyPr/>
            <a:lstStyle/>
            <a:p>
              <a:endParaRPr lang="en-GB"/>
            </a:p>
          </p:txBody>
        </p:sp>
        <p:sp>
          <p:nvSpPr>
            <p:cNvPr id="4" name="TextBox 4"/>
            <p:cNvSpPr txBox="1"/>
            <p:nvPr/>
          </p:nvSpPr>
          <p:spPr>
            <a:xfrm>
              <a:off x="0" y="-38100"/>
              <a:ext cx="6233139" cy="123040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776816" y="3959509"/>
            <a:ext cx="6734369" cy="1932314"/>
          </a:xfrm>
          <a:prstGeom prst="rect">
            <a:avLst/>
          </a:prstGeom>
        </p:spPr>
        <p:txBody>
          <a:bodyPr lIns="0" tIns="0" rIns="0" bIns="0" rtlCol="0" anchor="t">
            <a:spAutoFit/>
          </a:bodyPr>
          <a:lstStyle/>
          <a:p>
            <a:pPr algn="ctr">
              <a:lnSpc>
                <a:spcPts val="15819"/>
              </a:lnSpc>
            </a:pPr>
            <a:r>
              <a:rPr lang="en-US" sz="11299">
                <a:solidFill>
                  <a:srgbClr val="000000"/>
                </a:solidFill>
                <a:latin typeface="Montserrat"/>
                <a:ea typeface="Montserrat"/>
                <a:cs typeface="Montserrat"/>
                <a:sym typeface="Montserrat"/>
              </a:rPr>
              <a:t>Findings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477" y="434337"/>
            <a:ext cx="20016954" cy="2012014"/>
            <a:chOff x="0" y="0"/>
            <a:chExt cx="5271955" cy="529913"/>
          </a:xfrm>
        </p:grpSpPr>
        <p:sp>
          <p:nvSpPr>
            <p:cNvPr id="3" name="Freeform 3"/>
            <p:cNvSpPr/>
            <p:nvPr/>
          </p:nvSpPr>
          <p:spPr>
            <a:xfrm>
              <a:off x="0" y="0"/>
              <a:ext cx="5271955" cy="529913"/>
            </a:xfrm>
            <a:custGeom>
              <a:avLst/>
              <a:gdLst/>
              <a:ahLst/>
              <a:cxnLst/>
              <a:rect l="l" t="t" r="r" b="b"/>
              <a:pathLst>
                <a:path w="5271955" h="529913">
                  <a:moveTo>
                    <a:pt x="0" y="0"/>
                  </a:moveTo>
                  <a:lnTo>
                    <a:pt x="5271955" y="0"/>
                  </a:lnTo>
                  <a:lnTo>
                    <a:pt x="5271955" y="529913"/>
                  </a:lnTo>
                  <a:lnTo>
                    <a:pt x="0" y="529913"/>
                  </a:lnTo>
                  <a:close/>
                </a:path>
              </a:pathLst>
            </a:custGeom>
            <a:solidFill>
              <a:srgbClr val="FFBD59"/>
            </a:solidFill>
          </p:spPr>
          <p:txBody>
            <a:bodyPr/>
            <a:lstStyle/>
            <a:p>
              <a:endParaRPr lang="en-GB"/>
            </a:p>
          </p:txBody>
        </p:sp>
        <p:sp>
          <p:nvSpPr>
            <p:cNvPr id="4" name="TextBox 4"/>
            <p:cNvSpPr txBox="1"/>
            <p:nvPr/>
          </p:nvSpPr>
          <p:spPr>
            <a:xfrm>
              <a:off x="0" y="-38100"/>
              <a:ext cx="5271955" cy="5680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19965" y="2736850"/>
            <a:ext cx="13853410" cy="6649637"/>
          </a:xfrm>
          <a:custGeom>
            <a:avLst/>
            <a:gdLst/>
            <a:ahLst/>
            <a:cxnLst/>
            <a:rect l="l" t="t" r="r" b="b"/>
            <a:pathLst>
              <a:path w="13853410" h="6649637">
                <a:moveTo>
                  <a:pt x="0" y="0"/>
                </a:moveTo>
                <a:lnTo>
                  <a:pt x="13853410" y="0"/>
                </a:lnTo>
                <a:lnTo>
                  <a:pt x="13853410" y="6649637"/>
                </a:lnTo>
                <a:lnTo>
                  <a:pt x="0" y="6649637"/>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4191000" y="716377"/>
            <a:ext cx="8928338" cy="1252843"/>
          </a:xfrm>
          <a:prstGeom prst="rect">
            <a:avLst/>
          </a:prstGeom>
        </p:spPr>
        <p:txBody>
          <a:bodyPr wrap="square" lIns="0" tIns="0" rIns="0" bIns="0" rtlCol="0" anchor="t">
            <a:spAutoFit/>
          </a:bodyPr>
          <a:lstStyle/>
          <a:p>
            <a:pPr algn="ctr">
              <a:lnSpc>
                <a:spcPts val="10220"/>
              </a:lnSpc>
            </a:pPr>
            <a:r>
              <a:rPr lang="en-US" sz="7300" b="1" dirty="0">
                <a:solidFill>
                  <a:srgbClr val="000000"/>
                </a:solidFill>
                <a:latin typeface="Montserrat Bold"/>
                <a:ea typeface="Montserrat Bold"/>
                <a:cs typeface="Montserrat Bold"/>
                <a:sym typeface="Montserrat Bold"/>
              </a:rPr>
              <a:t>Conceptual Map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067066" y="1114425"/>
            <a:ext cx="10203980" cy="1690698"/>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Contradictory messages about autism </a:t>
            </a:r>
          </a:p>
        </p:txBody>
      </p:sp>
      <p:grpSp>
        <p:nvGrpSpPr>
          <p:cNvPr id="6" name="Group 6"/>
          <p:cNvGrpSpPr/>
          <p:nvPr/>
        </p:nvGrpSpPr>
        <p:grpSpPr>
          <a:xfrm>
            <a:off x="1028700" y="3682364"/>
            <a:ext cx="7655906" cy="6216806"/>
            <a:chOff x="0" y="0"/>
            <a:chExt cx="2016370" cy="1637348"/>
          </a:xfrm>
        </p:grpSpPr>
        <p:sp>
          <p:nvSpPr>
            <p:cNvPr id="7" name="Freeform 7"/>
            <p:cNvSpPr/>
            <p:nvPr/>
          </p:nvSpPr>
          <p:spPr>
            <a:xfrm>
              <a:off x="0" y="0"/>
              <a:ext cx="2016370" cy="1637348"/>
            </a:xfrm>
            <a:custGeom>
              <a:avLst/>
              <a:gdLst/>
              <a:ahLst/>
              <a:cxnLst/>
              <a:rect l="l" t="t" r="r" b="b"/>
              <a:pathLst>
                <a:path w="2016370" h="1637348">
                  <a:moveTo>
                    <a:pt x="91011" y="0"/>
                  </a:moveTo>
                  <a:lnTo>
                    <a:pt x="1925359" y="0"/>
                  </a:lnTo>
                  <a:cubicBezTo>
                    <a:pt x="1975623" y="0"/>
                    <a:pt x="2016370" y="40747"/>
                    <a:pt x="2016370" y="91011"/>
                  </a:cubicBezTo>
                  <a:lnTo>
                    <a:pt x="2016370" y="1546337"/>
                  </a:lnTo>
                  <a:cubicBezTo>
                    <a:pt x="2016370" y="1596601"/>
                    <a:pt x="1975623" y="1637348"/>
                    <a:pt x="1925359" y="1637348"/>
                  </a:cubicBezTo>
                  <a:lnTo>
                    <a:pt x="91011" y="1637348"/>
                  </a:lnTo>
                  <a:cubicBezTo>
                    <a:pt x="40747" y="1637348"/>
                    <a:pt x="0" y="1596601"/>
                    <a:pt x="0" y="1546337"/>
                  </a:cubicBezTo>
                  <a:lnTo>
                    <a:pt x="0" y="91011"/>
                  </a:lnTo>
                  <a:cubicBezTo>
                    <a:pt x="0" y="40747"/>
                    <a:pt x="40747" y="0"/>
                    <a:pt x="91011" y="0"/>
                  </a:cubicBezTo>
                  <a:close/>
                </a:path>
              </a:pathLst>
            </a:custGeom>
            <a:solidFill>
              <a:srgbClr val="FFF4E7"/>
            </a:solidFill>
            <a:ln w="38100" cap="rnd">
              <a:solidFill>
                <a:srgbClr val="000000"/>
              </a:solidFill>
              <a:prstDash val="solid"/>
              <a:round/>
            </a:ln>
          </p:spPr>
          <p:txBody>
            <a:bodyPr/>
            <a:lstStyle/>
            <a:p>
              <a:endParaRPr lang="en-GB"/>
            </a:p>
          </p:txBody>
        </p:sp>
        <p:sp>
          <p:nvSpPr>
            <p:cNvPr id="8" name="TextBox 8"/>
            <p:cNvSpPr txBox="1"/>
            <p:nvPr/>
          </p:nvSpPr>
          <p:spPr>
            <a:xfrm>
              <a:off x="0" y="-38100"/>
              <a:ext cx="2016370" cy="167544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873111" y="3682364"/>
            <a:ext cx="7293432" cy="6216806"/>
            <a:chOff x="0" y="0"/>
            <a:chExt cx="1920904" cy="1637348"/>
          </a:xfrm>
        </p:grpSpPr>
        <p:sp>
          <p:nvSpPr>
            <p:cNvPr id="10" name="Freeform 10"/>
            <p:cNvSpPr/>
            <p:nvPr/>
          </p:nvSpPr>
          <p:spPr>
            <a:xfrm>
              <a:off x="0" y="0"/>
              <a:ext cx="1920904" cy="1637348"/>
            </a:xfrm>
            <a:custGeom>
              <a:avLst/>
              <a:gdLst/>
              <a:ahLst/>
              <a:cxnLst/>
              <a:rect l="l" t="t" r="r" b="b"/>
              <a:pathLst>
                <a:path w="1920904" h="1637348">
                  <a:moveTo>
                    <a:pt x="95534" y="0"/>
                  </a:moveTo>
                  <a:lnTo>
                    <a:pt x="1825370" y="0"/>
                  </a:lnTo>
                  <a:cubicBezTo>
                    <a:pt x="1850707" y="0"/>
                    <a:pt x="1875006" y="10065"/>
                    <a:pt x="1892923" y="27981"/>
                  </a:cubicBezTo>
                  <a:cubicBezTo>
                    <a:pt x="1910839" y="45897"/>
                    <a:pt x="1920904" y="70197"/>
                    <a:pt x="1920904" y="95534"/>
                  </a:cubicBezTo>
                  <a:lnTo>
                    <a:pt x="1920904" y="1541814"/>
                  </a:lnTo>
                  <a:cubicBezTo>
                    <a:pt x="1920904" y="1567151"/>
                    <a:pt x="1910839" y="1591451"/>
                    <a:pt x="1892923" y="1609367"/>
                  </a:cubicBezTo>
                  <a:cubicBezTo>
                    <a:pt x="1875006" y="1627283"/>
                    <a:pt x="1850707" y="1637348"/>
                    <a:pt x="1825370" y="1637348"/>
                  </a:cubicBezTo>
                  <a:lnTo>
                    <a:pt x="95534" y="1637348"/>
                  </a:lnTo>
                  <a:cubicBezTo>
                    <a:pt x="42772" y="1637348"/>
                    <a:pt x="0" y="1594576"/>
                    <a:pt x="0" y="1541814"/>
                  </a:cubicBezTo>
                  <a:lnTo>
                    <a:pt x="0" y="95534"/>
                  </a:lnTo>
                  <a:cubicBezTo>
                    <a:pt x="0" y="70197"/>
                    <a:pt x="10065" y="45897"/>
                    <a:pt x="27981" y="27981"/>
                  </a:cubicBezTo>
                  <a:cubicBezTo>
                    <a:pt x="45897" y="10065"/>
                    <a:pt x="70197" y="0"/>
                    <a:pt x="95534" y="0"/>
                  </a:cubicBezTo>
                  <a:close/>
                </a:path>
              </a:pathLst>
            </a:custGeom>
            <a:solidFill>
              <a:srgbClr val="FFF4E7"/>
            </a:solidFill>
            <a:ln w="38100" cap="rnd">
              <a:solidFill>
                <a:srgbClr val="000000"/>
              </a:solidFill>
              <a:prstDash val="solid"/>
              <a:round/>
            </a:ln>
          </p:spPr>
          <p:txBody>
            <a:bodyPr/>
            <a:lstStyle/>
            <a:p>
              <a:endParaRPr lang="en-GB"/>
            </a:p>
          </p:txBody>
        </p:sp>
        <p:sp>
          <p:nvSpPr>
            <p:cNvPr id="11" name="TextBox 11"/>
            <p:cNvSpPr txBox="1"/>
            <p:nvPr/>
          </p:nvSpPr>
          <p:spPr>
            <a:xfrm>
              <a:off x="0" y="-38100"/>
              <a:ext cx="1920904" cy="167544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2019315" y="3747087"/>
            <a:ext cx="5674675" cy="412750"/>
          </a:xfrm>
          <a:prstGeom prst="rect">
            <a:avLst/>
          </a:prstGeom>
        </p:spPr>
        <p:txBody>
          <a:bodyPr lIns="0" tIns="0" rIns="0" bIns="0" rtlCol="0" anchor="t">
            <a:spAutoFit/>
          </a:bodyPr>
          <a:lstStyle/>
          <a:p>
            <a:pPr algn="ctr">
              <a:lnSpc>
                <a:spcPts val="3499"/>
              </a:lnSpc>
              <a:spcBef>
                <a:spcPct val="0"/>
              </a:spcBef>
            </a:pPr>
            <a:r>
              <a:rPr lang="en-US" sz="2499" b="1">
                <a:solidFill>
                  <a:srgbClr val="000000"/>
                </a:solidFill>
                <a:latin typeface="Montserrat Bold"/>
                <a:ea typeface="Montserrat Bold"/>
                <a:cs typeface="Montserrat Bold"/>
                <a:sym typeface="Montserrat Bold"/>
              </a:rPr>
              <a:t>I’d heard such bad things about it </a:t>
            </a:r>
          </a:p>
        </p:txBody>
      </p:sp>
      <p:sp>
        <p:nvSpPr>
          <p:cNvPr id="13" name="TextBox 13"/>
          <p:cNvSpPr txBox="1"/>
          <p:nvPr/>
        </p:nvSpPr>
        <p:spPr>
          <a:xfrm>
            <a:off x="10892406" y="3747087"/>
            <a:ext cx="5416317" cy="815340"/>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Montserrat Bold"/>
                <a:ea typeface="Montserrat Bold"/>
                <a:cs typeface="Montserrat Bold"/>
                <a:sym typeface="Montserrat Bold"/>
              </a:rPr>
              <a:t>What’s wrong with autism, I dont get it </a:t>
            </a:r>
          </a:p>
        </p:txBody>
      </p:sp>
      <p:sp>
        <p:nvSpPr>
          <p:cNvPr id="14" name="TextBox 14"/>
          <p:cNvSpPr txBox="1"/>
          <p:nvPr/>
        </p:nvSpPr>
        <p:spPr>
          <a:xfrm>
            <a:off x="1336535" y="4524327"/>
            <a:ext cx="6777302" cy="5059045"/>
          </a:xfrm>
          <a:prstGeom prst="rect">
            <a:avLst/>
          </a:prstGeom>
        </p:spPr>
        <p:txBody>
          <a:bodyPr lIns="0" tIns="0" rIns="0" bIns="0" rtlCol="0" anchor="t">
            <a:spAutoFit/>
          </a:bodyPr>
          <a:lstStyle/>
          <a:p>
            <a:pPr algn="ctr">
              <a:lnSpc>
                <a:spcPts val="3079"/>
              </a:lnSpc>
            </a:pPr>
            <a:r>
              <a:rPr lang="en-US" sz="2199">
                <a:solidFill>
                  <a:srgbClr val="000000"/>
                </a:solidFill>
                <a:latin typeface="Montserrat"/>
                <a:ea typeface="Montserrat"/>
                <a:cs typeface="Montserrat"/>
                <a:sym typeface="Montserrat"/>
              </a:rPr>
              <a:t>YP 10 “as soon as she said yes, you’re autistic I was umm I couldn’t really help but be kind of insulted just because I’d heard such bad things about it… I told my mum oh my god she really doesn’t like me she thinks im so weird”</a:t>
            </a: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r>
              <a:rPr lang="en-US" sz="2199">
                <a:solidFill>
                  <a:srgbClr val="000000"/>
                </a:solidFill>
                <a:latin typeface="Montserrat"/>
                <a:ea typeface="Montserrat"/>
                <a:cs typeface="Montserrat"/>
                <a:sym typeface="Montserrat"/>
              </a:rPr>
              <a:t>YP 7 “sometimes they tell me that I don’t really have autism that its just some like a phase or something… especially when it comes to my brother as well it’s kind of like an illness which I completely disagree with”</a:t>
            </a:r>
          </a:p>
          <a:p>
            <a:pPr algn="ctr">
              <a:lnSpc>
                <a:spcPts val="3079"/>
              </a:lnSpc>
              <a:spcBef>
                <a:spcPct val="0"/>
              </a:spcBef>
            </a:pPr>
            <a:endParaRPr lang="en-US" sz="2199">
              <a:solidFill>
                <a:srgbClr val="000000"/>
              </a:solidFill>
              <a:latin typeface="Montserrat"/>
              <a:ea typeface="Montserrat"/>
              <a:cs typeface="Montserrat"/>
              <a:sym typeface="Montserrat"/>
            </a:endParaRPr>
          </a:p>
        </p:txBody>
      </p:sp>
      <p:sp>
        <p:nvSpPr>
          <p:cNvPr id="15" name="TextBox 15"/>
          <p:cNvSpPr txBox="1"/>
          <p:nvPr/>
        </p:nvSpPr>
        <p:spPr>
          <a:xfrm>
            <a:off x="10258934" y="4914852"/>
            <a:ext cx="6521786" cy="4668520"/>
          </a:xfrm>
          <a:prstGeom prst="rect">
            <a:avLst/>
          </a:prstGeom>
        </p:spPr>
        <p:txBody>
          <a:bodyPr lIns="0" tIns="0" rIns="0" bIns="0" rtlCol="0" anchor="t">
            <a:spAutoFit/>
          </a:bodyPr>
          <a:lstStyle/>
          <a:p>
            <a:pPr algn="ctr">
              <a:lnSpc>
                <a:spcPts val="3079"/>
              </a:lnSpc>
            </a:pPr>
            <a:r>
              <a:rPr lang="en-US" sz="2199">
                <a:solidFill>
                  <a:srgbClr val="000000"/>
                </a:solidFill>
                <a:latin typeface="Montserrat"/>
                <a:ea typeface="Montserrat"/>
                <a:cs typeface="Montserrat"/>
                <a:sym typeface="Montserrat"/>
              </a:rPr>
              <a:t>YP 9 “They always give me this kind of phrases and and it really helps cause my mum and dad have always given me phrases like Mum said superhero Dad said wired”</a:t>
            </a: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r>
              <a:rPr lang="en-US" sz="2199">
                <a:solidFill>
                  <a:srgbClr val="000000"/>
                </a:solidFill>
                <a:latin typeface="Montserrat"/>
                <a:ea typeface="Montserrat"/>
                <a:cs typeface="Montserrat"/>
                <a:sym typeface="Montserrat"/>
              </a:rPr>
              <a:t>YP10 “we used to do some watch some videos on autism and stuff like that in primary school and they’re actually really cool and I've always wished to kind of be like that”</a:t>
            </a: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spcBef>
                <a:spcPct val="0"/>
              </a:spcBef>
            </a:pPr>
            <a:endParaRPr lang="en-US" sz="2199">
              <a:solidFill>
                <a:srgbClr val="00000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771121" y="1114425"/>
            <a:ext cx="10203980" cy="1690698"/>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The autism journey so far</a:t>
            </a:r>
          </a:p>
        </p:txBody>
      </p:sp>
      <p:grpSp>
        <p:nvGrpSpPr>
          <p:cNvPr id="6" name="Group 6"/>
          <p:cNvGrpSpPr/>
          <p:nvPr/>
        </p:nvGrpSpPr>
        <p:grpSpPr>
          <a:xfrm>
            <a:off x="684521" y="3682364"/>
            <a:ext cx="7872662" cy="6216806"/>
            <a:chOff x="0" y="0"/>
            <a:chExt cx="2073458" cy="1637348"/>
          </a:xfrm>
        </p:grpSpPr>
        <p:sp>
          <p:nvSpPr>
            <p:cNvPr id="7" name="Freeform 7"/>
            <p:cNvSpPr/>
            <p:nvPr/>
          </p:nvSpPr>
          <p:spPr>
            <a:xfrm>
              <a:off x="0" y="0"/>
              <a:ext cx="2073458" cy="1637348"/>
            </a:xfrm>
            <a:custGeom>
              <a:avLst/>
              <a:gdLst/>
              <a:ahLst/>
              <a:cxnLst/>
              <a:rect l="l" t="t" r="r" b="b"/>
              <a:pathLst>
                <a:path w="2073458" h="1637348">
                  <a:moveTo>
                    <a:pt x="88505" y="0"/>
                  </a:moveTo>
                  <a:lnTo>
                    <a:pt x="1984953" y="0"/>
                  </a:lnTo>
                  <a:cubicBezTo>
                    <a:pt x="2008426" y="0"/>
                    <a:pt x="2030937" y="9325"/>
                    <a:pt x="2047535" y="25923"/>
                  </a:cubicBezTo>
                  <a:cubicBezTo>
                    <a:pt x="2064134" y="42521"/>
                    <a:pt x="2073458" y="65032"/>
                    <a:pt x="2073458" y="88505"/>
                  </a:cubicBezTo>
                  <a:lnTo>
                    <a:pt x="2073458" y="1548843"/>
                  </a:lnTo>
                  <a:cubicBezTo>
                    <a:pt x="2073458" y="1597723"/>
                    <a:pt x="2033833" y="1637348"/>
                    <a:pt x="1984953" y="1637348"/>
                  </a:cubicBezTo>
                  <a:lnTo>
                    <a:pt x="88505" y="1637348"/>
                  </a:lnTo>
                  <a:cubicBezTo>
                    <a:pt x="39625" y="1637348"/>
                    <a:pt x="0" y="1597723"/>
                    <a:pt x="0" y="1548843"/>
                  </a:cubicBezTo>
                  <a:lnTo>
                    <a:pt x="0" y="88505"/>
                  </a:lnTo>
                  <a:cubicBezTo>
                    <a:pt x="0" y="65032"/>
                    <a:pt x="9325" y="42521"/>
                    <a:pt x="25923" y="25923"/>
                  </a:cubicBezTo>
                  <a:cubicBezTo>
                    <a:pt x="42521" y="9325"/>
                    <a:pt x="65032" y="0"/>
                    <a:pt x="88505" y="0"/>
                  </a:cubicBezTo>
                  <a:close/>
                </a:path>
              </a:pathLst>
            </a:custGeom>
            <a:solidFill>
              <a:srgbClr val="FFF4E7"/>
            </a:solidFill>
            <a:ln w="38100" cap="rnd">
              <a:solidFill>
                <a:srgbClr val="000000"/>
              </a:solidFill>
              <a:prstDash val="solid"/>
              <a:round/>
            </a:ln>
          </p:spPr>
          <p:txBody>
            <a:bodyPr/>
            <a:lstStyle/>
            <a:p>
              <a:endParaRPr lang="en-GB"/>
            </a:p>
          </p:txBody>
        </p:sp>
        <p:sp>
          <p:nvSpPr>
            <p:cNvPr id="8" name="TextBox 8"/>
            <p:cNvSpPr txBox="1"/>
            <p:nvPr/>
          </p:nvSpPr>
          <p:spPr>
            <a:xfrm>
              <a:off x="0" y="-38100"/>
              <a:ext cx="2073458" cy="167544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873111" y="3682364"/>
            <a:ext cx="7752337" cy="6216806"/>
            <a:chOff x="0" y="0"/>
            <a:chExt cx="2041768" cy="1637348"/>
          </a:xfrm>
        </p:grpSpPr>
        <p:sp>
          <p:nvSpPr>
            <p:cNvPr id="10" name="Freeform 10"/>
            <p:cNvSpPr/>
            <p:nvPr/>
          </p:nvSpPr>
          <p:spPr>
            <a:xfrm>
              <a:off x="0" y="0"/>
              <a:ext cx="2041768" cy="1637348"/>
            </a:xfrm>
            <a:custGeom>
              <a:avLst/>
              <a:gdLst/>
              <a:ahLst/>
              <a:cxnLst/>
              <a:rect l="l" t="t" r="r" b="b"/>
              <a:pathLst>
                <a:path w="2041768" h="1637348">
                  <a:moveTo>
                    <a:pt x="89879" y="0"/>
                  </a:moveTo>
                  <a:lnTo>
                    <a:pt x="1951889" y="0"/>
                  </a:lnTo>
                  <a:cubicBezTo>
                    <a:pt x="1975726" y="0"/>
                    <a:pt x="1998587" y="9469"/>
                    <a:pt x="2015443" y="26325"/>
                  </a:cubicBezTo>
                  <a:cubicBezTo>
                    <a:pt x="2032298" y="43181"/>
                    <a:pt x="2041768" y="66042"/>
                    <a:pt x="2041768" y="89879"/>
                  </a:cubicBezTo>
                  <a:lnTo>
                    <a:pt x="2041768" y="1547469"/>
                  </a:lnTo>
                  <a:cubicBezTo>
                    <a:pt x="2041768" y="1571307"/>
                    <a:pt x="2032298" y="1594168"/>
                    <a:pt x="2015443" y="1611023"/>
                  </a:cubicBezTo>
                  <a:cubicBezTo>
                    <a:pt x="1998587" y="1627879"/>
                    <a:pt x="1975726" y="1637348"/>
                    <a:pt x="1951889" y="1637348"/>
                  </a:cubicBezTo>
                  <a:lnTo>
                    <a:pt x="89879" y="1637348"/>
                  </a:lnTo>
                  <a:cubicBezTo>
                    <a:pt x="66042" y="1637348"/>
                    <a:pt x="43181" y="1627879"/>
                    <a:pt x="26325" y="1611023"/>
                  </a:cubicBezTo>
                  <a:cubicBezTo>
                    <a:pt x="9469" y="1594168"/>
                    <a:pt x="0" y="1571307"/>
                    <a:pt x="0" y="1547469"/>
                  </a:cubicBezTo>
                  <a:lnTo>
                    <a:pt x="0" y="89879"/>
                  </a:lnTo>
                  <a:cubicBezTo>
                    <a:pt x="0" y="66042"/>
                    <a:pt x="9469" y="43181"/>
                    <a:pt x="26325" y="26325"/>
                  </a:cubicBezTo>
                  <a:cubicBezTo>
                    <a:pt x="43181" y="9469"/>
                    <a:pt x="66042" y="0"/>
                    <a:pt x="89879" y="0"/>
                  </a:cubicBezTo>
                  <a:close/>
                </a:path>
              </a:pathLst>
            </a:custGeom>
            <a:solidFill>
              <a:srgbClr val="FFF4E7"/>
            </a:solidFill>
            <a:ln w="38100" cap="rnd">
              <a:solidFill>
                <a:srgbClr val="000000"/>
              </a:solidFill>
              <a:prstDash val="solid"/>
              <a:round/>
            </a:ln>
          </p:spPr>
          <p:txBody>
            <a:bodyPr/>
            <a:lstStyle/>
            <a:p>
              <a:endParaRPr lang="en-GB"/>
            </a:p>
          </p:txBody>
        </p:sp>
        <p:sp>
          <p:nvSpPr>
            <p:cNvPr id="11" name="TextBox 11"/>
            <p:cNvSpPr txBox="1"/>
            <p:nvPr/>
          </p:nvSpPr>
          <p:spPr>
            <a:xfrm>
              <a:off x="0" y="-38100"/>
              <a:ext cx="2041768" cy="167544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291812" y="3747087"/>
            <a:ext cx="6958619" cy="815340"/>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Montserrat Bold"/>
                <a:ea typeface="Montserrat Bold"/>
                <a:cs typeface="Montserrat Bold"/>
                <a:sym typeface="Montserrat Bold"/>
              </a:rPr>
              <a:t>Autism gives you strengths and weaknesses like a superhero</a:t>
            </a:r>
          </a:p>
        </p:txBody>
      </p:sp>
      <p:sp>
        <p:nvSpPr>
          <p:cNvPr id="13" name="TextBox 13"/>
          <p:cNvSpPr txBox="1"/>
          <p:nvPr/>
        </p:nvSpPr>
        <p:spPr>
          <a:xfrm>
            <a:off x="10585524" y="3747087"/>
            <a:ext cx="5908976" cy="815340"/>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Montserrat Bold"/>
                <a:ea typeface="Montserrat Bold"/>
                <a:cs typeface="Montserrat Bold"/>
                <a:sym typeface="Montserrat Bold"/>
              </a:rPr>
              <a:t>I dont really know much about autism</a:t>
            </a:r>
          </a:p>
        </p:txBody>
      </p:sp>
      <p:sp>
        <p:nvSpPr>
          <p:cNvPr id="14" name="TextBox 14"/>
          <p:cNvSpPr txBox="1"/>
          <p:nvPr/>
        </p:nvSpPr>
        <p:spPr>
          <a:xfrm>
            <a:off x="10102564" y="4449601"/>
            <a:ext cx="7293432" cy="5449570"/>
          </a:xfrm>
          <a:prstGeom prst="rect">
            <a:avLst/>
          </a:prstGeom>
        </p:spPr>
        <p:txBody>
          <a:bodyPr lIns="0" tIns="0" rIns="0" bIns="0" rtlCol="0" anchor="t">
            <a:spAutoFit/>
          </a:bodyPr>
          <a:lstStyle/>
          <a:p>
            <a:pPr algn="ctr">
              <a:lnSpc>
                <a:spcPts val="3079"/>
              </a:lnSpc>
            </a:pPr>
            <a:endParaRPr/>
          </a:p>
          <a:p>
            <a:pPr algn="ctr">
              <a:lnSpc>
                <a:spcPts val="3079"/>
              </a:lnSpc>
            </a:pPr>
            <a:r>
              <a:rPr lang="en-US" sz="2199">
                <a:solidFill>
                  <a:srgbClr val="000000"/>
                </a:solidFill>
                <a:latin typeface="Montserrat"/>
                <a:ea typeface="Montserrat"/>
                <a:cs typeface="Montserrat"/>
                <a:sym typeface="Montserrat"/>
              </a:rPr>
              <a:t>YP3: it hasn’t affected me ... I don’t really focus on the fact that im autistic... it doesn’t really get to me or anything”</a:t>
            </a: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r>
              <a:rPr lang="en-US" sz="2199">
                <a:solidFill>
                  <a:srgbClr val="000000"/>
                </a:solidFill>
                <a:latin typeface="Montserrat"/>
                <a:ea typeface="Montserrat"/>
                <a:cs typeface="Montserrat"/>
                <a:sym typeface="Montserrat"/>
              </a:rPr>
              <a:t>YP1 “It's it's a bit weird causing people always talking about it and stuff like that, but It's fine for me to live with to be fair, yeah”</a:t>
            </a:r>
          </a:p>
          <a:p>
            <a:pPr algn="ctr">
              <a:lnSpc>
                <a:spcPts val="3079"/>
              </a:lnSpc>
            </a:pPr>
            <a:endParaRPr lang="en-US" sz="2199">
              <a:solidFill>
                <a:srgbClr val="000000"/>
              </a:solidFill>
              <a:latin typeface="Montserrat"/>
              <a:ea typeface="Montserrat"/>
              <a:cs typeface="Montserrat"/>
              <a:sym typeface="Montserrat"/>
            </a:endParaRPr>
          </a:p>
          <a:p>
            <a:pPr algn="ctr">
              <a:lnSpc>
                <a:spcPts val="3079"/>
              </a:lnSpc>
            </a:pPr>
            <a:r>
              <a:rPr lang="en-US" sz="2199">
                <a:solidFill>
                  <a:srgbClr val="000000"/>
                </a:solidFill>
                <a:latin typeface="Montserrat"/>
                <a:ea typeface="Montserrat"/>
                <a:cs typeface="Montserrat"/>
                <a:sym typeface="Montserrat"/>
              </a:rPr>
              <a:t>YP5 “I just actually realised I might be autistic because of the way I act, like my addiction to rubber bands, my constant watching of tv, me having so many mood swings”</a:t>
            </a:r>
          </a:p>
          <a:p>
            <a:pPr algn="ctr">
              <a:lnSpc>
                <a:spcPts val="3079"/>
              </a:lnSpc>
              <a:spcBef>
                <a:spcPct val="0"/>
              </a:spcBef>
            </a:pPr>
            <a:endParaRPr lang="en-US" sz="2199">
              <a:solidFill>
                <a:srgbClr val="000000"/>
              </a:solidFill>
              <a:latin typeface="Montserrat"/>
              <a:ea typeface="Montserrat"/>
              <a:cs typeface="Montserrat"/>
              <a:sym typeface="Montserrat"/>
            </a:endParaRPr>
          </a:p>
        </p:txBody>
      </p:sp>
      <p:sp>
        <p:nvSpPr>
          <p:cNvPr id="15" name="TextBox 15"/>
          <p:cNvSpPr txBox="1"/>
          <p:nvPr/>
        </p:nvSpPr>
        <p:spPr>
          <a:xfrm>
            <a:off x="956998" y="4440076"/>
            <a:ext cx="7293432" cy="4553586"/>
          </a:xfrm>
          <a:prstGeom prst="rect">
            <a:avLst/>
          </a:prstGeom>
        </p:spPr>
        <p:txBody>
          <a:bodyPr lIns="0" tIns="0" rIns="0" bIns="0" rtlCol="0" anchor="t">
            <a:spAutoFit/>
          </a:bodyPr>
          <a:lstStyle/>
          <a:p>
            <a:pPr algn="ctr">
              <a:lnSpc>
                <a:spcPts val="3639"/>
              </a:lnSpc>
            </a:pPr>
            <a:endParaRPr/>
          </a:p>
          <a:p>
            <a:pPr algn="ctr">
              <a:lnSpc>
                <a:spcPts val="3639"/>
              </a:lnSpc>
            </a:pPr>
            <a:endParaRPr/>
          </a:p>
          <a:p>
            <a:pPr algn="ctr">
              <a:lnSpc>
                <a:spcPts val="3639"/>
              </a:lnSpc>
            </a:pPr>
            <a:r>
              <a:rPr lang="en-US" sz="2599">
                <a:solidFill>
                  <a:srgbClr val="000000"/>
                </a:solidFill>
                <a:latin typeface="Montserrat"/>
                <a:ea typeface="Montserrat"/>
                <a:cs typeface="Montserrat"/>
                <a:sym typeface="Montserrat"/>
              </a:rPr>
              <a:t>YP10 “I actually like that, I really like the way that I’m wired and It helps me so much”</a:t>
            </a:r>
          </a:p>
          <a:p>
            <a:pPr algn="ctr">
              <a:lnSpc>
                <a:spcPts val="3639"/>
              </a:lnSpc>
            </a:pPr>
            <a:endParaRPr lang="en-US" sz="2599">
              <a:solidFill>
                <a:srgbClr val="000000"/>
              </a:solidFill>
              <a:latin typeface="Montserrat"/>
              <a:ea typeface="Montserrat"/>
              <a:cs typeface="Montserrat"/>
              <a:sym typeface="Montserrat"/>
            </a:endParaRPr>
          </a:p>
          <a:p>
            <a:pPr algn="ctr">
              <a:lnSpc>
                <a:spcPts val="3639"/>
              </a:lnSpc>
            </a:pPr>
            <a:r>
              <a:rPr lang="en-US" sz="2599">
                <a:solidFill>
                  <a:srgbClr val="000000"/>
                </a:solidFill>
                <a:latin typeface="Montserrat"/>
                <a:ea typeface="Montserrat"/>
                <a:cs typeface="Montserrat"/>
                <a:sym typeface="Montserrat"/>
              </a:rPr>
              <a:t>YP9 “ I was so happy to like finally find out cause it was really troubling not knowing what was going on”</a:t>
            </a:r>
          </a:p>
          <a:p>
            <a:pPr algn="ctr">
              <a:lnSpc>
                <a:spcPts val="3639"/>
              </a:lnSpc>
            </a:pPr>
            <a:endParaRPr lang="en-US" sz="2599">
              <a:solidFill>
                <a:srgbClr val="000000"/>
              </a:solidFill>
              <a:latin typeface="Montserrat"/>
              <a:ea typeface="Montserrat"/>
              <a:cs typeface="Montserrat"/>
              <a:sym typeface="Montserrat"/>
            </a:endParaRPr>
          </a:p>
          <a:p>
            <a:pPr algn="ctr">
              <a:lnSpc>
                <a:spcPts val="3639"/>
              </a:lnSpc>
              <a:spcBef>
                <a:spcPct val="0"/>
              </a:spcBef>
            </a:pPr>
            <a:endParaRPr lang="en-US" sz="2599">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29274" y="1114425"/>
            <a:ext cx="14537038" cy="2519373"/>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Sometimes I worry about them seeing the real me</a:t>
            </a:r>
          </a:p>
          <a:p>
            <a:pPr algn="ctr">
              <a:lnSpc>
                <a:spcPts val="6563"/>
              </a:lnSpc>
            </a:pPr>
            <a:endParaRPr lang="en-US" sz="6250" b="1">
              <a:solidFill>
                <a:srgbClr val="000000"/>
              </a:solidFill>
              <a:latin typeface="Montserrat Bold"/>
              <a:ea typeface="Montserrat Bold"/>
              <a:cs typeface="Montserrat Bold"/>
              <a:sym typeface="Montserrat Bold"/>
            </a:endParaRPr>
          </a:p>
        </p:txBody>
      </p:sp>
      <p:grpSp>
        <p:nvGrpSpPr>
          <p:cNvPr id="6" name="Group 6"/>
          <p:cNvGrpSpPr/>
          <p:nvPr/>
        </p:nvGrpSpPr>
        <p:grpSpPr>
          <a:xfrm>
            <a:off x="1028700" y="3354486"/>
            <a:ext cx="16138186" cy="6428635"/>
            <a:chOff x="0" y="0"/>
            <a:chExt cx="4250387" cy="1693138"/>
          </a:xfrm>
        </p:grpSpPr>
        <p:sp>
          <p:nvSpPr>
            <p:cNvPr id="7" name="Freeform 7"/>
            <p:cNvSpPr/>
            <p:nvPr/>
          </p:nvSpPr>
          <p:spPr>
            <a:xfrm>
              <a:off x="0" y="0"/>
              <a:ext cx="4250387" cy="1693138"/>
            </a:xfrm>
            <a:custGeom>
              <a:avLst/>
              <a:gdLst/>
              <a:ahLst/>
              <a:cxnLst/>
              <a:rect l="l" t="t" r="r" b="b"/>
              <a:pathLst>
                <a:path w="4250387" h="1693138">
                  <a:moveTo>
                    <a:pt x="43175" y="0"/>
                  </a:moveTo>
                  <a:lnTo>
                    <a:pt x="4207211" y="0"/>
                  </a:lnTo>
                  <a:cubicBezTo>
                    <a:pt x="4218662" y="0"/>
                    <a:pt x="4229644" y="4549"/>
                    <a:pt x="4237741" y="12646"/>
                  </a:cubicBezTo>
                  <a:cubicBezTo>
                    <a:pt x="4245838" y="20743"/>
                    <a:pt x="4250387" y="31725"/>
                    <a:pt x="4250387" y="43175"/>
                  </a:cubicBezTo>
                  <a:lnTo>
                    <a:pt x="4250387" y="1649963"/>
                  </a:lnTo>
                  <a:cubicBezTo>
                    <a:pt x="4250387" y="1661414"/>
                    <a:pt x="4245838" y="1672396"/>
                    <a:pt x="4237741" y="1680493"/>
                  </a:cubicBezTo>
                  <a:cubicBezTo>
                    <a:pt x="4229644" y="1688590"/>
                    <a:pt x="4218662" y="1693138"/>
                    <a:pt x="4207211" y="1693138"/>
                  </a:cubicBezTo>
                  <a:lnTo>
                    <a:pt x="43175" y="1693138"/>
                  </a:lnTo>
                  <a:cubicBezTo>
                    <a:pt x="31725" y="1693138"/>
                    <a:pt x="20743" y="1688590"/>
                    <a:pt x="12646" y="1680493"/>
                  </a:cubicBezTo>
                  <a:cubicBezTo>
                    <a:pt x="4549" y="1672396"/>
                    <a:pt x="0" y="1661414"/>
                    <a:pt x="0" y="1649963"/>
                  </a:cubicBezTo>
                  <a:lnTo>
                    <a:pt x="0" y="43175"/>
                  </a:lnTo>
                  <a:cubicBezTo>
                    <a:pt x="0" y="31725"/>
                    <a:pt x="4549" y="20743"/>
                    <a:pt x="12646" y="12646"/>
                  </a:cubicBezTo>
                  <a:cubicBezTo>
                    <a:pt x="20743" y="4549"/>
                    <a:pt x="31725" y="0"/>
                    <a:pt x="43175" y="0"/>
                  </a:cubicBezTo>
                  <a:close/>
                </a:path>
              </a:pathLst>
            </a:custGeom>
            <a:solidFill>
              <a:srgbClr val="FFF4E7"/>
            </a:solidFill>
            <a:ln w="38100" cap="rnd">
              <a:solidFill>
                <a:srgbClr val="000000"/>
              </a:solidFill>
              <a:prstDash val="solid"/>
              <a:round/>
            </a:ln>
          </p:spPr>
          <p:txBody>
            <a:bodyPr/>
            <a:lstStyle/>
            <a:p>
              <a:endParaRPr lang="en-GB"/>
            </a:p>
          </p:txBody>
        </p:sp>
        <p:sp>
          <p:nvSpPr>
            <p:cNvPr id="8" name="TextBox 8"/>
            <p:cNvSpPr txBox="1"/>
            <p:nvPr/>
          </p:nvSpPr>
          <p:spPr>
            <a:xfrm>
              <a:off x="0" y="-38100"/>
              <a:ext cx="4250387" cy="1731238"/>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732761" y="3582399"/>
            <a:ext cx="14872590" cy="592518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Montserrat"/>
                <a:ea typeface="Montserrat"/>
                <a:cs typeface="Montserrat"/>
                <a:sym typeface="Montserrat"/>
              </a:rPr>
              <a:t>YP8 “yeah I don’t like to show them what I am really like because then they’ll think ah she’s weird”</a:t>
            </a:r>
          </a:p>
          <a:p>
            <a:pPr algn="ctr">
              <a:lnSpc>
                <a:spcPts val="3639"/>
              </a:lnSpc>
              <a:spcBef>
                <a:spcPct val="0"/>
              </a:spcBef>
            </a:pPr>
            <a:endParaRPr lang="en-US" sz="2599">
              <a:solidFill>
                <a:srgbClr val="000000"/>
              </a:solidFill>
              <a:latin typeface="Montserrat"/>
              <a:ea typeface="Montserrat"/>
              <a:cs typeface="Montserrat"/>
              <a:sym typeface="Montserrat"/>
            </a:endParaRPr>
          </a:p>
          <a:p>
            <a:pPr algn="ctr">
              <a:lnSpc>
                <a:spcPts val="3639"/>
              </a:lnSpc>
              <a:spcBef>
                <a:spcPct val="0"/>
              </a:spcBef>
            </a:pPr>
            <a:r>
              <a:rPr lang="en-US" sz="2599">
                <a:solidFill>
                  <a:srgbClr val="000000"/>
                </a:solidFill>
                <a:latin typeface="Montserrat"/>
                <a:ea typeface="Montserrat"/>
                <a:cs typeface="Montserrat"/>
                <a:sym typeface="Montserrat"/>
              </a:rPr>
              <a:t>YP9 “No, it's more If they'll see me as someone cool or someone just like, really weird and yeah or someone just like following you just like yeah”</a:t>
            </a:r>
          </a:p>
          <a:p>
            <a:pPr algn="ctr">
              <a:lnSpc>
                <a:spcPts val="3639"/>
              </a:lnSpc>
              <a:spcBef>
                <a:spcPct val="0"/>
              </a:spcBef>
            </a:pPr>
            <a:endParaRPr lang="en-US" sz="2599">
              <a:solidFill>
                <a:srgbClr val="000000"/>
              </a:solidFill>
              <a:latin typeface="Montserrat"/>
              <a:ea typeface="Montserrat"/>
              <a:cs typeface="Montserrat"/>
              <a:sym typeface="Montserrat"/>
            </a:endParaRPr>
          </a:p>
          <a:p>
            <a:pPr algn="ctr">
              <a:lnSpc>
                <a:spcPts val="3639"/>
              </a:lnSpc>
              <a:spcBef>
                <a:spcPct val="0"/>
              </a:spcBef>
            </a:pPr>
            <a:r>
              <a:rPr lang="en-US" sz="2599">
                <a:solidFill>
                  <a:srgbClr val="000000"/>
                </a:solidFill>
                <a:latin typeface="Montserrat"/>
                <a:ea typeface="Montserrat"/>
                <a:cs typeface="Montserrat"/>
                <a:sym typeface="Montserrat"/>
              </a:rPr>
              <a:t>YP3 “I always feel like I have to be perfect on the first impression otherwise they’ll hate you and worried what will they think of me… I just always feel like I could have done something better feel like I could have been better like im not doing it correctly”</a:t>
            </a:r>
          </a:p>
          <a:p>
            <a:pPr algn="ctr">
              <a:lnSpc>
                <a:spcPts val="3639"/>
              </a:lnSpc>
              <a:spcBef>
                <a:spcPct val="0"/>
              </a:spcBef>
            </a:pPr>
            <a:endParaRPr lang="en-US" sz="2599">
              <a:solidFill>
                <a:srgbClr val="000000"/>
              </a:solidFill>
              <a:latin typeface="Montserrat"/>
              <a:ea typeface="Montserrat"/>
              <a:cs typeface="Montserrat"/>
              <a:sym typeface="Montserrat"/>
            </a:endParaRPr>
          </a:p>
          <a:p>
            <a:pPr algn="ctr">
              <a:lnSpc>
                <a:spcPts val="3639"/>
              </a:lnSpc>
              <a:spcBef>
                <a:spcPct val="0"/>
              </a:spcBef>
            </a:pPr>
            <a:r>
              <a:rPr lang="en-US" sz="2599">
                <a:solidFill>
                  <a:srgbClr val="000000"/>
                </a:solidFill>
                <a:latin typeface="Montserrat"/>
                <a:ea typeface="Montserrat"/>
                <a:cs typeface="Montserrat"/>
                <a:sym typeface="Montserrat"/>
              </a:rPr>
              <a:t>YP10 “they can see you they’re looking at you they’re thinking about you and they’re talking about you don’t put your hand up you’re drawing attention to yourself you’re already a highlighter’ those were my thought processel”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20523" y="869428"/>
            <a:ext cx="10131388" cy="1690698"/>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How far I’ll go to make a good impression</a:t>
            </a:r>
          </a:p>
        </p:txBody>
      </p:sp>
      <p:grpSp>
        <p:nvGrpSpPr>
          <p:cNvPr id="6" name="Group 6"/>
          <p:cNvGrpSpPr/>
          <p:nvPr/>
        </p:nvGrpSpPr>
        <p:grpSpPr>
          <a:xfrm>
            <a:off x="1028700" y="3673976"/>
            <a:ext cx="16138186" cy="6032975"/>
            <a:chOff x="0" y="0"/>
            <a:chExt cx="4250387" cy="1588932"/>
          </a:xfrm>
        </p:grpSpPr>
        <p:sp>
          <p:nvSpPr>
            <p:cNvPr id="7" name="Freeform 7"/>
            <p:cNvSpPr/>
            <p:nvPr/>
          </p:nvSpPr>
          <p:spPr>
            <a:xfrm>
              <a:off x="0" y="0"/>
              <a:ext cx="4250387" cy="1588932"/>
            </a:xfrm>
            <a:custGeom>
              <a:avLst/>
              <a:gdLst/>
              <a:ahLst/>
              <a:cxnLst/>
              <a:rect l="l" t="t" r="r" b="b"/>
              <a:pathLst>
                <a:path w="4250387" h="1588932">
                  <a:moveTo>
                    <a:pt x="43175" y="0"/>
                  </a:moveTo>
                  <a:lnTo>
                    <a:pt x="4207211" y="0"/>
                  </a:lnTo>
                  <a:cubicBezTo>
                    <a:pt x="4218662" y="0"/>
                    <a:pt x="4229644" y="4549"/>
                    <a:pt x="4237741" y="12646"/>
                  </a:cubicBezTo>
                  <a:cubicBezTo>
                    <a:pt x="4245838" y="20743"/>
                    <a:pt x="4250387" y="31725"/>
                    <a:pt x="4250387" y="43175"/>
                  </a:cubicBezTo>
                  <a:lnTo>
                    <a:pt x="4250387" y="1545756"/>
                  </a:lnTo>
                  <a:cubicBezTo>
                    <a:pt x="4250387" y="1557207"/>
                    <a:pt x="4245838" y="1568189"/>
                    <a:pt x="4237741" y="1576286"/>
                  </a:cubicBezTo>
                  <a:cubicBezTo>
                    <a:pt x="4229644" y="1584383"/>
                    <a:pt x="4218662" y="1588932"/>
                    <a:pt x="4207211" y="1588932"/>
                  </a:cubicBezTo>
                  <a:lnTo>
                    <a:pt x="43175" y="1588932"/>
                  </a:lnTo>
                  <a:cubicBezTo>
                    <a:pt x="31725" y="1588932"/>
                    <a:pt x="20743" y="1584383"/>
                    <a:pt x="12646" y="1576286"/>
                  </a:cubicBezTo>
                  <a:cubicBezTo>
                    <a:pt x="4549" y="1568189"/>
                    <a:pt x="0" y="1557207"/>
                    <a:pt x="0" y="1545756"/>
                  </a:cubicBezTo>
                  <a:lnTo>
                    <a:pt x="0" y="43175"/>
                  </a:lnTo>
                  <a:cubicBezTo>
                    <a:pt x="0" y="31725"/>
                    <a:pt x="4549" y="20743"/>
                    <a:pt x="12646" y="12646"/>
                  </a:cubicBezTo>
                  <a:cubicBezTo>
                    <a:pt x="20743" y="4549"/>
                    <a:pt x="31725" y="0"/>
                    <a:pt x="43175" y="0"/>
                  </a:cubicBezTo>
                  <a:close/>
                </a:path>
              </a:pathLst>
            </a:custGeom>
            <a:solidFill>
              <a:srgbClr val="FFF4E7"/>
            </a:solidFill>
            <a:ln w="38100" cap="rnd">
              <a:solidFill>
                <a:srgbClr val="000000"/>
              </a:solidFill>
              <a:prstDash val="solid"/>
              <a:round/>
            </a:ln>
          </p:spPr>
          <p:txBody>
            <a:bodyPr/>
            <a:lstStyle/>
            <a:p>
              <a:endParaRPr lang="en-GB"/>
            </a:p>
          </p:txBody>
        </p:sp>
        <p:sp>
          <p:nvSpPr>
            <p:cNvPr id="8" name="TextBox 8"/>
            <p:cNvSpPr txBox="1"/>
            <p:nvPr/>
          </p:nvSpPr>
          <p:spPr>
            <a:xfrm>
              <a:off x="0" y="-38100"/>
              <a:ext cx="4250387" cy="1627032"/>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296395" y="3912680"/>
            <a:ext cx="15602797" cy="5255895"/>
          </a:xfrm>
          <a:prstGeom prst="rect">
            <a:avLst/>
          </a:prstGeom>
        </p:spPr>
        <p:txBody>
          <a:bodyPr lIns="0" tIns="0" rIns="0" bIns="0" rtlCol="0" anchor="t">
            <a:spAutoFit/>
          </a:bodyPr>
          <a:lstStyle/>
          <a:p>
            <a:pPr algn="ctr">
              <a:lnSpc>
                <a:spcPts val="3919"/>
              </a:lnSpc>
            </a:pPr>
            <a:r>
              <a:rPr lang="en-US" sz="2799">
                <a:solidFill>
                  <a:srgbClr val="000000"/>
                </a:solidFill>
                <a:latin typeface="Montserrat"/>
                <a:ea typeface="Montserrat"/>
                <a:cs typeface="Montserrat"/>
                <a:sym typeface="Montserrat"/>
              </a:rPr>
              <a:t>YP8 “I’ll get more used to them and then ill get more like more me will come out yeah gradually but then when I feel too weird Ill be like nah I need to stop cos again theyre not interested and they’ll find me annoying”</a:t>
            </a:r>
          </a:p>
          <a:p>
            <a:pPr algn="ctr">
              <a:lnSpc>
                <a:spcPts val="3779"/>
              </a:lnSpc>
            </a:pPr>
            <a:endParaRPr lang="en-US" sz="2799">
              <a:solidFill>
                <a:srgbClr val="000000"/>
              </a:solidFill>
              <a:latin typeface="Montserrat"/>
              <a:ea typeface="Montserrat"/>
              <a:cs typeface="Montserrat"/>
              <a:sym typeface="Montserrat"/>
            </a:endParaRPr>
          </a:p>
          <a:p>
            <a:pPr algn="ctr">
              <a:lnSpc>
                <a:spcPts val="3779"/>
              </a:lnSpc>
            </a:pPr>
            <a:r>
              <a:rPr lang="en-US" sz="2699">
                <a:solidFill>
                  <a:srgbClr val="000000"/>
                </a:solidFill>
                <a:latin typeface="Montserrat"/>
                <a:ea typeface="Montserrat"/>
                <a:cs typeface="Montserrat"/>
                <a:sym typeface="Montserrat"/>
              </a:rPr>
              <a:t>YP3 “its just around my friends I have to be a bit more exaggerated and a bit more funny…</a:t>
            </a:r>
          </a:p>
          <a:p>
            <a:pPr algn="ctr">
              <a:lnSpc>
                <a:spcPts val="3779"/>
              </a:lnSpc>
            </a:pPr>
            <a:endParaRPr lang="en-US" sz="2699">
              <a:solidFill>
                <a:srgbClr val="000000"/>
              </a:solidFill>
              <a:latin typeface="Montserrat"/>
              <a:ea typeface="Montserrat"/>
              <a:cs typeface="Montserrat"/>
              <a:sym typeface="Montserrat"/>
            </a:endParaRPr>
          </a:p>
          <a:p>
            <a:pPr algn="ctr">
              <a:lnSpc>
                <a:spcPts val="3779"/>
              </a:lnSpc>
            </a:pPr>
            <a:r>
              <a:rPr lang="en-US" sz="2699">
                <a:solidFill>
                  <a:srgbClr val="000000"/>
                </a:solidFill>
                <a:latin typeface="Montserrat"/>
                <a:ea typeface="Montserrat"/>
                <a:cs typeface="Montserrat"/>
                <a:sym typeface="Montserrat"/>
              </a:rPr>
              <a:t>YP10 “I’m also tryna maintain this character that I’m playing and its like I need to make everyone laugh and just kind of be a funny person…so im really trying at school to make sure that everyone thinks im funny and just like a nice person and good to be around when actually I just wanna sit down and be quiet”</a:t>
            </a:r>
          </a:p>
          <a:p>
            <a:pPr algn="ctr">
              <a:lnSpc>
                <a:spcPts val="3639"/>
              </a:lnSpc>
              <a:spcBef>
                <a:spcPct val="0"/>
              </a:spcBef>
            </a:pPr>
            <a:endParaRPr lang="en-US" sz="2699">
              <a:solidFill>
                <a:srgbClr val="000000"/>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20523" y="1102584"/>
            <a:ext cx="10382845" cy="2519373"/>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I can be who I want (sometimes)</a:t>
            </a:r>
          </a:p>
          <a:p>
            <a:pPr algn="ctr">
              <a:lnSpc>
                <a:spcPts val="6563"/>
              </a:lnSpc>
            </a:pPr>
            <a:endParaRPr lang="en-US" sz="6250" b="1">
              <a:solidFill>
                <a:srgbClr val="000000"/>
              </a:solidFill>
              <a:latin typeface="Montserrat Bold"/>
              <a:ea typeface="Montserrat Bold"/>
              <a:cs typeface="Montserrat Bold"/>
              <a:sym typeface="Montserrat Bold"/>
            </a:endParaRPr>
          </a:p>
        </p:txBody>
      </p:sp>
      <p:grpSp>
        <p:nvGrpSpPr>
          <p:cNvPr id="6" name="Group 6"/>
          <p:cNvGrpSpPr/>
          <p:nvPr/>
        </p:nvGrpSpPr>
        <p:grpSpPr>
          <a:xfrm>
            <a:off x="1028700" y="3625241"/>
            <a:ext cx="7550865" cy="5263648"/>
            <a:chOff x="0" y="0"/>
            <a:chExt cx="1988705" cy="1386311"/>
          </a:xfrm>
        </p:grpSpPr>
        <p:sp>
          <p:nvSpPr>
            <p:cNvPr id="7" name="Freeform 7"/>
            <p:cNvSpPr/>
            <p:nvPr/>
          </p:nvSpPr>
          <p:spPr>
            <a:xfrm>
              <a:off x="0" y="0"/>
              <a:ext cx="1988705" cy="1386311"/>
            </a:xfrm>
            <a:custGeom>
              <a:avLst/>
              <a:gdLst/>
              <a:ahLst/>
              <a:cxnLst/>
              <a:rect l="l" t="t" r="r" b="b"/>
              <a:pathLst>
                <a:path w="1988705" h="1386311">
                  <a:moveTo>
                    <a:pt x="92277" y="0"/>
                  </a:moveTo>
                  <a:lnTo>
                    <a:pt x="1896428" y="0"/>
                  </a:lnTo>
                  <a:cubicBezTo>
                    <a:pt x="1947391" y="0"/>
                    <a:pt x="1988705" y="41314"/>
                    <a:pt x="1988705" y="92277"/>
                  </a:cubicBezTo>
                  <a:lnTo>
                    <a:pt x="1988705" y="1294033"/>
                  </a:lnTo>
                  <a:cubicBezTo>
                    <a:pt x="1988705" y="1318507"/>
                    <a:pt x="1978983" y="1341978"/>
                    <a:pt x="1961678" y="1359283"/>
                  </a:cubicBezTo>
                  <a:cubicBezTo>
                    <a:pt x="1944372" y="1376589"/>
                    <a:pt x="1920901" y="1386311"/>
                    <a:pt x="1896428" y="1386311"/>
                  </a:cubicBezTo>
                  <a:lnTo>
                    <a:pt x="92277" y="1386311"/>
                  </a:lnTo>
                  <a:cubicBezTo>
                    <a:pt x="41314" y="1386311"/>
                    <a:pt x="0" y="1344997"/>
                    <a:pt x="0" y="1294033"/>
                  </a:cubicBezTo>
                  <a:lnTo>
                    <a:pt x="0" y="92277"/>
                  </a:lnTo>
                  <a:cubicBezTo>
                    <a:pt x="0" y="41314"/>
                    <a:pt x="41314" y="0"/>
                    <a:pt x="92277" y="0"/>
                  </a:cubicBezTo>
                  <a:close/>
                </a:path>
              </a:pathLst>
            </a:custGeom>
            <a:solidFill>
              <a:srgbClr val="FFF4E7"/>
            </a:solidFill>
            <a:ln w="38100" cap="rnd">
              <a:solidFill>
                <a:srgbClr val="000000"/>
              </a:solidFill>
              <a:prstDash val="solid"/>
              <a:round/>
            </a:ln>
          </p:spPr>
          <p:txBody>
            <a:bodyPr/>
            <a:lstStyle/>
            <a:p>
              <a:endParaRPr lang="en-GB"/>
            </a:p>
          </p:txBody>
        </p:sp>
        <p:sp>
          <p:nvSpPr>
            <p:cNvPr id="8" name="TextBox 8"/>
            <p:cNvSpPr txBox="1"/>
            <p:nvPr/>
          </p:nvSpPr>
          <p:spPr>
            <a:xfrm>
              <a:off x="0" y="-38100"/>
              <a:ext cx="1988705" cy="1424411"/>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0031402" y="3625241"/>
            <a:ext cx="7470123" cy="5263648"/>
            <a:chOff x="0" y="0"/>
            <a:chExt cx="1967440" cy="1386311"/>
          </a:xfrm>
        </p:grpSpPr>
        <p:sp>
          <p:nvSpPr>
            <p:cNvPr id="10" name="Freeform 10"/>
            <p:cNvSpPr/>
            <p:nvPr/>
          </p:nvSpPr>
          <p:spPr>
            <a:xfrm>
              <a:off x="0" y="0"/>
              <a:ext cx="1967440" cy="1386311"/>
            </a:xfrm>
            <a:custGeom>
              <a:avLst/>
              <a:gdLst/>
              <a:ahLst/>
              <a:cxnLst/>
              <a:rect l="l" t="t" r="r" b="b"/>
              <a:pathLst>
                <a:path w="1967440" h="1386311">
                  <a:moveTo>
                    <a:pt x="93275" y="0"/>
                  </a:moveTo>
                  <a:lnTo>
                    <a:pt x="1874165" y="0"/>
                  </a:lnTo>
                  <a:cubicBezTo>
                    <a:pt x="1898903" y="0"/>
                    <a:pt x="1922628" y="9827"/>
                    <a:pt x="1940120" y="27319"/>
                  </a:cubicBezTo>
                  <a:cubicBezTo>
                    <a:pt x="1957613" y="44812"/>
                    <a:pt x="1967440" y="68537"/>
                    <a:pt x="1967440" y="93275"/>
                  </a:cubicBezTo>
                  <a:lnTo>
                    <a:pt x="1967440" y="1293036"/>
                  </a:lnTo>
                  <a:cubicBezTo>
                    <a:pt x="1967440" y="1317774"/>
                    <a:pt x="1957613" y="1341499"/>
                    <a:pt x="1940120" y="1358991"/>
                  </a:cubicBezTo>
                  <a:cubicBezTo>
                    <a:pt x="1922628" y="1376484"/>
                    <a:pt x="1898903" y="1386311"/>
                    <a:pt x="1874165" y="1386311"/>
                  </a:cubicBezTo>
                  <a:lnTo>
                    <a:pt x="93275" y="1386311"/>
                  </a:lnTo>
                  <a:cubicBezTo>
                    <a:pt x="68537" y="1386311"/>
                    <a:pt x="44812" y="1376484"/>
                    <a:pt x="27319" y="1358991"/>
                  </a:cubicBezTo>
                  <a:cubicBezTo>
                    <a:pt x="9827" y="1341499"/>
                    <a:pt x="0" y="1317774"/>
                    <a:pt x="0" y="1293036"/>
                  </a:cubicBezTo>
                  <a:lnTo>
                    <a:pt x="0" y="93275"/>
                  </a:lnTo>
                  <a:cubicBezTo>
                    <a:pt x="0" y="68537"/>
                    <a:pt x="9827" y="44812"/>
                    <a:pt x="27319" y="27319"/>
                  </a:cubicBezTo>
                  <a:cubicBezTo>
                    <a:pt x="44812" y="9827"/>
                    <a:pt x="68537" y="0"/>
                    <a:pt x="93275" y="0"/>
                  </a:cubicBezTo>
                  <a:close/>
                </a:path>
              </a:pathLst>
            </a:custGeom>
            <a:solidFill>
              <a:srgbClr val="FFF4E7"/>
            </a:solidFill>
            <a:ln w="38100" cap="rnd">
              <a:solidFill>
                <a:srgbClr val="000000"/>
              </a:solidFill>
              <a:prstDash val="solid"/>
              <a:round/>
            </a:ln>
          </p:spPr>
          <p:txBody>
            <a:bodyPr/>
            <a:lstStyle/>
            <a:p>
              <a:endParaRPr lang="en-GB"/>
            </a:p>
          </p:txBody>
        </p:sp>
        <p:sp>
          <p:nvSpPr>
            <p:cNvPr id="11" name="TextBox 11"/>
            <p:cNvSpPr txBox="1"/>
            <p:nvPr/>
          </p:nvSpPr>
          <p:spPr>
            <a:xfrm>
              <a:off x="0" y="-38100"/>
              <a:ext cx="1967440" cy="142441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251784" y="3902060"/>
            <a:ext cx="7104698" cy="372745"/>
          </a:xfrm>
          <a:prstGeom prst="rect">
            <a:avLst/>
          </a:prstGeom>
        </p:spPr>
        <p:txBody>
          <a:bodyPr lIns="0" tIns="0" rIns="0" bIns="0" rtlCol="0" anchor="t">
            <a:spAutoFit/>
          </a:bodyPr>
          <a:lstStyle/>
          <a:p>
            <a:pPr algn="ctr">
              <a:lnSpc>
                <a:spcPts val="3079"/>
              </a:lnSpc>
            </a:pPr>
            <a:r>
              <a:rPr lang="en-US" sz="2199" b="1">
                <a:solidFill>
                  <a:srgbClr val="000000"/>
                </a:solidFill>
                <a:latin typeface="Montserrat Bold"/>
                <a:ea typeface="Montserrat Bold"/>
                <a:cs typeface="Montserrat Bold"/>
                <a:sym typeface="Montserrat Bold"/>
              </a:rPr>
              <a:t>I dont care if I’m normal as long as I have friends</a:t>
            </a:r>
          </a:p>
        </p:txBody>
      </p:sp>
      <p:sp>
        <p:nvSpPr>
          <p:cNvPr id="13" name="TextBox 13"/>
          <p:cNvSpPr txBox="1"/>
          <p:nvPr/>
        </p:nvSpPr>
        <p:spPr>
          <a:xfrm>
            <a:off x="12070282" y="3902060"/>
            <a:ext cx="3230880" cy="372745"/>
          </a:xfrm>
          <a:prstGeom prst="rect">
            <a:avLst/>
          </a:prstGeom>
        </p:spPr>
        <p:txBody>
          <a:bodyPr lIns="0" tIns="0" rIns="0" bIns="0" rtlCol="0" anchor="t">
            <a:spAutoFit/>
          </a:bodyPr>
          <a:lstStyle/>
          <a:p>
            <a:pPr algn="ctr">
              <a:lnSpc>
                <a:spcPts val="3079"/>
              </a:lnSpc>
            </a:pPr>
            <a:r>
              <a:rPr lang="en-US" sz="2199" b="1">
                <a:solidFill>
                  <a:srgbClr val="000000"/>
                </a:solidFill>
                <a:latin typeface="Montserrat Bold"/>
                <a:ea typeface="Montserrat Bold"/>
                <a:cs typeface="Montserrat Bold"/>
                <a:sym typeface="Montserrat Bold"/>
              </a:rPr>
              <a:t>What helps me be me</a:t>
            </a:r>
          </a:p>
        </p:txBody>
      </p:sp>
      <p:sp>
        <p:nvSpPr>
          <p:cNvPr id="14" name="TextBox 14"/>
          <p:cNvSpPr txBox="1"/>
          <p:nvPr/>
        </p:nvSpPr>
        <p:spPr>
          <a:xfrm>
            <a:off x="1230554" y="4742908"/>
            <a:ext cx="7147156" cy="3656965"/>
          </a:xfrm>
          <a:prstGeom prst="rect">
            <a:avLst/>
          </a:prstGeom>
        </p:spPr>
        <p:txBody>
          <a:bodyPr lIns="0" tIns="0" rIns="0" bIns="0" rtlCol="0" anchor="t">
            <a:spAutoFit/>
          </a:bodyPr>
          <a:lstStyle/>
          <a:p>
            <a:pPr algn="ctr">
              <a:lnSpc>
                <a:spcPts val="2659"/>
              </a:lnSpc>
            </a:pPr>
            <a:r>
              <a:rPr lang="en-US" sz="1899">
                <a:solidFill>
                  <a:srgbClr val="000000"/>
                </a:solidFill>
                <a:latin typeface="Montserrat"/>
                <a:ea typeface="Montserrat"/>
                <a:cs typeface="Montserrat"/>
                <a:sym typeface="Montserrat"/>
              </a:rPr>
              <a:t>YP9 “So I've also got some very supportive friends…No, I can be who I want with them. I'm in quite a large group and there's like over ten of us so and I've got quite a few close friends”</a:t>
            </a:r>
          </a:p>
          <a:p>
            <a:pPr algn="ctr">
              <a:lnSpc>
                <a:spcPts val="2659"/>
              </a:lnSpc>
            </a:pPr>
            <a:endParaRPr lang="en-US" sz="1899">
              <a:solidFill>
                <a:srgbClr val="000000"/>
              </a:solidFill>
              <a:latin typeface="Montserrat"/>
              <a:ea typeface="Montserrat"/>
              <a:cs typeface="Montserrat"/>
              <a:sym typeface="Montserrat"/>
            </a:endParaRPr>
          </a:p>
          <a:p>
            <a:pPr algn="ctr">
              <a:lnSpc>
                <a:spcPts val="2659"/>
              </a:lnSpc>
            </a:pPr>
            <a:r>
              <a:rPr lang="en-US" sz="1899">
                <a:solidFill>
                  <a:srgbClr val="000000"/>
                </a:solidFill>
                <a:latin typeface="Montserrat"/>
                <a:ea typeface="Montserrat"/>
                <a:cs typeface="Montserrat"/>
                <a:sym typeface="Montserrat"/>
              </a:rPr>
              <a:t>YP4 “Ohh I can share everything”</a:t>
            </a:r>
          </a:p>
          <a:p>
            <a:pPr algn="ctr">
              <a:lnSpc>
                <a:spcPts val="2659"/>
              </a:lnSpc>
            </a:pPr>
            <a:endParaRPr lang="en-US" sz="1899">
              <a:solidFill>
                <a:srgbClr val="000000"/>
              </a:solidFill>
              <a:latin typeface="Montserrat"/>
              <a:ea typeface="Montserrat"/>
              <a:cs typeface="Montserrat"/>
              <a:sym typeface="Montserrat"/>
            </a:endParaRPr>
          </a:p>
          <a:p>
            <a:pPr algn="ctr">
              <a:lnSpc>
                <a:spcPts val="2659"/>
              </a:lnSpc>
            </a:pPr>
            <a:r>
              <a:rPr lang="en-US" sz="1899">
                <a:solidFill>
                  <a:srgbClr val="000000"/>
                </a:solidFill>
                <a:latin typeface="Montserrat"/>
                <a:ea typeface="Montserrat"/>
                <a:cs typeface="Montserrat"/>
                <a:sym typeface="Montserrat"/>
              </a:rPr>
              <a:t>YP8 “yeah yep well I don’t tell her some things cos some things just aren’t made for people to know but err I can be myself infront of her”</a:t>
            </a:r>
          </a:p>
          <a:p>
            <a:pPr algn="ctr">
              <a:lnSpc>
                <a:spcPts val="2659"/>
              </a:lnSpc>
              <a:spcBef>
                <a:spcPct val="0"/>
              </a:spcBef>
            </a:pPr>
            <a:endParaRPr lang="en-US" sz="1899">
              <a:solidFill>
                <a:srgbClr val="000000"/>
              </a:solidFill>
              <a:latin typeface="Montserrat"/>
              <a:ea typeface="Montserrat"/>
              <a:cs typeface="Montserrat"/>
              <a:sym typeface="Montserrat"/>
            </a:endParaRPr>
          </a:p>
        </p:txBody>
      </p:sp>
      <p:sp>
        <p:nvSpPr>
          <p:cNvPr id="15" name="TextBox 15"/>
          <p:cNvSpPr txBox="1"/>
          <p:nvPr/>
        </p:nvSpPr>
        <p:spPr>
          <a:xfrm>
            <a:off x="10112144" y="4742908"/>
            <a:ext cx="7147156" cy="4323715"/>
          </a:xfrm>
          <a:prstGeom prst="rect">
            <a:avLst/>
          </a:prstGeom>
        </p:spPr>
        <p:txBody>
          <a:bodyPr lIns="0" tIns="0" rIns="0" bIns="0" rtlCol="0" anchor="t">
            <a:spAutoFit/>
          </a:bodyPr>
          <a:lstStyle/>
          <a:p>
            <a:pPr algn="ctr">
              <a:lnSpc>
                <a:spcPts val="2659"/>
              </a:lnSpc>
            </a:pPr>
            <a:r>
              <a:rPr lang="en-US" sz="1899">
                <a:solidFill>
                  <a:srgbClr val="000000"/>
                </a:solidFill>
                <a:latin typeface="Montserrat"/>
                <a:ea typeface="Montserrat"/>
                <a:cs typeface="Montserrat"/>
                <a:sym typeface="Montserrat"/>
              </a:rPr>
              <a:t>YP1 “No, no, no I never mask when talking to him…because I know you he's like, trust I know I can trust him definitely with stuff I say yeah</a:t>
            </a:r>
          </a:p>
          <a:p>
            <a:pPr algn="ctr">
              <a:lnSpc>
                <a:spcPts val="2659"/>
              </a:lnSpc>
            </a:pPr>
            <a:endParaRPr lang="en-US" sz="1899">
              <a:solidFill>
                <a:srgbClr val="000000"/>
              </a:solidFill>
              <a:latin typeface="Montserrat"/>
              <a:ea typeface="Montserrat"/>
              <a:cs typeface="Montserrat"/>
              <a:sym typeface="Montserrat"/>
            </a:endParaRPr>
          </a:p>
          <a:p>
            <a:pPr algn="ctr">
              <a:lnSpc>
                <a:spcPts val="2659"/>
              </a:lnSpc>
            </a:pPr>
            <a:r>
              <a:rPr lang="en-US" sz="1899">
                <a:solidFill>
                  <a:srgbClr val="000000"/>
                </a:solidFill>
                <a:latin typeface="Montserrat"/>
                <a:ea typeface="Montserrat"/>
                <a:cs typeface="Montserrat"/>
                <a:sym typeface="Montserrat"/>
              </a:rPr>
              <a:t>YP10 “yeah definitely I feel like all the people at this school have had very very similar experiences that I have had so everyone kind of understands each other so no one will like let you feel left out no one will let you just sit there in the hall eating by yourself someone will definitely ask you do you want to come sit with us, its very very friendly everyone’s nice to eachother“</a:t>
            </a:r>
          </a:p>
          <a:p>
            <a:pPr algn="ctr">
              <a:lnSpc>
                <a:spcPts val="2659"/>
              </a:lnSpc>
            </a:pPr>
            <a:endParaRPr lang="en-US" sz="1899">
              <a:solidFill>
                <a:srgbClr val="000000"/>
              </a:solidFill>
              <a:latin typeface="Montserrat"/>
              <a:ea typeface="Montserrat"/>
              <a:cs typeface="Montserrat"/>
              <a:sym typeface="Montserrat"/>
            </a:endParaRPr>
          </a:p>
          <a:p>
            <a:pPr algn="ctr">
              <a:lnSpc>
                <a:spcPts val="2659"/>
              </a:lnSpc>
              <a:spcBef>
                <a:spcPct val="0"/>
              </a:spcBef>
            </a:pPr>
            <a:endParaRPr lang="en-US" sz="1899">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964" y="2045388"/>
            <a:ext cx="9831827" cy="7391031"/>
            <a:chOff x="0" y="0"/>
            <a:chExt cx="3026103" cy="2274859"/>
          </a:xfrm>
        </p:grpSpPr>
        <p:sp>
          <p:nvSpPr>
            <p:cNvPr id="3" name="Freeform 3"/>
            <p:cNvSpPr/>
            <p:nvPr/>
          </p:nvSpPr>
          <p:spPr>
            <a:xfrm>
              <a:off x="0" y="0"/>
              <a:ext cx="3026103" cy="2274859"/>
            </a:xfrm>
            <a:custGeom>
              <a:avLst/>
              <a:gdLst/>
              <a:ahLst/>
              <a:cxnLst/>
              <a:rect l="l" t="t" r="r" b="b"/>
              <a:pathLst>
                <a:path w="3026103" h="2274859">
                  <a:moveTo>
                    <a:pt x="0" y="0"/>
                  </a:moveTo>
                  <a:lnTo>
                    <a:pt x="3026103" y="0"/>
                  </a:lnTo>
                  <a:lnTo>
                    <a:pt x="3026103" y="2274859"/>
                  </a:lnTo>
                  <a:lnTo>
                    <a:pt x="0" y="2274859"/>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3026103" cy="2312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713802" y="3012542"/>
            <a:ext cx="7371722" cy="5685380"/>
          </a:xfrm>
          <a:custGeom>
            <a:avLst/>
            <a:gdLst/>
            <a:ahLst/>
            <a:cxnLst/>
            <a:rect l="l" t="t" r="r" b="b"/>
            <a:pathLst>
              <a:path w="7371722" h="5685380">
                <a:moveTo>
                  <a:pt x="0" y="0"/>
                </a:moveTo>
                <a:lnTo>
                  <a:pt x="7371722" y="0"/>
                </a:lnTo>
                <a:lnTo>
                  <a:pt x="7371722" y="5685381"/>
                </a:lnTo>
                <a:lnTo>
                  <a:pt x="0" y="5685381"/>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371966" y="294561"/>
            <a:ext cx="16423957" cy="3496535"/>
          </a:xfrm>
          <a:prstGeom prst="rect">
            <a:avLst/>
          </a:prstGeom>
        </p:spPr>
        <p:txBody>
          <a:bodyPr lIns="0" tIns="0" rIns="0" bIns="0" rtlCol="0" anchor="t">
            <a:spAutoFit/>
          </a:bodyPr>
          <a:lstStyle/>
          <a:p>
            <a:pPr algn="ctr">
              <a:lnSpc>
                <a:spcPts val="4620"/>
              </a:lnSpc>
            </a:pPr>
            <a:r>
              <a:rPr lang="en-US" sz="3300" dirty="0">
                <a:solidFill>
                  <a:srgbClr val="000000"/>
                </a:solidFill>
                <a:latin typeface="Montserrat"/>
                <a:ea typeface="Montserrat"/>
                <a:cs typeface="Montserrat"/>
                <a:sym typeface="Montserrat"/>
              </a:rPr>
              <a:t>“ </a:t>
            </a:r>
            <a:r>
              <a:rPr lang="en-US" sz="3300" i="1" dirty="0">
                <a:solidFill>
                  <a:srgbClr val="000000"/>
                </a:solidFill>
                <a:latin typeface="Montserrat"/>
                <a:ea typeface="Montserrat"/>
                <a:cs typeface="Montserrat"/>
                <a:sym typeface="Montserrat"/>
              </a:rPr>
              <a:t>Inclusion is a journey with a clear direction and purpose; equality of opportunity for all children and young people</a:t>
            </a:r>
            <a:r>
              <a:rPr lang="en-US" sz="3300" dirty="0">
                <a:solidFill>
                  <a:srgbClr val="000000"/>
                </a:solidFill>
                <a:latin typeface="Montserrat"/>
                <a:ea typeface="Montserrat"/>
                <a:cs typeface="Montserrat"/>
                <a:sym typeface="Montserrat"/>
              </a:rPr>
              <a:t>.”</a:t>
            </a:r>
            <a:r>
              <a:rPr lang="en-US" sz="4400" dirty="0">
                <a:solidFill>
                  <a:srgbClr val="000000"/>
                </a:solidFill>
                <a:latin typeface="Montserrat"/>
                <a:ea typeface="Montserrat"/>
                <a:cs typeface="Montserrat"/>
                <a:sym typeface="Montserrat"/>
              </a:rPr>
              <a:t> </a:t>
            </a:r>
          </a:p>
          <a:p>
            <a:pPr algn="ctr">
              <a:lnSpc>
                <a:spcPts val="4620"/>
              </a:lnSpc>
            </a:pPr>
            <a:r>
              <a:rPr lang="en-US" sz="3200" dirty="0">
                <a:solidFill>
                  <a:srgbClr val="000000"/>
                </a:solidFill>
                <a:latin typeface="Montserrat"/>
                <a:ea typeface="Montserrat"/>
                <a:cs typeface="Montserrat"/>
                <a:sym typeface="Montserrat"/>
              </a:rPr>
              <a:t>(Council for Disabled Children in England, 2008, p.6) </a:t>
            </a:r>
          </a:p>
          <a:p>
            <a:pPr algn="ctr">
              <a:lnSpc>
                <a:spcPts val="4620"/>
              </a:lnSpc>
            </a:pPr>
            <a:endParaRPr lang="en-US" sz="3300" dirty="0">
              <a:solidFill>
                <a:srgbClr val="000000"/>
              </a:solidFill>
              <a:latin typeface="Montserrat"/>
              <a:ea typeface="Montserrat"/>
              <a:cs typeface="Montserrat"/>
              <a:sym typeface="Montserrat"/>
            </a:endParaRPr>
          </a:p>
          <a:p>
            <a:pPr algn="ctr">
              <a:lnSpc>
                <a:spcPts val="4620"/>
              </a:lnSpc>
            </a:pPr>
            <a:endParaRPr lang="en-US" sz="3300" dirty="0">
              <a:solidFill>
                <a:srgbClr val="000000"/>
              </a:solidFill>
              <a:latin typeface="Montserrat"/>
              <a:ea typeface="Montserrat"/>
              <a:cs typeface="Montserrat"/>
              <a:sym typeface="Montserrat"/>
            </a:endParaRPr>
          </a:p>
          <a:p>
            <a:pPr algn="ctr">
              <a:lnSpc>
                <a:spcPts val="4620"/>
              </a:lnSpc>
              <a:spcBef>
                <a:spcPct val="0"/>
              </a:spcBef>
            </a:pPr>
            <a:endParaRPr lang="en-US" sz="3300" dirty="0">
              <a:solidFill>
                <a:srgbClr val="000000"/>
              </a:solidFill>
              <a:latin typeface="Montserrat"/>
              <a:ea typeface="Montserrat"/>
              <a:cs typeface="Montserrat"/>
              <a:sym typeface="Montserrat"/>
            </a:endParaRPr>
          </a:p>
        </p:txBody>
      </p:sp>
      <p:sp>
        <p:nvSpPr>
          <p:cNvPr id="7" name="TextBox 7"/>
          <p:cNvSpPr txBox="1"/>
          <p:nvPr/>
        </p:nvSpPr>
        <p:spPr>
          <a:xfrm>
            <a:off x="860832" y="2193722"/>
            <a:ext cx="9563369" cy="7379328"/>
          </a:xfrm>
          <a:prstGeom prst="rect">
            <a:avLst/>
          </a:prstGeom>
        </p:spPr>
        <p:txBody>
          <a:bodyPr wrap="square" lIns="0" tIns="0" rIns="0" bIns="0" rtlCol="0" anchor="t">
            <a:spAutoFit/>
          </a:bodyPr>
          <a:lstStyle/>
          <a:p>
            <a:pPr algn="l">
              <a:lnSpc>
                <a:spcPts val="3360"/>
              </a:lnSpc>
            </a:pPr>
            <a:r>
              <a:rPr lang="en-US" sz="2800" dirty="0">
                <a:solidFill>
                  <a:srgbClr val="000000"/>
                </a:solidFill>
                <a:latin typeface="Montserrat"/>
                <a:ea typeface="Montserrat"/>
                <a:cs typeface="Montserrat"/>
                <a:sym typeface="Montserrat"/>
              </a:rPr>
              <a:t>Francisco et al (2020) advocate that the journey needs to be an ongoing evolution of school systems to adapt to the needs of all learners </a:t>
            </a:r>
          </a:p>
          <a:p>
            <a:pPr algn="l">
              <a:lnSpc>
                <a:spcPts val="3360"/>
              </a:lnSpc>
            </a:pPr>
            <a:endParaRPr lang="en-US" sz="2800" dirty="0">
              <a:solidFill>
                <a:srgbClr val="000000"/>
              </a:solidFill>
              <a:latin typeface="Montserrat"/>
              <a:ea typeface="Montserrat"/>
              <a:cs typeface="Montserrat"/>
              <a:sym typeface="Montserrat"/>
            </a:endParaRPr>
          </a:p>
          <a:p>
            <a:pPr algn="l">
              <a:lnSpc>
                <a:spcPts val="3360"/>
              </a:lnSpc>
            </a:pPr>
            <a:r>
              <a:rPr lang="en-US" sz="2800" dirty="0" err="1">
                <a:solidFill>
                  <a:srgbClr val="000000"/>
                </a:solidFill>
                <a:latin typeface="Montserrat"/>
                <a:ea typeface="Montserrat"/>
                <a:cs typeface="Montserrat"/>
                <a:sym typeface="Montserrat"/>
              </a:rPr>
              <a:t>Ainscow</a:t>
            </a:r>
            <a:r>
              <a:rPr lang="en-US" sz="2800" dirty="0">
                <a:solidFill>
                  <a:srgbClr val="000000"/>
                </a:solidFill>
                <a:latin typeface="Montserrat"/>
                <a:ea typeface="Montserrat"/>
                <a:cs typeface="Montserrat"/>
                <a:sym typeface="Montserrat"/>
              </a:rPr>
              <a:t> (2014) details how schools can become inclusive namely:</a:t>
            </a:r>
          </a:p>
          <a:p>
            <a:pPr marL="518165" lvl="1" indent="-259082" algn="l">
              <a:lnSpc>
                <a:spcPts val="3360"/>
              </a:lnSpc>
              <a:buFont typeface="Arial"/>
              <a:buChar char="•"/>
            </a:pPr>
            <a:r>
              <a:rPr lang="en-US" sz="2800" dirty="0">
                <a:solidFill>
                  <a:srgbClr val="000000"/>
                </a:solidFill>
                <a:latin typeface="Montserrat"/>
                <a:ea typeface="Montserrat"/>
                <a:cs typeface="Montserrat"/>
                <a:sym typeface="Montserrat"/>
              </a:rPr>
              <a:t>The process of increasing the </a:t>
            </a:r>
            <a:r>
              <a:rPr lang="en-US" sz="2800" b="1" dirty="0">
                <a:solidFill>
                  <a:srgbClr val="000000"/>
                </a:solidFill>
                <a:latin typeface="Montserrat"/>
                <a:ea typeface="Montserrat"/>
                <a:cs typeface="Montserrat"/>
                <a:sym typeface="Montserrat"/>
              </a:rPr>
              <a:t>participation of students in, and reducing exclusion from</a:t>
            </a:r>
            <a:r>
              <a:rPr lang="en-US" sz="2800" dirty="0">
                <a:solidFill>
                  <a:srgbClr val="000000"/>
                </a:solidFill>
                <a:latin typeface="Montserrat"/>
                <a:ea typeface="Montserrat"/>
                <a:cs typeface="Montserrat"/>
                <a:sym typeface="Montserrat"/>
              </a:rPr>
              <a:t>, the curricula, cultures and communities of schools;</a:t>
            </a:r>
          </a:p>
          <a:p>
            <a:pPr marL="518165" lvl="1" indent="-259082" algn="l">
              <a:lnSpc>
                <a:spcPts val="3360"/>
              </a:lnSpc>
              <a:buFont typeface="Arial"/>
              <a:buChar char="•"/>
            </a:pPr>
            <a:r>
              <a:rPr lang="en-US" sz="2800" b="1" dirty="0">
                <a:solidFill>
                  <a:srgbClr val="000000"/>
                </a:solidFill>
                <a:latin typeface="Montserrat"/>
                <a:ea typeface="Montserrat"/>
                <a:cs typeface="Montserrat"/>
                <a:sym typeface="Montserrat"/>
              </a:rPr>
              <a:t>Restructuring of the cultures, polices and practices </a:t>
            </a:r>
            <a:r>
              <a:rPr lang="en-US" sz="2800" dirty="0">
                <a:solidFill>
                  <a:srgbClr val="000000"/>
                </a:solidFill>
                <a:latin typeface="Montserrat"/>
                <a:ea typeface="Montserrat"/>
                <a:cs typeface="Montserrat"/>
                <a:sym typeface="Montserrat"/>
              </a:rPr>
              <a:t>in schools so they respond to the diversity of students in their locality;</a:t>
            </a:r>
          </a:p>
          <a:p>
            <a:pPr marL="518165" lvl="1" indent="-259082" algn="l">
              <a:lnSpc>
                <a:spcPts val="3360"/>
              </a:lnSpc>
              <a:buFont typeface="Arial"/>
              <a:buChar char="•"/>
            </a:pPr>
            <a:r>
              <a:rPr lang="en-US" sz="2800" dirty="0">
                <a:solidFill>
                  <a:srgbClr val="000000"/>
                </a:solidFill>
                <a:latin typeface="Montserrat"/>
                <a:ea typeface="Montserrat"/>
                <a:cs typeface="Montserrat"/>
                <a:sym typeface="Montserrat"/>
              </a:rPr>
              <a:t>The </a:t>
            </a:r>
            <a:r>
              <a:rPr lang="en-US" sz="2800" b="1" dirty="0">
                <a:solidFill>
                  <a:srgbClr val="000000"/>
                </a:solidFill>
                <a:latin typeface="Montserrat"/>
                <a:ea typeface="Montserrat"/>
                <a:cs typeface="Montserrat"/>
                <a:sym typeface="Montserrat"/>
              </a:rPr>
              <a:t>presence, participation and achievement of all </a:t>
            </a:r>
            <a:r>
              <a:rPr lang="en-US" sz="2800" dirty="0">
                <a:solidFill>
                  <a:srgbClr val="000000"/>
                </a:solidFill>
                <a:latin typeface="Montserrat"/>
                <a:ea typeface="Montserrat"/>
                <a:cs typeface="Montserrat"/>
                <a:sym typeface="Montserrat"/>
              </a:rPr>
              <a:t>students vulnerable to exclusionary pressures, not only those with impairments or those categorized as ‘having special educational needs.’</a:t>
            </a:r>
          </a:p>
          <a:p>
            <a:pPr algn="l">
              <a:lnSpc>
                <a:spcPts val="3360"/>
              </a:lnSpc>
            </a:pPr>
            <a:endParaRPr lang="en-US" sz="2400" dirty="0">
              <a:solidFill>
                <a:srgbClr val="000000"/>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168" y="2221252"/>
            <a:ext cx="9396561" cy="7037048"/>
            <a:chOff x="0" y="0"/>
            <a:chExt cx="2474814" cy="1853379"/>
          </a:xfrm>
        </p:grpSpPr>
        <p:sp>
          <p:nvSpPr>
            <p:cNvPr id="3" name="Freeform 3"/>
            <p:cNvSpPr/>
            <p:nvPr/>
          </p:nvSpPr>
          <p:spPr>
            <a:xfrm>
              <a:off x="0" y="0"/>
              <a:ext cx="2474814" cy="1853379"/>
            </a:xfrm>
            <a:custGeom>
              <a:avLst/>
              <a:gdLst/>
              <a:ahLst/>
              <a:cxnLst/>
              <a:rect l="l" t="t" r="r" b="b"/>
              <a:pathLst>
                <a:path w="2474814" h="1853379">
                  <a:moveTo>
                    <a:pt x="0" y="0"/>
                  </a:moveTo>
                  <a:lnTo>
                    <a:pt x="2474814" y="0"/>
                  </a:lnTo>
                  <a:lnTo>
                    <a:pt x="2474814" y="1853379"/>
                  </a:lnTo>
                  <a:lnTo>
                    <a:pt x="0" y="1853379"/>
                  </a:lnTo>
                  <a:close/>
                </a:path>
              </a:pathLst>
            </a:custGeom>
            <a:solidFill>
              <a:srgbClr val="FFBD59"/>
            </a:solidFill>
          </p:spPr>
          <p:txBody>
            <a:bodyPr/>
            <a:lstStyle/>
            <a:p>
              <a:endParaRPr lang="en-GB"/>
            </a:p>
          </p:txBody>
        </p:sp>
        <p:sp>
          <p:nvSpPr>
            <p:cNvPr id="4" name="TextBox 4"/>
            <p:cNvSpPr txBox="1"/>
            <p:nvPr/>
          </p:nvSpPr>
          <p:spPr>
            <a:xfrm>
              <a:off x="0" y="-38100"/>
              <a:ext cx="2474814" cy="189147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283083"/>
            <a:ext cx="16230600" cy="1052179"/>
          </a:xfrm>
          <a:prstGeom prst="rect">
            <a:avLst/>
          </a:prstGeom>
        </p:spPr>
        <p:txBody>
          <a:bodyPr lIns="0" tIns="0" rIns="0" bIns="0" rtlCol="0" anchor="t">
            <a:spAutoFit/>
          </a:bodyPr>
          <a:lstStyle/>
          <a:p>
            <a:pPr algn="ctr">
              <a:lnSpc>
                <a:spcPts val="8680"/>
              </a:lnSpc>
            </a:pPr>
            <a:r>
              <a:rPr lang="en-US" sz="6200">
                <a:solidFill>
                  <a:srgbClr val="000000"/>
                </a:solidFill>
                <a:latin typeface="Montserrat"/>
                <a:ea typeface="Montserrat"/>
                <a:cs typeface="Montserrat"/>
                <a:sym typeface="Montserrat"/>
              </a:rPr>
              <a:t>Implications: Masking</a:t>
            </a:r>
          </a:p>
        </p:txBody>
      </p:sp>
      <p:sp>
        <p:nvSpPr>
          <p:cNvPr id="6" name="TextBox 6"/>
          <p:cNvSpPr txBox="1"/>
          <p:nvPr/>
        </p:nvSpPr>
        <p:spPr>
          <a:xfrm>
            <a:off x="745903" y="2488415"/>
            <a:ext cx="8735091" cy="7340471"/>
          </a:xfrm>
          <a:prstGeom prst="rect">
            <a:avLst/>
          </a:prstGeom>
        </p:spPr>
        <p:txBody>
          <a:bodyPr lIns="0" tIns="0" rIns="0" bIns="0" rtlCol="0" anchor="t">
            <a:spAutoFit/>
          </a:bodyPr>
          <a:lstStyle/>
          <a:p>
            <a:pPr marL="734056" lvl="1" indent="-367028" algn="l">
              <a:lnSpc>
                <a:spcPts val="4759"/>
              </a:lnSpc>
              <a:buFont typeface="Arial"/>
              <a:buChar char="•"/>
            </a:pPr>
            <a:r>
              <a:rPr lang="en-US" sz="3399" dirty="0">
                <a:solidFill>
                  <a:srgbClr val="000000"/>
                </a:solidFill>
                <a:latin typeface="Montserrat"/>
                <a:ea typeface="Montserrat"/>
                <a:cs typeface="Montserrat"/>
                <a:sym typeface="Montserrat"/>
              </a:rPr>
              <a:t>Don’t assume, don’t pathologise </a:t>
            </a:r>
          </a:p>
          <a:p>
            <a:pPr marL="734056" lvl="1" indent="-367028" algn="l">
              <a:lnSpc>
                <a:spcPts val="4759"/>
              </a:lnSpc>
              <a:buFont typeface="Arial"/>
              <a:buChar char="•"/>
            </a:pPr>
            <a:r>
              <a:rPr lang="en-US" sz="3399" dirty="0">
                <a:solidFill>
                  <a:srgbClr val="000000"/>
                </a:solidFill>
                <a:latin typeface="Montserrat"/>
                <a:ea typeface="Montserrat"/>
                <a:cs typeface="Montserrat"/>
                <a:sym typeface="Montserrat"/>
              </a:rPr>
              <a:t>Masking lies on a spectrum  “I’m autistic, but I’m a human first”</a:t>
            </a:r>
          </a:p>
          <a:p>
            <a:pPr marL="734056" lvl="1" indent="-367028" algn="l">
              <a:lnSpc>
                <a:spcPts val="4759"/>
              </a:lnSpc>
              <a:buFont typeface="Arial"/>
              <a:buChar char="•"/>
            </a:pPr>
            <a:r>
              <a:rPr lang="en-US" sz="3399" dirty="0">
                <a:solidFill>
                  <a:srgbClr val="000000"/>
                </a:solidFill>
                <a:latin typeface="Montserrat"/>
                <a:ea typeface="Montserrat"/>
                <a:cs typeface="Montserrat"/>
                <a:sym typeface="Montserrat"/>
              </a:rPr>
              <a:t>Consider the causes and the consequences </a:t>
            </a:r>
          </a:p>
          <a:p>
            <a:pPr marL="734056" lvl="1" indent="-367028" algn="l">
              <a:lnSpc>
                <a:spcPts val="4759"/>
              </a:lnSpc>
              <a:buFont typeface="Arial"/>
              <a:buChar char="•"/>
            </a:pPr>
            <a:r>
              <a:rPr lang="en-US" sz="3399" dirty="0">
                <a:solidFill>
                  <a:srgbClr val="000000"/>
                </a:solidFill>
                <a:latin typeface="Montserrat"/>
                <a:ea typeface="Montserrat"/>
                <a:cs typeface="Montserrat"/>
                <a:sym typeface="Montserrat"/>
              </a:rPr>
              <a:t>Consider the protective factors</a:t>
            </a:r>
          </a:p>
          <a:p>
            <a:pPr marL="734056" lvl="1" indent="-367028" algn="l">
              <a:lnSpc>
                <a:spcPts val="4759"/>
              </a:lnSpc>
              <a:buFont typeface="Arial"/>
              <a:buChar char="•"/>
            </a:pPr>
            <a:r>
              <a:rPr lang="en-US" sz="3399" dirty="0">
                <a:solidFill>
                  <a:srgbClr val="000000"/>
                </a:solidFill>
                <a:latin typeface="Montserrat"/>
                <a:ea typeface="Montserrat"/>
                <a:cs typeface="Montserrat"/>
                <a:sym typeface="Montserrat"/>
              </a:rPr>
              <a:t>Supporting self understanding and self advocacy  (What are my differences, what are my similarities, what are my strengths, what is important to me?) </a:t>
            </a:r>
          </a:p>
          <a:p>
            <a:pPr algn="l">
              <a:lnSpc>
                <a:spcPts val="4759"/>
              </a:lnSpc>
            </a:pPr>
            <a:endParaRPr lang="en-US" sz="3399" dirty="0">
              <a:solidFill>
                <a:srgbClr val="000000"/>
              </a:solidFill>
              <a:latin typeface="Montserrat"/>
              <a:ea typeface="Montserrat"/>
              <a:cs typeface="Montserrat"/>
              <a:sym typeface="Montserrat"/>
            </a:endParaRPr>
          </a:p>
        </p:txBody>
      </p:sp>
      <p:sp>
        <p:nvSpPr>
          <p:cNvPr id="7" name="Freeform 7"/>
          <p:cNvSpPr/>
          <p:nvPr/>
        </p:nvSpPr>
        <p:spPr>
          <a:xfrm>
            <a:off x="9982201" y="3390900"/>
            <a:ext cx="8305800" cy="4044442"/>
          </a:xfrm>
          <a:custGeom>
            <a:avLst/>
            <a:gdLst/>
            <a:ahLst/>
            <a:cxnLst/>
            <a:rect l="l" t="t" r="r" b="b"/>
            <a:pathLst>
              <a:path w="8514615" h="4044442">
                <a:moveTo>
                  <a:pt x="0" y="0"/>
                </a:moveTo>
                <a:lnTo>
                  <a:pt x="8514615" y="0"/>
                </a:lnTo>
                <a:lnTo>
                  <a:pt x="8514615" y="4044442"/>
                </a:lnTo>
                <a:lnTo>
                  <a:pt x="0" y="404444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168" y="2221252"/>
            <a:ext cx="9396561" cy="6412136"/>
            <a:chOff x="0" y="0"/>
            <a:chExt cx="2474814" cy="1688793"/>
          </a:xfrm>
        </p:grpSpPr>
        <p:sp>
          <p:nvSpPr>
            <p:cNvPr id="3" name="Freeform 3"/>
            <p:cNvSpPr/>
            <p:nvPr/>
          </p:nvSpPr>
          <p:spPr>
            <a:xfrm>
              <a:off x="0" y="0"/>
              <a:ext cx="2474814" cy="1688793"/>
            </a:xfrm>
            <a:custGeom>
              <a:avLst/>
              <a:gdLst/>
              <a:ahLst/>
              <a:cxnLst/>
              <a:rect l="l" t="t" r="r" b="b"/>
              <a:pathLst>
                <a:path w="2474814" h="1688793">
                  <a:moveTo>
                    <a:pt x="0" y="0"/>
                  </a:moveTo>
                  <a:lnTo>
                    <a:pt x="2474814" y="0"/>
                  </a:lnTo>
                  <a:lnTo>
                    <a:pt x="2474814" y="1688793"/>
                  </a:lnTo>
                  <a:lnTo>
                    <a:pt x="0" y="1688793"/>
                  </a:lnTo>
                  <a:close/>
                </a:path>
              </a:pathLst>
            </a:custGeom>
            <a:solidFill>
              <a:srgbClr val="FFBD59"/>
            </a:solidFill>
          </p:spPr>
          <p:txBody>
            <a:bodyPr/>
            <a:lstStyle/>
            <a:p>
              <a:endParaRPr lang="en-GB"/>
            </a:p>
          </p:txBody>
        </p:sp>
        <p:sp>
          <p:nvSpPr>
            <p:cNvPr id="4" name="TextBox 4"/>
            <p:cNvSpPr txBox="1"/>
            <p:nvPr/>
          </p:nvSpPr>
          <p:spPr>
            <a:xfrm>
              <a:off x="0" y="-38100"/>
              <a:ext cx="2474814" cy="17268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348290" y="3957143"/>
            <a:ext cx="7041339" cy="4268524"/>
          </a:xfrm>
          <a:custGeom>
            <a:avLst/>
            <a:gdLst/>
            <a:ahLst/>
            <a:cxnLst/>
            <a:rect l="l" t="t" r="r" b="b"/>
            <a:pathLst>
              <a:path w="7041339" h="4268524">
                <a:moveTo>
                  <a:pt x="0" y="0"/>
                </a:moveTo>
                <a:lnTo>
                  <a:pt x="7041339" y="0"/>
                </a:lnTo>
                <a:lnTo>
                  <a:pt x="7041339" y="4268524"/>
                </a:lnTo>
                <a:lnTo>
                  <a:pt x="0" y="4268524"/>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028700" y="302133"/>
            <a:ext cx="16230600" cy="870568"/>
          </a:xfrm>
          <a:prstGeom prst="rect">
            <a:avLst/>
          </a:prstGeom>
        </p:spPr>
        <p:txBody>
          <a:bodyPr lIns="0" tIns="0" rIns="0" bIns="0" rtlCol="0" anchor="t">
            <a:spAutoFit/>
          </a:bodyPr>
          <a:lstStyle/>
          <a:p>
            <a:pPr algn="ctr">
              <a:lnSpc>
                <a:spcPts val="7140"/>
              </a:lnSpc>
            </a:pPr>
            <a:r>
              <a:rPr lang="en-US" sz="5100">
                <a:solidFill>
                  <a:srgbClr val="000000"/>
                </a:solidFill>
                <a:latin typeface="Montserrat"/>
                <a:ea typeface="Montserrat"/>
                <a:cs typeface="Montserrat"/>
                <a:sym typeface="Montserrat"/>
              </a:rPr>
              <a:t>Implications: Embedding Participatory Methods</a:t>
            </a:r>
          </a:p>
        </p:txBody>
      </p:sp>
      <p:sp>
        <p:nvSpPr>
          <p:cNvPr id="7" name="TextBox 7"/>
          <p:cNvSpPr txBox="1"/>
          <p:nvPr/>
        </p:nvSpPr>
        <p:spPr>
          <a:xfrm>
            <a:off x="745903" y="2302360"/>
            <a:ext cx="8735091" cy="6453505"/>
          </a:xfrm>
          <a:prstGeom prst="rect">
            <a:avLst/>
          </a:prstGeom>
        </p:spPr>
        <p:txBody>
          <a:bodyPr lIns="0" tIns="0" rIns="0" bIns="0" rtlCol="0" anchor="t">
            <a:spAutoFit/>
          </a:bodyPr>
          <a:lstStyle/>
          <a:p>
            <a:pPr algn="l">
              <a:lnSpc>
                <a:spcPts val="3919"/>
              </a:lnSpc>
            </a:pPr>
            <a:r>
              <a:rPr lang="en-US" sz="3200" b="1" dirty="0">
                <a:solidFill>
                  <a:srgbClr val="000000"/>
                </a:solidFill>
                <a:latin typeface="Montserrat Bold"/>
                <a:ea typeface="Montserrat Bold"/>
                <a:cs typeface="Montserrat Bold"/>
                <a:sym typeface="Montserrat Bold"/>
              </a:rPr>
              <a:t>Involving </a:t>
            </a:r>
            <a:r>
              <a:rPr lang="en-US" sz="3200" b="1" dirty="0" err="1">
                <a:solidFill>
                  <a:srgbClr val="000000"/>
                </a:solidFill>
                <a:latin typeface="Montserrat Bold"/>
                <a:ea typeface="Montserrat Bold"/>
                <a:cs typeface="Montserrat Bold"/>
                <a:sym typeface="Montserrat Bold"/>
              </a:rPr>
              <a:t>neurodivergent</a:t>
            </a:r>
            <a:r>
              <a:rPr lang="en-US" sz="3200" b="1" dirty="0">
                <a:solidFill>
                  <a:srgbClr val="000000"/>
                </a:solidFill>
                <a:latin typeface="Montserrat Bold"/>
                <a:ea typeface="Montserrat Bold"/>
                <a:cs typeface="Montserrat Bold"/>
                <a:sym typeface="Montserrat Bold"/>
              </a:rPr>
              <a:t> individuals in decision making and shaping inclusive practice through our practice </a:t>
            </a:r>
          </a:p>
          <a:p>
            <a:pPr algn="l">
              <a:lnSpc>
                <a:spcPts val="3919"/>
              </a:lnSpc>
            </a:pPr>
            <a:endParaRPr lang="en-US" sz="3200" b="1" dirty="0">
              <a:solidFill>
                <a:srgbClr val="000000"/>
              </a:solidFill>
              <a:latin typeface="Montserrat Bold"/>
              <a:ea typeface="Montserrat Bold"/>
              <a:cs typeface="Montserrat Bold"/>
              <a:sym typeface="Montserrat Bold"/>
            </a:endParaRPr>
          </a:p>
          <a:p>
            <a:pPr marL="604519" lvl="1" indent="-302260" algn="l">
              <a:lnSpc>
                <a:spcPts val="3919"/>
              </a:lnSpc>
              <a:buFont typeface="Arial"/>
              <a:buChar char="•"/>
            </a:pPr>
            <a:r>
              <a:rPr lang="en-US" sz="3200" dirty="0">
                <a:solidFill>
                  <a:srgbClr val="000000"/>
                </a:solidFill>
                <a:latin typeface="Montserrat"/>
                <a:ea typeface="Montserrat"/>
                <a:cs typeface="Montserrat"/>
                <a:sym typeface="Montserrat"/>
              </a:rPr>
              <a:t>Pupil voice </a:t>
            </a:r>
          </a:p>
          <a:p>
            <a:pPr marL="604519" lvl="1" indent="-302260" algn="l">
              <a:lnSpc>
                <a:spcPts val="3919"/>
              </a:lnSpc>
              <a:buFont typeface="Arial"/>
              <a:buChar char="•"/>
            </a:pPr>
            <a:r>
              <a:rPr lang="en-US" sz="3200" dirty="0">
                <a:solidFill>
                  <a:srgbClr val="000000"/>
                </a:solidFill>
                <a:latin typeface="Montserrat"/>
                <a:ea typeface="Montserrat"/>
                <a:cs typeface="Montserrat"/>
                <a:sym typeface="Montserrat"/>
              </a:rPr>
              <a:t>Co-constructing recommendations</a:t>
            </a:r>
          </a:p>
          <a:p>
            <a:pPr marL="604519" lvl="1" indent="-302260" algn="l">
              <a:lnSpc>
                <a:spcPts val="3919"/>
              </a:lnSpc>
              <a:buFont typeface="Arial"/>
              <a:buChar char="•"/>
            </a:pPr>
            <a:r>
              <a:rPr lang="en-US" sz="3200" dirty="0">
                <a:solidFill>
                  <a:srgbClr val="000000"/>
                </a:solidFill>
                <a:latin typeface="Montserrat"/>
                <a:ea typeface="Montserrat"/>
                <a:cs typeface="Montserrat"/>
                <a:sym typeface="Montserrat"/>
              </a:rPr>
              <a:t>Supporting schools to include </a:t>
            </a:r>
            <a:r>
              <a:rPr lang="en-US" sz="3200" dirty="0" err="1">
                <a:solidFill>
                  <a:srgbClr val="000000"/>
                </a:solidFill>
                <a:latin typeface="Montserrat"/>
                <a:ea typeface="Montserrat"/>
                <a:cs typeface="Montserrat"/>
                <a:sym typeface="Montserrat"/>
              </a:rPr>
              <a:t>neurodivergent</a:t>
            </a:r>
            <a:r>
              <a:rPr lang="en-US" sz="3200" dirty="0">
                <a:solidFill>
                  <a:srgbClr val="000000"/>
                </a:solidFill>
                <a:latin typeface="Montserrat"/>
                <a:ea typeface="Montserrat"/>
                <a:cs typeface="Montserrat"/>
                <a:sym typeface="Montserrat"/>
              </a:rPr>
              <a:t> young people in the decisions made about them (</a:t>
            </a:r>
            <a:r>
              <a:rPr lang="en-US" sz="3200" dirty="0" err="1">
                <a:solidFill>
                  <a:srgbClr val="000000"/>
                </a:solidFill>
                <a:latin typeface="Montserrat"/>
                <a:ea typeface="Montserrat"/>
                <a:cs typeface="Montserrat"/>
                <a:sym typeface="Montserrat"/>
              </a:rPr>
              <a:t>Neurodivergent</a:t>
            </a:r>
            <a:r>
              <a:rPr lang="en-US" sz="3200" dirty="0">
                <a:solidFill>
                  <a:srgbClr val="000000"/>
                </a:solidFill>
                <a:latin typeface="Montserrat"/>
                <a:ea typeface="Montserrat"/>
                <a:cs typeface="Montserrat"/>
                <a:sym typeface="Montserrat"/>
              </a:rPr>
              <a:t> school councils)</a:t>
            </a:r>
          </a:p>
          <a:p>
            <a:pPr marL="604519" lvl="1" indent="-302260" algn="l">
              <a:lnSpc>
                <a:spcPts val="3919"/>
              </a:lnSpc>
              <a:buFont typeface="Arial"/>
              <a:buChar char="•"/>
            </a:pPr>
            <a:r>
              <a:rPr lang="en-US" sz="3200" dirty="0">
                <a:solidFill>
                  <a:srgbClr val="000000"/>
                </a:solidFill>
                <a:latin typeface="Montserrat"/>
                <a:ea typeface="Montserrat"/>
                <a:cs typeface="Montserrat"/>
                <a:sym typeface="Montserrat"/>
              </a:rPr>
              <a:t>Engagement with students to promote inclusion (</a:t>
            </a:r>
            <a:r>
              <a:rPr lang="en-US" sz="3200" dirty="0" err="1">
                <a:solidFill>
                  <a:srgbClr val="000000"/>
                </a:solidFill>
                <a:latin typeface="Montserrat"/>
                <a:ea typeface="Montserrat"/>
                <a:cs typeface="Montserrat"/>
                <a:sym typeface="Montserrat"/>
              </a:rPr>
              <a:t>Ainscow</a:t>
            </a:r>
            <a:r>
              <a:rPr lang="en-US" sz="3200" dirty="0">
                <a:solidFill>
                  <a:srgbClr val="000000"/>
                </a:solidFill>
                <a:latin typeface="Montserrat"/>
                <a:ea typeface="Montserrat"/>
                <a:cs typeface="Montserrat"/>
                <a:sym typeface="Montserrat"/>
              </a:rPr>
              <a:t> &amp; </a:t>
            </a:r>
            <a:r>
              <a:rPr lang="en-US" sz="3200" dirty="0" err="1">
                <a:solidFill>
                  <a:srgbClr val="000000"/>
                </a:solidFill>
                <a:latin typeface="Montserrat"/>
                <a:ea typeface="Montserrat"/>
                <a:cs typeface="Montserrat"/>
                <a:sym typeface="Montserrat"/>
              </a:rPr>
              <a:t>Messiou</a:t>
            </a:r>
            <a:r>
              <a:rPr lang="en-US" sz="3200" dirty="0">
                <a:solidFill>
                  <a:srgbClr val="000000"/>
                </a:solidFill>
                <a:latin typeface="Montserrat"/>
                <a:ea typeface="Montserrat"/>
                <a:cs typeface="Montserrat"/>
                <a:sym typeface="Montserrat"/>
              </a:rPr>
              <a:t>, 2018)</a:t>
            </a:r>
          </a:p>
          <a:p>
            <a:pPr algn="l">
              <a:lnSpc>
                <a:spcPts val="3919"/>
              </a:lnSpc>
            </a:pPr>
            <a:endParaRPr lang="en-US" sz="2799" dirty="0">
              <a:solidFill>
                <a:srgbClr val="000000"/>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347" y="2237496"/>
            <a:ext cx="8670653" cy="7306647"/>
            <a:chOff x="0" y="0"/>
            <a:chExt cx="2668710" cy="2248887"/>
          </a:xfrm>
        </p:grpSpPr>
        <p:sp>
          <p:nvSpPr>
            <p:cNvPr id="3" name="Freeform 3"/>
            <p:cNvSpPr/>
            <p:nvPr/>
          </p:nvSpPr>
          <p:spPr>
            <a:xfrm>
              <a:off x="0" y="0"/>
              <a:ext cx="2668710" cy="2248887"/>
            </a:xfrm>
            <a:custGeom>
              <a:avLst/>
              <a:gdLst/>
              <a:ahLst/>
              <a:cxnLst/>
              <a:rect l="l" t="t" r="r" b="b"/>
              <a:pathLst>
                <a:path w="2668710" h="2248887">
                  <a:moveTo>
                    <a:pt x="0" y="0"/>
                  </a:moveTo>
                  <a:lnTo>
                    <a:pt x="2668710" y="0"/>
                  </a:lnTo>
                  <a:lnTo>
                    <a:pt x="2668710" y="2248887"/>
                  </a:lnTo>
                  <a:lnTo>
                    <a:pt x="0" y="2248887"/>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668710" cy="228698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38496" y="2237496"/>
            <a:ext cx="7020804" cy="7020804"/>
          </a:xfrm>
          <a:custGeom>
            <a:avLst/>
            <a:gdLst/>
            <a:ahLst/>
            <a:cxnLst/>
            <a:rect l="l" t="t" r="r" b="b"/>
            <a:pathLst>
              <a:path w="7020804" h="7020804">
                <a:moveTo>
                  <a:pt x="0" y="0"/>
                </a:moveTo>
                <a:lnTo>
                  <a:pt x="7020804" y="0"/>
                </a:lnTo>
                <a:lnTo>
                  <a:pt x="7020804" y="7020804"/>
                </a:lnTo>
                <a:lnTo>
                  <a:pt x="0" y="7020804"/>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2128504" y="120650"/>
            <a:ext cx="14030992" cy="1730375"/>
          </a:xfrm>
          <a:prstGeom prst="rect">
            <a:avLst/>
          </a:prstGeom>
        </p:spPr>
        <p:txBody>
          <a:bodyPr lIns="0" tIns="0" rIns="0" bIns="0" rtlCol="0" anchor="t">
            <a:spAutoFit/>
          </a:bodyPr>
          <a:lstStyle/>
          <a:p>
            <a:pPr algn="ctr">
              <a:lnSpc>
                <a:spcPts val="6999"/>
              </a:lnSpc>
            </a:pPr>
            <a:r>
              <a:rPr lang="en-US" sz="4999">
                <a:solidFill>
                  <a:srgbClr val="000000"/>
                </a:solidFill>
                <a:latin typeface="Montserrat"/>
                <a:ea typeface="Montserrat"/>
                <a:cs typeface="Montserrat"/>
                <a:sym typeface="Montserrat"/>
              </a:rPr>
              <a:t>Implications: Building social networks and peer belonging </a:t>
            </a:r>
          </a:p>
        </p:txBody>
      </p:sp>
      <p:sp>
        <p:nvSpPr>
          <p:cNvPr id="7" name="TextBox 7"/>
          <p:cNvSpPr txBox="1"/>
          <p:nvPr/>
        </p:nvSpPr>
        <p:spPr>
          <a:xfrm>
            <a:off x="1028700" y="2475990"/>
            <a:ext cx="7385664" cy="8397240"/>
          </a:xfrm>
          <a:prstGeom prst="rect">
            <a:avLst/>
          </a:prstGeom>
        </p:spPr>
        <p:txBody>
          <a:bodyPr lIns="0" tIns="0" rIns="0" bIns="0" rtlCol="0" anchor="t">
            <a:spAutoFit/>
          </a:bodyPr>
          <a:lstStyle/>
          <a:p>
            <a:pPr algn="l">
              <a:lnSpc>
                <a:spcPts val="3359"/>
              </a:lnSpc>
            </a:pPr>
            <a:r>
              <a:rPr lang="en-US" sz="2400" b="1">
                <a:solidFill>
                  <a:srgbClr val="000000"/>
                </a:solidFill>
                <a:latin typeface="Montserrat Bold"/>
                <a:ea typeface="Montserrat Bold"/>
                <a:cs typeface="Montserrat Bold"/>
                <a:sym typeface="Montserrat Bold"/>
              </a:rPr>
              <a:t>Social inclusion: informed and evolved by and with neurodivergent individuals</a:t>
            </a:r>
          </a:p>
          <a:p>
            <a:pPr algn="l">
              <a:lnSpc>
                <a:spcPts val="3359"/>
              </a:lnSpc>
            </a:pPr>
            <a:endParaRPr lang="en-US" sz="2400" b="1">
              <a:solidFill>
                <a:srgbClr val="000000"/>
              </a:solidFill>
              <a:latin typeface="Montserrat Bold"/>
              <a:ea typeface="Montserrat Bold"/>
              <a:cs typeface="Montserrat Bold"/>
              <a:sym typeface="Montserrat Bold"/>
            </a:endParaRPr>
          </a:p>
          <a:p>
            <a:pPr marL="518160" lvl="1" indent="-259080" algn="l">
              <a:lnSpc>
                <a:spcPts val="3359"/>
              </a:lnSpc>
              <a:buFont typeface="Arial"/>
              <a:buChar char="•"/>
            </a:pPr>
            <a:r>
              <a:rPr lang="en-US" sz="2400">
                <a:solidFill>
                  <a:srgbClr val="000000"/>
                </a:solidFill>
                <a:latin typeface="Montserrat"/>
                <a:ea typeface="Montserrat"/>
                <a:cs typeface="Montserrat"/>
                <a:sym typeface="Montserrat"/>
              </a:rPr>
              <a:t>Clubs based on autistic young people’s interests. Facilitated by someone who understands autism and feels confident to support. (E.g., dungeons and dragons).</a:t>
            </a:r>
          </a:p>
          <a:p>
            <a:pPr marL="518160" lvl="1" indent="-259080" algn="l">
              <a:lnSpc>
                <a:spcPts val="3359"/>
              </a:lnSpc>
              <a:buFont typeface="Arial"/>
              <a:buChar char="•"/>
            </a:pPr>
            <a:r>
              <a:rPr lang="en-US" sz="2400">
                <a:solidFill>
                  <a:srgbClr val="000000"/>
                </a:solidFill>
                <a:latin typeface="Montserrat"/>
                <a:ea typeface="Montserrat"/>
                <a:cs typeface="Montserrat"/>
                <a:sym typeface="Montserrat"/>
              </a:rPr>
              <a:t>Clubs built for and with autistic young people (Crompton et al., 2023; Fotheringham et al., 2023). </a:t>
            </a:r>
          </a:p>
          <a:p>
            <a:pPr marL="518160" lvl="1" indent="-259080" algn="l">
              <a:lnSpc>
                <a:spcPts val="3359"/>
              </a:lnSpc>
              <a:buFont typeface="Arial"/>
              <a:buChar char="•"/>
            </a:pPr>
            <a:r>
              <a:rPr lang="en-US" sz="2400">
                <a:solidFill>
                  <a:srgbClr val="000000"/>
                </a:solidFill>
                <a:latin typeface="Montserrat"/>
                <a:ea typeface="Montserrat"/>
                <a:cs typeface="Montserrat"/>
                <a:sym typeface="Montserrat"/>
              </a:rPr>
              <a:t>Develop authentic peer relations (Chen et al., 2023), social reciprocity (Koegel et al., 2013) and more empathy and understanding towards autistic young people</a:t>
            </a:r>
          </a:p>
          <a:p>
            <a:pPr marL="518160" lvl="1" indent="-259080" algn="l">
              <a:lnSpc>
                <a:spcPts val="3359"/>
              </a:lnSpc>
              <a:buFont typeface="Arial"/>
              <a:buChar char="•"/>
            </a:pPr>
            <a:r>
              <a:rPr lang="en-US" sz="2400">
                <a:solidFill>
                  <a:srgbClr val="000000"/>
                </a:solidFill>
                <a:latin typeface="Montserrat"/>
                <a:ea typeface="Montserrat"/>
                <a:cs typeface="Montserrat"/>
                <a:sym typeface="Montserrat"/>
              </a:rPr>
              <a:t>Led and facilitated by paraprofessionals (Garrote et al., 2017)</a:t>
            </a:r>
          </a:p>
          <a:p>
            <a:pPr algn="l">
              <a:lnSpc>
                <a:spcPts val="3359"/>
              </a:lnSpc>
            </a:pPr>
            <a:endParaRPr lang="en-US" sz="2400">
              <a:solidFill>
                <a:srgbClr val="000000"/>
              </a:solidFill>
              <a:latin typeface="Montserrat"/>
              <a:ea typeface="Montserrat"/>
              <a:cs typeface="Montserrat"/>
              <a:sym typeface="Montserrat"/>
            </a:endParaRPr>
          </a:p>
          <a:p>
            <a:pPr algn="l">
              <a:lnSpc>
                <a:spcPts val="3359"/>
              </a:lnSpc>
            </a:pPr>
            <a:endParaRPr lang="en-US" sz="2400">
              <a:solidFill>
                <a:srgbClr val="000000"/>
              </a:solidFill>
              <a:latin typeface="Montserrat"/>
              <a:ea typeface="Montserrat"/>
              <a:cs typeface="Montserrat"/>
              <a:sym typeface="Montserrat"/>
            </a:endParaRPr>
          </a:p>
          <a:p>
            <a:pPr algn="l">
              <a:lnSpc>
                <a:spcPts val="3359"/>
              </a:lnSpc>
            </a:pPr>
            <a:endParaRPr lang="en-US" sz="2400">
              <a:solidFill>
                <a:srgbClr val="000000"/>
              </a:solidFill>
              <a:latin typeface="Montserrat"/>
              <a:ea typeface="Montserrat"/>
              <a:cs typeface="Montserrat"/>
              <a:sym typeface="Montserrat"/>
            </a:endParaRPr>
          </a:p>
          <a:p>
            <a:pPr algn="l">
              <a:lnSpc>
                <a:spcPts val="3359"/>
              </a:lnSpc>
            </a:pPr>
            <a:endParaRPr lang="en-US" sz="2400">
              <a:solidFill>
                <a:srgbClr val="000000"/>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347" y="1613064"/>
            <a:ext cx="8670653" cy="7869083"/>
            <a:chOff x="0" y="0"/>
            <a:chExt cx="2668710" cy="2421997"/>
          </a:xfrm>
        </p:grpSpPr>
        <p:sp>
          <p:nvSpPr>
            <p:cNvPr id="3" name="Freeform 3"/>
            <p:cNvSpPr/>
            <p:nvPr/>
          </p:nvSpPr>
          <p:spPr>
            <a:xfrm>
              <a:off x="0" y="0"/>
              <a:ext cx="2668710" cy="2421997"/>
            </a:xfrm>
            <a:custGeom>
              <a:avLst/>
              <a:gdLst/>
              <a:ahLst/>
              <a:cxnLst/>
              <a:rect l="l" t="t" r="r" b="b"/>
              <a:pathLst>
                <a:path w="2668710" h="2421997">
                  <a:moveTo>
                    <a:pt x="0" y="0"/>
                  </a:moveTo>
                  <a:lnTo>
                    <a:pt x="2668710" y="0"/>
                  </a:lnTo>
                  <a:lnTo>
                    <a:pt x="2668710" y="2421997"/>
                  </a:lnTo>
                  <a:lnTo>
                    <a:pt x="0" y="2421997"/>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2668710" cy="246009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128504" y="130175"/>
            <a:ext cx="14030992" cy="712470"/>
          </a:xfrm>
          <a:prstGeom prst="rect">
            <a:avLst/>
          </a:prstGeom>
        </p:spPr>
        <p:txBody>
          <a:bodyPr lIns="0" tIns="0" rIns="0" bIns="0" rtlCol="0" anchor="t">
            <a:spAutoFit/>
          </a:bodyPr>
          <a:lstStyle/>
          <a:p>
            <a:pPr algn="ctr">
              <a:lnSpc>
                <a:spcPts val="5880"/>
              </a:lnSpc>
            </a:pPr>
            <a:r>
              <a:rPr lang="en-US" sz="4200">
                <a:solidFill>
                  <a:srgbClr val="000000"/>
                </a:solidFill>
                <a:latin typeface="Montserrat"/>
                <a:ea typeface="Montserrat"/>
                <a:cs typeface="Montserrat"/>
                <a:sym typeface="Montserrat"/>
              </a:rPr>
              <a:t>Implications: Building neurodivergent led groups </a:t>
            </a:r>
          </a:p>
        </p:txBody>
      </p:sp>
      <p:sp>
        <p:nvSpPr>
          <p:cNvPr id="6" name="TextBox 6"/>
          <p:cNvSpPr txBox="1"/>
          <p:nvPr/>
        </p:nvSpPr>
        <p:spPr>
          <a:xfrm>
            <a:off x="710496" y="1791716"/>
            <a:ext cx="8196355" cy="8716297"/>
          </a:xfrm>
          <a:prstGeom prst="rect">
            <a:avLst/>
          </a:prstGeom>
        </p:spPr>
        <p:txBody>
          <a:bodyPr lIns="0" tIns="0" rIns="0" bIns="0" rtlCol="0" anchor="t">
            <a:spAutoFit/>
          </a:bodyPr>
          <a:lstStyle/>
          <a:p>
            <a:pPr algn="l">
              <a:lnSpc>
                <a:spcPts val="3079"/>
              </a:lnSpc>
            </a:pPr>
            <a:r>
              <a:rPr lang="en-US" sz="2199" b="1" dirty="0">
                <a:solidFill>
                  <a:srgbClr val="000000"/>
                </a:solidFill>
                <a:latin typeface="Montserrat"/>
                <a:ea typeface="Montserrat"/>
                <a:cs typeface="Montserrat"/>
                <a:sym typeface="Montserrat"/>
              </a:rPr>
              <a:t>Crompton et al. (2020a); Crompton et al. (2020b) </a:t>
            </a:r>
          </a:p>
          <a:p>
            <a:pPr marL="474979" lvl="1" indent="-237490" algn="l">
              <a:lnSpc>
                <a:spcPts val="3079"/>
              </a:lnSpc>
              <a:buFont typeface="Arial"/>
              <a:buChar char="•"/>
            </a:pPr>
            <a:r>
              <a:rPr lang="en-US" sz="2199" dirty="0">
                <a:solidFill>
                  <a:srgbClr val="000000"/>
                </a:solidFill>
                <a:latin typeface="Montserrat"/>
                <a:ea typeface="Montserrat"/>
                <a:cs typeface="Montserrat"/>
                <a:sym typeface="Montserrat"/>
              </a:rPr>
              <a:t>Autistic individuals tend to experience higher interactional rapport feel more at ease and experience more acceptance when interacting with other autistic individuals due to similar communication styles</a:t>
            </a:r>
          </a:p>
          <a:p>
            <a:pPr algn="l">
              <a:lnSpc>
                <a:spcPts val="3079"/>
              </a:lnSpc>
            </a:pPr>
            <a:endParaRPr lang="en-US" sz="2199" dirty="0">
              <a:solidFill>
                <a:srgbClr val="000000"/>
              </a:solidFill>
              <a:latin typeface="Montserrat"/>
              <a:ea typeface="Montserrat"/>
              <a:cs typeface="Montserrat"/>
              <a:sym typeface="Montserrat"/>
            </a:endParaRPr>
          </a:p>
          <a:p>
            <a:pPr algn="l">
              <a:lnSpc>
                <a:spcPts val="3079"/>
              </a:lnSpc>
            </a:pPr>
            <a:r>
              <a:rPr lang="en-US" sz="2199" b="1" dirty="0">
                <a:solidFill>
                  <a:srgbClr val="000000"/>
                </a:solidFill>
                <a:latin typeface="Montserrat"/>
                <a:ea typeface="Montserrat"/>
                <a:cs typeface="Montserrat"/>
                <a:sym typeface="Montserrat"/>
              </a:rPr>
              <a:t>Stevenson and colleagues (2016) </a:t>
            </a:r>
          </a:p>
          <a:p>
            <a:pPr marL="474979" lvl="1" indent="-237490" algn="l">
              <a:lnSpc>
                <a:spcPts val="3079"/>
              </a:lnSpc>
              <a:buFont typeface="Arial"/>
              <a:buChar char="•"/>
            </a:pPr>
            <a:r>
              <a:rPr lang="en-US" sz="2199" dirty="0">
                <a:solidFill>
                  <a:srgbClr val="000000"/>
                </a:solidFill>
                <a:latin typeface="Montserrat"/>
                <a:ea typeface="Montserrat"/>
                <a:cs typeface="Montserrat"/>
                <a:sym typeface="Montserrat"/>
              </a:rPr>
              <a:t>Participatory research/ therapeutic media project within an ASD school </a:t>
            </a:r>
          </a:p>
          <a:p>
            <a:pPr marL="474979" lvl="1" indent="-237490" algn="l">
              <a:lnSpc>
                <a:spcPts val="3079"/>
              </a:lnSpc>
              <a:buFont typeface="Arial"/>
              <a:buChar char="•"/>
            </a:pPr>
            <a:r>
              <a:rPr lang="en-US" sz="2199" dirty="0">
                <a:solidFill>
                  <a:srgbClr val="000000"/>
                </a:solidFill>
                <a:latin typeface="Montserrat"/>
                <a:ea typeface="Montserrat"/>
                <a:cs typeface="Montserrat"/>
                <a:sym typeface="Montserrat"/>
              </a:rPr>
              <a:t>Facilitating neurodivergent groups within schools enabled autistic young people to reflect on their diagnosis and led to autism being understood more as a difference, contributing towards it being a positive part of their identity.</a:t>
            </a:r>
          </a:p>
          <a:p>
            <a:pPr algn="l">
              <a:lnSpc>
                <a:spcPts val="3079"/>
              </a:lnSpc>
            </a:pPr>
            <a:endParaRPr lang="en-US" sz="2199" dirty="0">
              <a:solidFill>
                <a:srgbClr val="000000"/>
              </a:solidFill>
              <a:latin typeface="Montserrat"/>
              <a:ea typeface="Montserrat"/>
              <a:cs typeface="Montserrat"/>
              <a:sym typeface="Montserrat"/>
            </a:endParaRPr>
          </a:p>
          <a:p>
            <a:pPr algn="l">
              <a:lnSpc>
                <a:spcPts val="3079"/>
              </a:lnSpc>
            </a:pPr>
            <a:r>
              <a:rPr lang="en-US" sz="2199" b="1" dirty="0">
                <a:solidFill>
                  <a:srgbClr val="000000"/>
                </a:solidFill>
                <a:latin typeface="Montserrat"/>
                <a:ea typeface="Montserrat"/>
                <a:cs typeface="Montserrat"/>
                <a:sym typeface="Montserrat"/>
              </a:rPr>
              <a:t>Fotheringham et al. (2023)</a:t>
            </a:r>
          </a:p>
          <a:p>
            <a:pPr marL="474979" lvl="1" indent="-237490" algn="l">
              <a:lnSpc>
                <a:spcPts val="3079"/>
              </a:lnSpc>
              <a:buFont typeface="Arial"/>
              <a:buChar char="•"/>
            </a:pPr>
            <a:r>
              <a:rPr lang="en-US" sz="2199" dirty="0">
                <a:solidFill>
                  <a:srgbClr val="000000"/>
                </a:solidFill>
                <a:latin typeface="Montserrat"/>
                <a:ea typeface="Montserrat"/>
                <a:cs typeface="Montserrat"/>
                <a:sym typeface="Montserrat"/>
              </a:rPr>
              <a:t>Co-designed a neurodivergent support group with neurodivergent pupils</a:t>
            </a:r>
          </a:p>
          <a:p>
            <a:pPr marL="474979" lvl="1" indent="-237490" algn="l">
              <a:lnSpc>
                <a:spcPts val="3079"/>
              </a:lnSpc>
              <a:buFont typeface="Arial"/>
              <a:buChar char="•"/>
            </a:pPr>
            <a:r>
              <a:rPr lang="en-US" sz="2199" dirty="0" err="1">
                <a:solidFill>
                  <a:srgbClr val="000000"/>
                </a:solidFill>
                <a:latin typeface="Montserrat"/>
                <a:ea typeface="Montserrat"/>
                <a:cs typeface="Montserrat"/>
                <a:sym typeface="Montserrat"/>
              </a:rPr>
              <a:t>Inclusivness</a:t>
            </a:r>
            <a:r>
              <a:rPr lang="en-US" sz="2199" dirty="0">
                <a:solidFill>
                  <a:srgbClr val="000000"/>
                </a:solidFill>
                <a:latin typeface="Montserrat"/>
                <a:ea typeface="Montserrat"/>
                <a:cs typeface="Montserrat"/>
                <a:sym typeface="Montserrat"/>
              </a:rPr>
              <a:t> for </a:t>
            </a:r>
            <a:r>
              <a:rPr lang="en-US" sz="2199" b="1" dirty="0">
                <a:solidFill>
                  <a:srgbClr val="000000"/>
                </a:solidFill>
                <a:latin typeface="Montserrat Bold"/>
                <a:ea typeface="Montserrat Bold"/>
                <a:cs typeface="Montserrat Bold"/>
                <a:sym typeface="Montserrat Bold"/>
              </a:rPr>
              <a:t>all</a:t>
            </a:r>
            <a:r>
              <a:rPr lang="en-US" sz="2199" dirty="0">
                <a:solidFill>
                  <a:srgbClr val="000000"/>
                </a:solidFill>
                <a:latin typeface="Montserrat"/>
                <a:ea typeface="Montserrat"/>
                <a:cs typeface="Montserrat"/>
                <a:sym typeface="Montserrat"/>
              </a:rPr>
              <a:t> students </a:t>
            </a:r>
          </a:p>
          <a:p>
            <a:pPr algn="l">
              <a:lnSpc>
                <a:spcPts val="3079"/>
              </a:lnSpc>
            </a:pPr>
            <a:endParaRPr lang="en-US" sz="2199" dirty="0">
              <a:solidFill>
                <a:srgbClr val="000000"/>
              </a:solidFill>
              <a:latin typeface="Montserrat"/>
              <a:ea typeface="Montserrat"/>
              <a:cs typeface="Montserrat"/>
              <a:sym typeface="Montserrat"/>
            </a:endParaRPr>
          </a:p>
          <a:p>
            <a:pPr algn="l">
              <a:lnSpc>
                <a:spcPts val="3079"/>
              </a:lnSpc>
            </a:pPr>
            <a:endParaRPr lang="en-US" sz="2199" dirty="0">
              <a:solidFill>
                <a:srgbClr val="000000"/>
              </a:solidFill>
              <a:latin typeface="Montserrat"/>
              <a:ea typeface="Montserrat"/>
              <a:cs typeface="Montserrat"/>
              <a:sym typeface="Montserrat"/>
            </a:endParaRPr>
          </a:p>
          <a:p>
            <a:pPr algn="l">
              <a:lnSpc>
                <a:spcPts val="3079"/>
              </a:lnSpc>
            </a:pPr>
            <a:endParaRPr lang="en-US" sz="2199" dirty="0">
              <a:solidFill>
                <a:srgbClr val="000000"/>
              </a:solidFill>
              <a:latin typeface="Montserrat"/>
              <a:ea typeface="Montserrat"/>
              <a:cs typeface="Montserrat"/>
              <a:sym typeface="Montserrat"/>
            </a:endParaRPr>
          </a:p>
        </p:txBody>
      </p:sp>
      <p:sp>
        <p:nvSpPr>
          <p:cNvPr id="7" name="Freeform 7"/>
          <p:cNvSpPr/>
          <p:nvPr/>
        </p:nvSpPr>
        <p:spPr>
          <a:xfrm>
            <a:off x="10579197" y="3566417"/>
            <a:ext cx="6438159" cy="5915730"/>
          </a:xfrm>
          <a:custGeom>
            <a:avLst/>
            <a:gdLst/>
            <a:ahLst/>
            <a:cxnLst/>
            <a:rect l="l" t="t" r="r" b="b"/>
            <a:pathLst>
              <a:path w="6438159" h="5915730">
                <a:moveTo>
                  <a:pt x="0" y="0"/>
                </a:moveTo>
                <a:lnTo>
                  <a:pt x="6438159" y="0"/>
                </a:lnTo>
                <a:lnTo>
                  <a:pt x="6438159" y="5915730"/>
                </a:lnTo>
                <a:lnTo>
                  <a:pt x="0" y="5915730"/>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9759162" y="1791716"/>
            <a:ext cx="7681798" cy="1099185"/>
          </a:xfrm>
          <a:prstGeom prst="rect">
            <a:avLst/>
          </a:prstGeom>
        </p:spPr>
        <p:txBody>
          <a:bodyPr lIns="0" tIns="0" rIns="0" bIns="0" rtlCol="0" anchor="t">
            <a:spAutoFit/>
          </a:bodyPr>
          <a:lstStyle/>
          <a:p>
            <a:pPr algn="ctr">
              <a:lnSpc>
                <a:spcPts val="2939"/>
              </a:lnSpc>
              <a:spcBef>
                <a:spcPct val="0"/>
              </a:spcBef>
            </a:pPr>
            <a:r>
              <a:rPr lang="en-US" sz="2099">
                <a:solidFill>
                  <a:srgbClr val="000000"/>
                </a:solidFill>
                <a:latin typeface="Montserrat"/>
                <a:ea typeface="Montserrat"/>
                <a:cs typeface="Montserrat"/>
                <a:sym typeface="Montserrat"/>
              </a:rPr>
              <a:t>“I felt that I was able to explain what autism felt like to me, and also I felt thatI wasn’t alone, there was many people in my own school”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511" y="1984468"/>
            <a:ext cx="10340345" cy="7570914"/>
            <a:chOff x="0" y="0"/>
            <a:chExt cx="3182618" cy="2330225"/>
          </a:xfrm>
        </p:grpSpPr>
        <p:sp>
          <p:nvSpPr>
            <p:cNvPr id="3" name="Freeform 3"/>
            <p:cNvSpPr/>
            <p:nvPr/>
          </p:nvSpPr>
          <p:spPr>
            <a:xfrm>
              <a:off x="0" y="0"/>
              <a:ext cx="3182618" cy="2330225"/>
            </a:xfrm>
            <a:custGeom>
              <a:avLst/>
              <a:gdLst/>
              <a:ahLst/>
              <a:cxnLst/>
              <a:rect l="l" t="t" r="r" b="b"/>
              <a:pathLst>
                <a:path w="3182618" h="2330225">
                  <a:moveTo>
                    <a:pt x="0" y="0"/>
                  </a:moveTo>
                  <a:lnTo>
                    <a:pt x="3182618" y="0"/>
                  </a:lnTo>
                  <a:lnTo>
                    <a:pt x="3182618" y="2330225"/>
                  </a:lnTo>
                  <a:lnTo>
                    <a:pt x="0" y="2330225"/>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3182618" cy="23683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32177" y="2078994"/>
            <a:ext cx="10060492" cy="7054532"/>
          </a:xfrm>
          <a:prstGeom prst="rect">
            <a:avLst/>
          </a:prstGeom>
        </p:spPr>
        <p:txBody>
          <a:bodyPr lIns="0" tIns="0" rIns="0" bIns="0" rtlCol="0" anchor="t">
            <a:spAutoFit/>
          </a:bodyPr>
          <a:lstStyle/>
          <a:p>
            <a:pPr algn="l">
              <a:lnSpc>
                <a:spcPts val="3080"/>
              </a:lnSpc>
            </a:pPr>
            <a:r>
              <a:rPr lang="en-US" sz="2200" b="1">
                <a:solidFill>
                  <a:srgbClr val="000000"/>
                </a:solidFill>
                <a:latin typeface="Montserrat Bold"/>
                <a:ea typeface="Montserrat Bold"/>
                <a:cs typeface="Montserrat Bold"/>
                <a:sym typeface="Montserrat Bold"/>
              </a:rPr>
              <a:t>Adopting a School wide understanding and use of neuroaffirmative language</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Social communication differences/preferences instead of social communication deficit/difficulties  (Involve neurodivergent children in decisions around this?)</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Neurodiversity informed student support and neurodiversity-inclusive practices (Brandsen et al., 2024) </a:t>
            </a:r>
          </a:p>
          <a:p>
            <a:pPr algn="l">
              <a:lnSpc>
                <a:spcPts val="3080"/>
              </a:lnSpc>
            </a:pPr>
            <a:endParaRPr lang="en-US" sz="2200">
              <a:solidFill>
                <a:srgbClr val="000000"/>
              </a:solidFill>
              <a:latin typeface="Montserrat"/>
              <a:ea typeface="Montserrat"/>
              <a:cs typeface="Montserrat"/>
              <a:sym typeface="Montserrat"/>
            </a:endParaRPr>
          </a:p>
          <a:p>
            <a:pPr algn="l">
              <a:lnSpc>
                <a:spcPts val="3080"/>
              </a:lnSpc>
            </a:pPr>
            <a:r>
              <a:rPr lang="en-US" sz="2200" b="1">
                <a:solidFill>
                  <a:srgbClr val="000000"/>
                </a:solidFill>
                <a:latin typeface="Montserrat Bold"/>
                <a:ea typeface="Montserrat Bold"/>
                <a:cs typeface="Montserrat Bold"/>
                <a:sym typeface="Montserrat Bold"/>
              </a:rPr>
              <a:t>Utilising neurodiversity education as an approach to inclusion</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No outsiders assemblies </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Staff involvement and training to support positive teacher attitudes to inclusion (Boyle, Anderson &amp; Allen, 2020)</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Learning About Neurodiversity at School (LEANS)</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Training on neurodivergence for teachers</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Teaching and training for parents - embedding </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Designing classrooms for diversity (Hymel &amp; Katz, 2019)</a:t>
            </a:r>
          </a:p>
          <a:p>
            <a:pPr marL="474981" lvl="1" indent="-237491" algn="l">
              <a:lnSpc>
                <a:spcPts val="3080"/>
              </a:lnSpc>
              <a:buFont typeface="Arial"/>
              <a:buChar char="•"/>
            </a:pPr>
            <a:r>
              <a:rPr lang="en-US" sz="2200">
                <a:solidFill>
                  <a:srgbClr val="000000"/>
                </a:solidFill>
                <a:latin typeface="Montserrat"/>
                <a:ea typeface="Montserrat"/>
                <a:cs typeface="Montserrat"/>
                <a:sym typeface="Montserrat"/>
              </a:rPr>
              <a:t>The importance of a whole school ethos to inclusion so it permeates everyday social interaction (Koutsoursis et al., 2020)</a:t>
            </a:r>
          </a:p>
        </p:txBody>
      </p:sp>
      <p:sp>
        <p:nvSpPr>
          <p:cNvPr id="6" name="Freeform 6"/>
          <p:cNvSpPr/>
          <p:nvPr/>
        </p:nvSpPr>
        <p:spPr>
          <a:xfrm>
            <a:off x="12477260" y="3807282"/>
            <a:ext cx="4102989" cy="5748101"/>
          </a:xfrm>
          <a:custGeom>
            <a:avLst/>
            <a:gdLst/>
            <a:ahLst/>
            <a:cxnLst/>
            <a:rect l="l" t="t" r="r" b="b"/>
            <a:pathLst>
              <a:path w="4102989" h="5748101">
                <a:moveTo>
                  <a:pt x="0" y="0"/>
                </a:moveTo>
                <a:lnTo>
                  <a:pt x="4102989" y="0"/>
                </a:lnTo>
                <a:lnTo>
                  <a:pt x="4102989" y="5748101"/>
                </a:lnTo>
                <a:lnTo>
                  <a:pt x="0" y="5748101"/>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2128504" y="112395"/>
            <a:ext cx="14030992" cy="1455420"/>
          </a:xfrm>
          <a:prstGeom prst="rect">
            <a:avLst/>
          </a:prstGeom>
        </p:spPr>
        <p:txBody>
          <a:bodyPr lIns="0" tIns="0" rIns="0" bIns="0" rtlCol="0" anchor="t">
            <a:spAutoFit/>
          </a:bodyPr>
          <a:lstStyle/>
          <a:p>
            <a:pPr algn="ctr">
              <a:lnSpc>
                <a:spcPts val="5880"/>
              </a:lnSpc>
            </a:pPr>
            <a:r>
              <a:rPr lang="en-US" sz="4200">
                <a:solidFill>
                  <a:srgbClr val="000000"/>
                </a:solidFill>
                <a:latin typeface="Montserrat"/>
                <a:ea typeface="Montserrat"/>
                <a:cs typeface="Montserrat"/>
                <a:sym typeface="Montserrat"/>
              </a:rPr>
              <a:t>Implications: Moving from awareness to understanding </a:t>
            </a:r>
          </a:p>
        </p:txBody>
      </p:sp>
      <p:sp>
        <p:nvSpPr>
          <p:cNvPr id="8" name="TextBox 8"/>
          <p:cNvSpPr txBox="1"/>
          <p:nvPr/>
        </p:nvSpPr>
        <p:spPr>
          <a:xfrm>
            <a:off x="11061134" y="2078994"/>
            <a:ext cx="6935241" cy="1358577"/>
          </a:xfrm>
          <a:prstGeom prst="rect">
            <a:avLst/>
          </a:prstGeom>
        </p:spPr>
        <p:txBody>
          <a:bodyPr lIns="0" tIns="0" rIns="0" bIns="0" rtlCol="0" anchor="t">
            <a:spAutoFit/>
          </a:bodyPr>
          <a:lstStyle/>
          <a:p>
            <a:pPr algn="ctr">
              <a:lnSpc>
                <a:spcPts val="2659"/>
              </a:lnSpc>
            </a:pPr>
            <a:r>
              <a:rPr lang="en-US" sz="1899" dirty="0">
                <a:solidFill>
                  <a:srgbClr val="000000"/>
                </a:solidFill>
                <a:latin typeface="Montserrat"/>
                <a:ea typeface="Montserrat"/>
                <a:cs typeface="Montserrat"/>
                <a:sym typeface="Montserrat"/>
              </a:rPr>
              <a:t>“I think it should be for everyone because I have</a:t>
            </a:r>
          </a:p>
          <a:p>
            <a:pPr algn="ctr">
              <a:lnSpc>
                <a:spcPts val="2659"/>
              </a:lnSpc>
            </a:pPr>
            <a:r>
              <a:rPr lang="en-US" sz="1899" dirty="0">
                <a:solidFill>
                  <a:srgbClr val="000000"/>
                </a:solidFill>
                <a:latin typeface="Montserrat"/>
                <a:ea typeface="Montserrat"/>
                <a:cs typeface="Montserrat"/>
                <a:sym typeface="Montserrat"/>
              </a:rPr>
              <a:t>seen and I have been picked on because people don’t</a:t>
            </a:r>
          </a:p>
          <a:p>
            <a:pPr algn="ctr">
              <a:lnSpc>
                <a:spcPts val="2659"/>
              </a:lnSpc>
              <a:spcBef>
                <a:spcPct val="0"/>
              </a:spcBef>
            </a:pPr>
            <a:r>
              <a:rPr lang="en-US" sz="1899" dirty="0">
                <a:solidFill>
                  <a:srgbClr val="000000"/>
                </a:solidFill>
                <a:latin typeface="Montserrat"/>
                <a:ea typeface="Montserrat"/>
                <a:cs typeface="Montserrat"/>
                <a:sym typeface="Montserrat"/>
              </a:rPr>
              <a:t>know my disability so all people should know so they understand and have some respect”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9421" y="783703"/>
            <a:ext cx="20016954" cy="2244924"/>
            <a:chOff x="0" y="0"/>
            <a:chExt cx="5271955" cy="591256"/>
          </a:xfrm>
        </p:grpSpPr>
        <p:sp>
          <p:nvSpPr>
            <p:cNvPr id="3" name="Freeform 3"/>
            <p:cNvSpPr/>
            <p:nvPr/>
          </p:nvSpPr>
          <p:spPr>
            <a:xfrm>
              <a:off x="0" y="0"/>
              <a:ext cx="5271955" cy="591256"/>
            </a:xfrm>
            <a:custGeom>
              <a:avLst/>
              <a:gdLst/>
              <a:ahLst/>
              <a:cxnLst/>
              <a:rect l="l" t="t" r="r" b="b"/>
              <a:pathLst>
                <a:path w="5271955" h="591256">
                  <a:moveTo>
                    <a:pt x="0" y="0"/>
                  </a:moveTo>
                  <a:lnTo>
                    <a:pt x="5271955" y="0"/>
                  </a:lnTo>
                  <a:lnTo>
                    <a:pt x="5271955" y="591256"/>
                  </a:lnTo>
                  <a:lnTo>
                    <a:pt x="0" y="591256"/>
                  </a:lnTo>
                  <a:close/>
                </a:path>
              </a:pathLst>
            </a:custGeom>
            <a:solidFill>
              <a:srgbClr val="FFBD59"/>
            </a:solidFill>
          </p:spPr>
          <p:txBody>
            <a:bodyPr/>
            <a:lstStyle/>
            <a:p>
              <a:endParaRPr lang="en-GB"/>
            </a:p>
          </p:txBody>
        </p:sp>
        <p:sp>
          <p:nvSpPr>
            <p:cNvPr id="4" name="TextBox 4"/>
            <p:cNvSpPr txBox="1"/>
            <p:nvPr/>
          </p:nvSpPr>
          <p:spPr>
            <a:xfrm>
              <a:off x="0" y="-38100"/>
              <a:ext cx="5271955" cy="62935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20523" y="1102584"/>
            <a:ext cx="10382845" cy="862023"/>
          </a:xfrm>
          <a:prstGeom prst="rect">
            <a:avLst/>
          </a:prstGeom>
        </p:spPr>
        <p:txBody>
          <a:bodyPr lIns="0" tIns="0" rIns="0" bIns="0" rtlCol="0" anchor="t">
            <a:spAutoFit/>
          </a:bodyPr>
          <a:lstStyle/>
          <a:p>
            <a:pPr algn="ctr">
              <a:lnSpc>
                <a:spcPts val="6563"/>
              </a:lnSpc>
            </a:pPr>
            <a:r>
              <a:rPr lang="en-US" sz="6250" b="1">
                <a:solidFill>
                  <a:srgbClr val="000000"/>
                </a:solidFill>
                <a:latin typeface="Montserrat Bold"/>
                <a:ea typeface="Montserrat Bold"/>
                <a:cs typeface="Montserrat Bold"/>
                <a:sym typeface="Montserrat Bold"/>
              </a:rPr>
              <a:t>Questions/Reflections?</a:t>
            </a:r>
          </a:p>
        </p:txBody>
      </p:sp>
      <p:pic>
        <p:nvPicPr>
          <p:cNvPr id="7" name="Picture 6">
            <a:extLst>
              <a:ext uri="{FF2B5EF4-FFF2-40B4-BE49-F238E27FC236}">
                <a16:creationId xmlns:a16="http://schemas.microsoft.com/office/drawing/2014/main" id="{4B4CF9CB-0BA8-6440-B772-AF4300FCE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695700"/>
            <a:ext cx="15544800" cy="5791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46347" y="-3470497"/>
            <a:ext cx="20792497" cy="5584818"/>
            <a:chOff x="0" y="0"/>
            <a:chExt cx="6399649" cy="1718931"/>
          </a:xfrm>
        </p:grpSpPr>
        <p:sp>
          <p:nvSpPr>
            <p:cNvPr id="3" name="Freeform 3"/>
            <p:cNvSpPr/>
            <p:nvPr/>
          </p:nvSpPr>
          <p:spPr>
            <a:xfrm>
              <a:off x="0" y="0"/>
              <a:ext cx="6399649" cy="1718931"/>
            </a:xfrm>
            <a:custGeom>
              <a:avLst/>
              <a:gdLst/>
              <a:ahLst/>
              <a:cxnLst/>
              <a:rect l="l" t="t" r="r" b="b"/>
              <a:pathLst>
                <a:path w="6399649" h="1718931">
                  <a:moveTo>
                    <a:pt x="0" y="0"/>
                  </a:moveTo>
                  <a:lnTo>
                    <a:pt x="6399649" y="0"/>
                  </a:lnTo>
                  <a:lnTo>
                    <a:pt x="6399649" y="1718931"/>
                  </a:lnTo>
                  <a:lnTo>
                    <a:pt x="0" y="1718931"/>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6399649" cy="17570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7175" y="2368455"/>
            <a:ext cx="18030825" cy="7430770"/>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Montserrat Bold"/>
                <a:ea typeface="Montserrat Bold"/>
                <a:cs typeface="Montserrat Bold"/>
                <a:sym typeface="Montserrat Bold"/>
              </a:rPr>
              <a:t>Learning about Neurodiversity at School (LEANS)</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LEANS curriculum and resources (All free) https://salvesen-research.ed.ac.uk/leans </a:t>
            </a:r>
          </a:p>
          <a:p>
            <a:pPr marL="474979" lvl="1" indent="-237490" algn="l">
              <a:lnSpc>
                <a:spcPts val="3079"/>
              </a:lnSpc>
              <a:spcBef>
                <a:spcPct val="0"/>
              </a:spcBef>
              <a:buFont typeface="Arial"/>
              <a:buChar char="•"/>
            </a:pPr>
            <a:r>
              <a:rPr lang="en-US" sz="2199">
                <a:solidFill>
                  <a:srgbClr val="000000"/>
                </a:solidFill>
                <a:latin typeface="Montserrat"/>
                <a:ea typeface="Montserrat"/>
                <a:cs typeface="Montserrat"/>
                <a:sym typeface="Montserrat"/>
              </a:rPr>
              <a:t>Study which outlines steps and considerations for adapting the LEANS program for secondary schools https://osf.io/wrmv9</a:t>
            </a:r>
          </a:p>
          <a:p>
            <a:pPr marL="474979" lvl="1" indent="-237490" algn="l">
              <a:lnSpc>
                <a:spcPts val="3079"/>
              </a:lnSpc>
              <a:spcBef>
                <a:spcPct val="0"/>
              </a:spcBef>
              <a:buFont typeface="Arial"/>
              <a:buChar char="•"/>
            </a:pPr>
            <a:r>
              <a:rPr lang="en-US" sz="2199">
                <a:solidFill>
                  <a:srgbClr val="000000"/>
                </a:solidFill>
                <a:latin typeface="Montserrat"/>
                <a:ea typeface="Montserrat"/>
                <a:cs typeface="Montserrat"/>
                <a:sym typeface="Montserrat"/>
              </a:rPr>
              <a:t>Leans Program and resources for parents https://salvesen-research.ed.ac.uk/leans/parents-carers </a:t>
            </a:r>
          </a:p>
          <a:p>
            <a:pPr algn="l">
              <a:lnSpc>
                <a:spcPts val="3079"/>
              </a:lnSpc>
              <a:spcBef>
                <a:spcPct val="0"/>
              </a:spcBef>
            </a:pPr>
            <a:endParaRPr lang="en-US" sz="2199">
              <a:solidFill>
                <a:srgbClr val="000000"/>
              </a:solidFill>
              <a:latin typeface="Montserrat"/>
              <a:ea typeface="Montserrat"/>
              <a:cs typeface="Montserrat"/>
              <a:sym typeface="Montserrat"/>
            </a:endParaRPr>
          </a:p>
          <a:p>
            <a:pPr algn="l">
              <a:lnSpc>
                <a:spcPts val="3079"/>
              </a:lnSpc>
              <a:spcBef>
                <a:spcPct val="0"/>
              </a:spcBef>
            </a:pPr>
            <a:r>
              <a:rPr lang="en-US" sz="2199" b="1">
                <a:solidFill>
                  <a:srgbClr val="000000"/>
                </a:solidFill>
                <a:latin typeface="Montserrat Bold"/>
                <a:ea typeface="Montserrat Bold"/>
                <a:cs typeface="Montserrat Bold"/>
                <a:sym typeface="Montserrat Bold"/>
              </a:rPr>
              <a:t>Interventions to support young peoples friendships which avoid emphasising neurotypical communication </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Comic strip conversations https://doverstls.co.uk/wp-content/uploads/2021/12/Comic-Strip-Conversations-Guide.pdf </a:t>
            </a:r>
          </a:p>
          <a:p>
            <a:pPr marL="474979" lvl="1" indent="-237490" algn="l">
              <a:lnSpc>
                <a:spcPts val="3079"/>
              </a:lnSpc>
              <a:spcBef>
                <a:spcPct val="0"/>
              </a:spcBef>
              <a:buFont typeface="Arial"/>
              <a:buChar char="•"/>
            </a:pPr>
            <a:r>
              <a:rPr lang="en-US" sz="2199">
                <a:solidFill>
                  <a:srgbClr val="000000"/>
                </a:solidFill>
                <a:latin typeface="Montserrat"/>
                <a:ea typeface="Montserrat"/>
                <a:cs typeface="Montserrat"/>
                <a:sym typeface="Montserrat"/>
              </a:rPr>
              <a:t>Circle of friends https://doverstls.co.uk/wp-content/uploads/2021/12/Circle-of-Friends-Guide.pdf </a:t>
            </a:r>
          </a:p>
          <a:p>
            <a:pPr algn="l">
              <a:lnSpc>
                <a:spcPts val="3079"/>
              </a:lnSpc>
              <a:spcBef>
                <a:spcPct val="0"/>
              </a:spcBef>
            </a:pPr>
            <a:endParaRPr lang="en-US" sz="2199">
              <a:solidFill>
                <a:srgbClr val="000000"/>
              </a:solidFill>
              <a:latin typeface="Montserrat"/>
              <a:ea typeface="Montserrat"/>
              <a:cs typeface="Montserrat"/>
              <a:sym typeface="Montserrat"/>
            </a:endParaRPr>
          </a:p>
          <a:p>
            <a:pPr algn="l">
              <a:lnSpc>
                <a:spcPts val="3079"/>
              </a:lnSpc>
              <a:spcBef>
                <a:spcPct val="0"/>
              </a:spcBef>
            </a:pPr>
            <a:r>
              <a:rPr lang="en-US" sz="2199" b="1">
                <a:solidFill>
                  <a:srgbClr val="000000"/>
                </a:solidFill>
                <a:latin typeface="Montserrat Bold"/>
                <a:ea typeface="Montserrat Bold"/>
                <a:cs typeface="Montserrat Bold"/>
                <a:sym typeface="Montserrat Bold"/>
              </a:rPr>
              <a:t>Designing a neurodivergent support group within a school</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https://journals.sagepub.com/doi/10.1177/27546330231205770 </a:t>
            </a:r>
          </a:p>
          <a:p>
            <a:pPr algn="l">
              <a:lnSpc>
                <a:spcPts val="3079"/>
              </a:lnSpc>
            </a:pPr>
            <a:endParaRPr lang="en-US" sz="2199">
              <a:solidFill>
                <a:srgbClr val="000000"/>
              </a:solidFill>
              <a:latin typeface="Montserrat"/>
              <a:ea typeface="Montserrat"/>
              <a:cs typeface="Montserrat"/>
              <a:sym typeface="Montserrat"/>
            </a:endParaRPr>
          </a:p>
          <a:p>
            <a:pPr algn="l">
              <a:lnSpc>
                <a:spcPts val="3079"/>
              </a:lnSpc>
              <a:spcBef>
                <a:spcPct val="0"/>
              </a:spcBef>
            </a:pPr>
            <a:r>
              <a:rPr lang="en-US" sz="2199" b="1">
                <a:solidFill>
                  <a:srgbClr val="000000"/>
                </a:solidFill>
                <a:latin typeface="Montserrat Bold"/>
                <a:ea typeface="Montserrat Bold"/>
                <a:cs typeface="Montserrat Bold"/>
                <a:sym typeface="Montserrat Bold"/>
              </a:rPr>
              <a:t>Neuro-affirmative language resource </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https://bridgeslearningsystem.com/wp-content/uploads/2021/10/Bridges-Learning-System_Reframing-Autism.pdf?mc_cid=4bb35fe696&amp;mc_eid=8ee992c612 </a:t>
            </a:r>
          </a:p>
          <a:p>
            <a:pPr algn="l">
              <a:lnSpc>
                <a:spcPts val="3079"/>
              </a:lnSpc>
            </a:pPr>
            <a:endParaRPr lang="en-US" sz="2199">
              <a:solidFill>
                <a:srgbClr val="000000"/>
              </a:solidFill>
              <a:latin typeface="Montserrat"/>
              <a:ea typeface="Montserrat"/>
              <a:cs typeface="Montserrat"/>
              <a:sym typeface="Montserrat"/>
            </a:endParaRPr>
          </a:p>
          <a:p>
            <a:pPr algn="l">
              <a:lnSpc>
                <a:spcPts val="3079"/>
              </a:lnSpc>
            </a:pPr>
            <a:r>
              <a:rPr lang="en-US" sz="2199" b="1">
                <a:solidFill>
                  <a:srgbClr val="000000"/>
                </a:solidFill>
                <a:latin typeface="Montserrat Bold"/>
                <a:ea typeface="Montserrat Bold"/>
                <a:cs typeface="Montserrat Bold"/>
                <a:sym typeface="Montserrat Bold"/>
              </a:rPr>
              <a:t>Developing self advocacy resource</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https://www.imdetermined.org/all-tools/ </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https://researchautism.org/blog/help-children-learn-how-to-self-advocate/</a:t>
            </a:r>
          </a:p>
        </p:txBody>
      </p:sp>
      <p:sp>
        <p:nvSpPr>
          <p:cNvPr id="6" name="TextBox 6"/>
          <p:cNvSpPr txBox="1"/>
          <p:nvPr/>
        </p:nvSpPr>
        <p:spPr>
          <a:xfrm>
            <a:off x="3131185" y="190500"/>
            <a:ext cx="12025630" cy="1566544"/>
          </a:xfrm>
          <a:prstGeom prst="rect">
            <a:avLst/>
          </a:prstGeom>
        </p:spPr>
        <p:txBody>
          <a:bodyPr wrap="square"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Useful Resources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1836" y="-28575"/>
            <a:ext cx="18126164" cy="10146665"/>
          </a:xfrm>
          <a:prstGeom prst="rect">
            <a:avLst/>
          </a:prstGeom>
        </p:spPr>
        <p:txBody>
          <a:bodyPr lIns="0" tIns="0" rIns="0" bIns="0" rtlCol="0" anchor="t">
            <a:spAutoFit/>
          </a:bodyPr>
          <a:lstStyle/>
          <a:p>
            <a:pPr algn="l">
              <a:lnSpc>
                <a:spcPts val="1960"/>
              </a:lnSpc>
              <a:spcBef>
                <a:spcPct val="0"/>
              </a:spcBef>
            </a:pPr>
            <a:r>
              <a:rPr lang="en-US" sz="1400" b="1" dirty="0">
                <a:solidFill>
                  <a:srgbClr val="000000"/>
                </a:solidFill>
                <a:latin typeface="Montserrat Bold"/>
                <a:ea typeface="Montserrat Bold"/>
                <a:cs typeface="Montserrat Bold"/>
                <a:sym typeface="Montserrat Bold"/>
              </a:rPr>
              <a:t>References </a:t>
            </a:r>
          </a:p>
          <a:p>
            <a:pPr algn="l">
              <a:lnSpc>
                <a:spcPts val="1960"/>
              </a:lnSpc>
              <a:spcBef>
                <a:spcPct val="0"/>
              </a:spcBef>
            </a:pPr>
            <a:r>
              <a:rPr lang="en-US" sz="1400" dirty="0" err="1">
                <a:solidFill>
                  <a:srgbClr val="000000"/>
                </a:solidFill>
                <a:latin typeface="Montserrat"/>
                <a:ea typeface="Montserrat"/>
                <a:cs typeface="Montserrat"/>
                <a:sym typeface="Montserrat"/>
              </a:rPr>
              <a:t>Accardo</a:t>
            </a:r>
            <a:r>
              <a:rPr lang="en-US" sz="1400" dirty="0">
                <a:solidFill>
                  <a:srgbClr val="000000"/>
                </a:solidFill>
                <a:latin typeface="Montserrat"/>
                <a:ea typeface="Montserrat"/>
                <a:cs typeface="Montserrat"/>
                <a:sym typeface="Montserrat"/>
              </a:rPr>
              <a:t>, A. L., Neely, L. C., Pontes, N. M., &amp; Pontes, M. C. (2024). Bullying Victimization is Associated with Heightened Rates of Anxiety and Depression Among Autistic and ADHD Youth: National Survey of Children’s Health 2016–2020. Journal of Autism and Developmental Disorders, 1-17.</a:t>
            </a:r>
          </a:p>
          <a:p>
            <a:pPr algn="l">
              <a:lnSpc>
                <a:spcPts val="1960"/>
              </a:lnSpc>
              <a:spcBef>
                <a:spcPct val="0"/>
              </a:spcBef>
            </a:pPr>
            <a:r>
              <a:rPr lang="en-US" sz="1400" dirty="0" err="1">
                <a:solidFill>
                  <a:srgbClr val="000000"/>
                </a:solidFill>
                <a:latin typeface="Montserrat"/>
                <a:ea typeface="Montserrat"/>
                <a:cs typeface="Montserrat"/>
                <a:sym typeface="Montserrat"/>
              </a:rPr>
              <a:t>Ainscow</a:t>
            </a:r>
            <a:r>
              <a:rPr lang="en-US" sz="1400" dirty="0">
                <a:solidFill>
                  <a:srgbClr val="000000"/>
                </a:solidFill>
                <a:latin typeface="Montserrat"/>
                <a:ea typeface="Montserrat"/>
                <a:cs typeface="Montserrat"/>
                <a:sym typeface="Montserrat"/>
              </a:rPr>
              <a:t>, M. &amp; </a:t>
            </a:r>
            <a:r>
              <a:rPr lang="en-US" sz="1400" dirty="0" err="1">
                <a:solidFill>
                  <a:srgbClr val="000000"/>
                </a:solidFill>
                <a:latin typeface="Montserrat"/>
                <a:ea typeface="Montserrat"/>
                <a:cs typeface="Montserrat"/>
                <a:sym typeface="Montserrat"/>
              </a:rPr>
              <a:t>Messiou</a:t>
            </a:r>
            <a:r>
              <a:rPr lang="en-US" sz="1400" dirty="0">
                <a:solidFill>
                  <a:srgbClr val="000000"/>
                </a:solidFill>
                <a:latin typeface="Montserrat"/>
                <a:ea typeface="Montserrat"/>
                <a:cs typeface="Montserrat"/>
                <a:sym typeface="Montserrat"/>
              </a:rPr>
              <a:t>, K. (2018). Engaging with the views of students to promote inclusion in education. Journal of Educational Change, 19, 1-17.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/10.1007/s10833-017-9312-1</a:t>
            </a:r>
          </a:p>
          <a:p>
            <a:pPr algn="l">
              <a:lnSpc>
                <a:spcPts val="1960"/>
              </a:lnSpc>
              <a:spcBef>
                <a:spcPct val="0"/>
              </a:spcBef>
            </a:pPr>
            <a:r>
              <a:rPr lang="en-US" sz="1400" dirty="0" err="1">
                <a:solidFill>
                  <a:srgbClr val="000000"/>
                </a:solidFill>
                <a:latin typeface="Montserrat"/>
                <a:ea typeface="Montserrat"/>
                <a:cs typeface="Montserrat"/>
                <a:sym typeface="Montserrat"/>
              </a:rPr>
              <a:t>Ainscow</a:t>
            </a:r>
            <a:r>
              <a:rPr lang="en-US" sz="1400" dirty="0">
                <a:solidFill>
                  <a:srgbClr val="000000"/>
                </a:solidFill>
                <a:latin typeface="Montserrat"/>
                <a:ea typeface="Montserrat"/>
                <a:cs typeface="Montserrat"/>
                <a:sym typeface="Montserrat"/>
              </a:rPr>
              <a:t>, M. (2014). From special education to effective schools for all: Widening the agenda in L. Florian (</a:t>
            </a:r>
            <a:r>
              <a:rPr lang="en-US" sz="1400" dirty="0" err="1">
                <a:solidFill>
                  <a:srgbClr val="000000"/>
                </a:solidFill>
                <a:latin typeface="Montserrat"/>
                <a:ea typeface="Montserrat"/>
                <a:cs typeface="Montserrat"/>
                <a:sym typeface="Montserrat"/>
              </a:rPr>
              <a:t>ed</a:t>
            </a:r>
            <a:r>
              <a:rPr lang="en-US" sz="1400" dirty="0">
                <a:solidFill>
                  <a:srgbClr val="000000"/>
                </a:solidFill>
                <a:latin typeface="Montserrat"/>
                <a:ea typeface="Montserrat"/>
                <a:cs typeface="Montserrat"/>
                <a:sym typeface="Montserrat"/>
              </a:rPr>
              <a:t>), Handbook of Special Education, volume one, second edition. London; Sage.</a:t>
            </a:r>
          </a:p>
          <a:p>
            <a:pPr algn="l">
              <a:lnSpc>
                <a:spcPts val="1960"/>
              </a:lnSpc>
              <a:spcBef>
                <a:spcPct val="0"/>
              </a:spcBef>
            </a:pPr>
            <a:r>
              <a:rPr lang="en-US" sz="1400" dirty="0">
                <a:solidFill>
                  <a:srgbClr val="000000"/>
                </a:solidFill>
                <a:latin typeface="Montserrat"/>
                <a:ea typeface="Montserrat"/>
                <a:cs typeface="Montserrat"/>
                <a:sym typeface="Montserrat"/>
              </a:rPr>
              <a:t>Boyle, C., Anderson, J., &amp; Allen, K. A. (2020). The importance of teacher attitudes to inclusive education. In Inclusive education: Global issues and controversies (pp. 127-146). Brill.</a:t>
            </a:r>
          </a:p>
          <a:p>
            <a:pPr algn="l">
              <a:lnSpc>
                <a:spcPts val="1960"/>
              </a:lnSpc>
              <a:spcBef>
                <a:spcPct val="0"/>
              </a:spcBef>
            </a:pPr>
            <a:r>
              <a:rPr lang="en-US" sz="1400" dirty="0" err="1">
                <a:solidFill>
                  <a:srgbClr val="000000"/>
                </a:solidFill>
                <a:latin typeface="Montserrat"/>
                <a:ea typeface="Montserrat"/>
                <a:cs typeface="Montserrat"/>
                <a:sym typeface="Montserrat"/>
              </a:rPr>
              <a:t>Brandsen</a:t>
            </a:r>
            <a:r>
              <a:rPr lang="en-US" sz="1400" dirty="0">
                <a:solidFill>
                  <a:srgbClr val="000000"/>
                </a:solidFill>
                <a:latin typeface="Montserrat"/>
                <a:ea typeface="Montserrat"/>
                <a:cs typeface="Montserrat"/>
                <a:sym typeface="Montserrat"/>
              </a:rPr>
              <a:t>, S., Blackshear, K., Coleman, R., </a:t>
            </a:r>
            <a:r>
              <a:rPr lang="en-US" sz="1400" dirty="0" err="1">
                <a:solidFill>
                  <a:srgbClr val="000000"/>
                </a:solidFill>
                <a:latin typeface="Montserrat"/>
                <a:ea typeface="Montserrat"/>
                <a:cs typeface="Montserrat"/>
                <a:sym typeface="Montserrat"/>
              </a:rPr>
              <a:t>Hallur</a:t>
            </a:r>
            <a:r>
              <a:rPr lang="en-US" sz="1400" dirty="0">
                <a:solidFill>
                  <a:srgbClr val="000000"/>
                </a:solidFill>
                <a:latin typeface="Montserrat"/>
                <a:ea typeface="Montserrat"/>
                <a:cs typeface="Montserrat"/>
                <a:sym typeface="Montserrat"/>
              </a:rPr>
              <a:t>, S., &amp; Chandrasekhar, T. (2024). Developing an Inclusive Campus for Autistic Students. Journal of Diversity in Higher Education. https://</a:t>
            </a:r>
            <a:r>
              <a:rPr lang="en-US" sz="1400" dirty="0" err="1">
                <a:solidFill>
                  <a:srgbClr val="000000"/>
                </a:solidFill>
                <a:latin typeface="Montserrat"/>
                <a:ea typeface="Montserrat"/>
                <a:cs typeface="Montserrat"/>
                <a:sym typeface="Montserrat"/>
              </a:rPr>
              <a:t>dx.doi.org</a:t>
            </a:r>
            <a:r>
              <a:rPr lang="en-US" sz="1400" dirty="0">
                <a:solidFill>
                  <a:srgbClr val="000000"/>
                </a:solidFill>
                <a:latin typeface="Montserrat"/>
                <a:ea typeface="Montserrat"/>
                <a:cs typeface="Montserrat"/>
                <a:sym typeface="Montserrat"/>
              </a:rPr>
              <a:t>/10.1037/dhe0000551 </a:t>
            </a:r>
          </a:p>
          <a:p>
            <a:pPr algn="l">
              <a:lnSpc>
                <a:spcPts val="1960"/>
              </a:lnSpc>
              <a:spcBef>
                <a:spcPct val="0"/>
              </a:spcBef>
            </a:pPr>
            <a:r>
              <a:rPr lang="en-US" sz="1400" dirty="0">
                <a:solidFill>
                  <a:srgbClr val="000000"/>
                </a:solidFill>
                <a:latin typeface="Montserrat"/>
                <a:ea typeface="Montserrat"/>
                <a:cs typeface="Montserrat"/>
                <a:sym typeface="Montserrat"/>
              </a:rPr>
              <a:t>Braun, V., &amp; Clarke, V. (2022). Thematic Analysis: A practical guide (A. Maher, Ed.). Sage Publications.</a:t>
            </a:r>
          </a:p>
          <a:p>
            <a:pPr algn="l">
              <a:lnSpc>
                <a:spcPts val="1960"/>
              </a:lnSpc>
              <a:spcBef>
                <a:spcPct val="0"/>
              </a:spcBef>
            </a:pPr>
            <a:r>
              <a:rPr lang="en-US" sz="1400" dirty="0">
                <a:solidFill>
                  <a:srgbClr val="000000"/>
                </a:solidFill>
                <a:latin typeface="Montserrat"/>
                <a:ea typeface="Montserrat"/>
                <a:cs typeface="Montserrat"/>
                <a:sym typeface="Montserrat"/>
              </a:rPr>
              <a:t>Chen, Y. L., Martin, W., </a:t>
            </a:r>
            <a:r>
              <a:rPr lang="en-US" sz="1400" dirty="0" err="1">
                <a:solidFill>
                  <a:srgbClr val="000000"/>
                </a:solidFill>
                <a:latin typeface="Montserrat"/>
                <a:ea typeface="Montserrat"/>
                <a:cs typeface="Montserrat"/>
                <a:sym typeface="Montserrat"/>
              </a:rPr>
              <a:t>Vidiksis</a:t>
            </a:r>
            <a:r>
              <a:rPr lang="en-US" sz="1400" dirty="0">
                <a:solidFill>
                  <a:srgbClr val="000000"/>
                </a:solidFill>
                <a:latin typeface="Montserrat"/>
                <a:ea typeface="Montserrat"/>
                <a:cs typeface="Montserrat"/>
                <a:sym typeface="Montserrat"/>
              </a:rPr>
              <a:t>, R., &amp; Patten, K. (2023). “A different environment for success:” a mixed-methods exploration of social participation outcomes among adolescents on the autism spectrum in an inclusive, interest-based school club. International Journal of Developmental Disabilities, 69(5), 738–747.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/10.1080/20473869.2021.2001729</a:t>
            </a:r>
          </a:p>
          <a:p>
            <a:pPr algn="l">
              <a:lnSpc>
                <a:spcPts val="1960"/>
              </a:lnSpc>
              <a:spcBef>
                <a:spcPct val="0"/>
              </a:spcBef>
            </a:pPr>
            <a:r>
              <a:rPr lang="en-US" sz="1400" dirty="0">
                <a:solidFill>
                  <a:srgbClr val="000000"/>
                </a:solidFill>
                <a:latin typeface="Montserrat"/>
                <a:ea typeface="Montserrat"/>
                <a:cs typeface="Montserrat"/>
                <a:sym typeface="Montserrat"/>
              </a:rPr>
              <a:t>Cook, J., Hull, L., Crane, L., &amp; Mandy, W. (2021). Camouflaging in autism: A systematic review. Clinical Psychology Review, 89.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/https://</a:t>
            </a:r>
            <a:r>
              <a:rPr lang="en-US" sz="1400" dirty="0" err="1">
                <a:solidFill>
                  <a:srgbClr val="000000"/>
                </a:solidFill>
                <a:latin typeface="Montserrat"/>
                <a:ea typeface="Montserrat"/>
                <a:cs typeface="Montserrat"/>
                <a:sym typeface="Montserrat"/>
              </a:rPr>
              <a:t>dx.doi.org</a:t>
            </a:r>
            <a:r>
              <a:rPr lang="en-US" sz="1400" dirty="0">
                <a:solidFill>
                  <a:srgbClr val="000000"/>
                </a:solidFill>
                <a:latin typeface="Montserrat"/>
                <a:ea typeface="Montserrat"/>
                <a:cs typeface="Montserrat"/>
                <a:sym typeface="Montserrat"/>
              </a:rPr>
              <a:t>/10.1016/j.cpr.2021.102080</a:t>
            </a:r>
          </a:p>
          <a:p>
            <a:pPr algn="l">
              <a:lnSpc>
                <a:spcPts val="1960"/>
              </a:lnSpc>
              <a:spcBef>
                <a:spcPct val="0"/>
              </a:spcBef>
            </a:pPr>
            <a:r>
              <a:rPr lang="en-US" sz="1400" dirty="0">
                <a:solidFill>
                  <a:srgbClr val="000000"/>
                </a:solidFill>
                <a:latin typeface="Montserrat"/>
                <a:ea typeface="Montserrat"/>
                <a:cs typeface="Montserrat"/>
                <a:sym typeface="Montserrat"/>
              </a:rPr>
              <a:t>Crompton, C. J., Hallett, S., Ropar, D., Flynn, E., &amp; Fletcher-Watson, S. (2020a). ‘I never </a:t>
            </a:r>
            <a:r>
              <a:rPr lang="en-US" sz="1400" dirty="0" err="1">
                <a:solidFill>
                  <a:srgbClr val="000000"/>
                </a:solidFill>
                <a:latin typeface="Montserrat"/>
                <a:ea typeface="Montserrat"/>
                <a:cs typeface="Montserrat"/>
                <a:sym typeface="Montserrat"/>
              </a:rPr>
              <a:t>realised</a:t>
            </a:r>
            <a:r>
              <a:rPr lang="en-US" sz="1400" dirty="0">
                <a:solidFill>
                  <a:srgbClr val="000000"/>
                </a:solidFill>
                <a:latin typeface="Montserrat"/>
                <a:ea typeface="Montserrat"/>
                <a:cs typeface="Montserrat"/>
                <a:sym typeface="Montserrat"/>
              </a:rPr>
              <a:t> everybody felt as happy as I do when I am around autistic people’: A thematic analysis of autistic adults’ relationships with autistic and neurotypical friends and family. Autism, 24(6), 1438–1448.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/10.1177/1362361320908976/ASSET/IMAGES/LARGE/10.1177_1362361320908976-FIG1.JPEG</a:t>
            </a:r>
          </a:p>
          <a:p>
            <a:pPr algn="l">
              <a:lnSpc>
                <a:spcPts val="1960"/>
              </a:lnSpc>
              <a:spcBef>
                <a:spcPct val="0"/>
              </a:spcBef>
            </a:pPr>
            <a:r>
              <a:rPr lang="en-US" sz="1400" dirty="0">
                <a:solidFill>
                  <a:srgbClr val="000000"/>
                </a:solidFill>
                <a:latin typeface="Montserrat"/>
                <a:ea typeface="Montserrat"/>
                <a:cs typeface="Montserrat"/>
                <a:sym typeface="Montserrat"/>
              </a:rPr>
              <a:t>Crompton, C. J., Sharp, M., </a:t>
            </a:r>
            <a:r>
              <a:rPr lang="en-US" sz="1400" dirty="0" err="1">
                <a:solidFill>
                  <a:srgbClr val="000000"/>
                </a:solidFill>
                <a:latin typeface="Montserrat"/>
                <a:ea typeface="Montserrat"/>
                <a:cs typeface="Montserrat"/>
                <a:sym typeface="Montserrat"/>
              </a:rPr>
              <a:t>Axbey</a:t>
            </a:r>
            <a:r>
              <a:rPr lang="en-US" sz="1400" dirty="0">
                <a:solidFill>
                  <a:srgbClr val="000000"/>
                </a:solidFill>
                <a:latin typeface="Montserrat"/>
                <a:ea typeface="Montserrat"/>
                <a:cs typeface="Montserrat"/>
                <a:sym typeface="Montserrat"/>
              </a:rPr>
              <a:t>, H., Fletcher-Watson, S., Flynn, E. G., &amp; Ropar, D. (2020b). Neurotype-Matching, but Not Being Autistic, Influences Self and Observer Ratings of Interpersonal Rapport. Frontiers in Psychology, 11, 586171.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/10.3389/fpsyg.2020.586171</a:t>
            </a:r>
          </a:p>
          <a:p>
            <a:pPr algn="l">
              <a:lnSpc>
                <a:spcPts val="1960"/>
              </a:lnSpc>
              <a:spcBef>
                <a:spcPct val="0"/>
              </a:spcBef>
            </a:pPr>
            <a:r>
              <a:rPr lang="en-US" sz="1400" dirty="0">
                <a:solidFill>
                  <a:srgbClr val="000000"/>
                </a:solidFill>
                <a:latin typeface="Montserrat"/>
                <a:ea typeface="Montserrat"/>
                <a:cs typeface="Montserrat"/>
                <a:sym typeface="Montserrat"/>
              </a:rPr>
              <a:t>Fletcher-Watson, S., Adams, J., Brook, K., </a:t>
            </a:r>
            <a:r>
              <a:rPr lang="en-US" sz="1400" dirty="0" err="1">
                <a:solidFill>
                  <a:srgbClr val="000000"/>
                </a:solidFill>
                <a:latin typeface="Montserrat"/>
                <a:ea typeface="Montserrat"/>
                <a:cs typeface="Montserrat"/>
                <a:sym typeface="Montserrat"/>
              </a:rPr>
              <a:t>Charman</a:t>
            </a:r>
            <a:r>
              <a:rPr lang="en-US" sz="1400" dirty="0">
                <a:solidFill>
                  <a:srgbClr val="000000"/>
                </a:solidFill>
                <a:latin typeface="Montserrat"/>
                <a:ea typeface="Montserrat"/>
                <a:cs typeface="Montserrat"/>
                <a:sym typeface="Montserrat"/>
              </a:rPr>
              <a:t>, T., Crane, L., Cusack, J., </a:t>
            </a:r>
            <a:r>
              <a:rPr lang="en-US" sz="1400" dirty="0" err="1">
                <a:solidFill>
                  <a:srgbClr val="000000"/>
                </a:solidFill>
                <a:latin typeface="Montserrat"/>
                <a:ea typeface="Montserrat"/>
                <a:cs typeface="Montserrat"/>
                <a:sym typeface="Montserrat"/>
              </a:rPr>
              <a:t>Leekam</a:t>
            </a:r>
            <a:r>
              <a:rPr lang="en-US" sz="1400" dirty="0">
                <a:solidFill>
                  <a:srgbClr val="000000"/>
                </a:solidFill>
                <a:latin typeface="Montserrat"/>
                <a:ea typeface="Montserrat"/>
                <a:cs typeface="Montserrat"/>
                <a:sym typeface="Montserrat"/>
              </a:rPr>
              <a:t>, S., Milton, D., Parr, J. R., &amp; </a:t>
            </a:r>
            <a:r>
              <a:rPr lang="en-US" sz="1400" dirty="0" err="1">
                <a:solidFill>
                  <a:srgbClr val="000000"/>
                </a:solidFill>
                <a:latin typeface="Montserrat"/>
                <a:ea typeface="Montserrat"/>
                <a:cs typeface="Montserrat"/>
                <a:sym typeface="Montserrat"/>
              </a:rPr>
              <a:t>Pellicano</a:t>
            </a:r>
            <a:r>
              <a:rPr lang="en-US" sz="1400" dirty="0">
                <a:solidFill>
                  <a:srgbClr val="000000"/>
                </a:solidFill>
                <a:latin typeface="Montserrat"/>
                <a:ea typeface="Montserrat"/>
                <a:cs typeface="Montserrat"/>
                <a:sym typeface="Montserrat"/>
              </a:rPr>
              <a:t>, E. (2019). Making the future together: Shaping autism research through meaningful participation. Autism, 23(4), 943–953.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/10.1177/1362361318786721</a:t>
            </a:r>
          </a:p>
          <a:p>
            <a:pPr algn="l">
              <a:lnSpc>
                <a:spcPts val="1960"/>
              </a:lnSpc>
              <a:spcBef>
                <a:spcPct val="0"/>
              </a:spcBef>
            </a:pPr>
            <a:r>
              <a:rPr lang="en-US" sz="1400" dirty="0">
                <a:solidFill>
                  <a:srgbClr val="000000"/>
                </a:solidFill>
                <a:latin typeface="Montserrat"/>
                <a:ea typeface="Montserrat"/>
                <a:cs typeface="Montserrat"/>
                <a:sym typeface="Montserrat"/>
              </a:rPr>
              <a:t>Fontana, A., &amp; Frey, J. H. (2000). The interview: From structured questions to negotiated text. In N. K. Denzin &amp; Y. S. Lincoln (Eds.), Handbook of qualitative research (2nd ed., pp. 645–672). Sage Publications.</a:t>
            </a:r>
          </a:p>
          <a:p>
            <a:pPr algn="l">
              <a:lnSpc>
                <a:spcPts val="1960"/>
              </a:lnSpc>
              <a:spcBef>
                <a:spcPct val="0"/>
              </a:spcBef>
            </a:pPr>
            <a:r>
              <a:rPr lang="en-US" sz="1400" dirty="0">
                <a:solidFill>
                  <a:srgbClr val="000000"/>
                </a:solidFill>
                <a:latin typeface="Montserrat"/>
                <a:ea typeface="Montserrat"/>
                <a:cs typeface="Montserrat"/>
                <a:sym typeface="Montserrat"/>
              </a:rPr>
              <a:t>Fotheringham, F., </a:t>
            </a:r>
            <a:r>
              <a:rPr lang="en-US" sz="1400" dirty="0" err="1">
                <a:solidFill>
                  <a:srgbClr val="000000"/>
                </a:solidFill>
                <a:latin typeface="Montserrat"/>
                <a:ea typeface="Montserrat"/>
                <a:cs typeface="Montserrat"/>
                <a:sym typeface="Montserrat"/>
              </a:rPr>
              <a:t>Cebula</a:t>
            </a:r>
            <a:r>
              <a:rPr lang="en-US" sz="1400" dirty="0">
                <a:solidFill>
                  <a:srgbClr val="000000"/>
                </a:solidFill>
                <a:latin typeface="Montserrat"/>
                <a:ea typeface="Montserrat"/>
                <a:cs typeface="Montserrat"/>
                <a:sym typeface="Montserrat"/>
              </a:rPr>
              <a:t>, K., Fletcher-Watson, S., Foley, S., &amp; Crompton, C. J. (2023). Co-designing a </a:t>
            </a:r>
            <a:r>
              <a:rPr lang="en-US" sz="1400" dirty="0" err="1">
                <a:solidFill>
                  <a:srgbClr val="000000"/>
                </a:solidFill>
                <a:latin typeface="Montserrat"/>
                <a:ea typeface="Montserrat"/>
                <a:cs typeface="Montserrat"/>
                <a:sym typeface="Montserrat"/>
              </a:rPr>
              <a:t>neurodivergent</a:t>
            </a:r>
            <a:r>
              <a:rPr lang="en-US" sz="1400" dirty="0">
                <a:solidFill>
                  <a:srgbClr val="000000"/>
                </a:solidFill>
                <a:latin typeface="Montserrat"/>
                <a:ea typeface="Montserrat"/>
                <a:cs typeface="Montserrat"/>
                <a:sym typeface="Montserrat"/>
              </a:rPr>
              <a:t> student-led peer support </a:t>
            </a:r>
            <a:r>
              <a:rPr lang="en-US" sz="1400" dirty="0" err="1">
                <a:solidFill>
                  <a:srgbClr val="000000"/>
                </a:solidFill>
                <a:latin typeface="Montserrat"/>
                <a:ea typeface="Montserrat"/>
                <a:cs typeface="Montserrat"/>
                <a:sym typeface="Montserrat"/>
              </a:rPr>
              <a:t>programme</a:t>
            </a:r>
            <a:r>
              <a:rPr lang="en-US" sz="1400" dirty="0">
                <a:solidFill>
                  <a:srgbClr val="000000"/>
                </a:solidFill>
                <a:latin typeface="Montserrat"/>
                <a:ea typeface="Montserrat"/>
                <a:cs typeface="Montserrat"/>
                <a:sym typeface="Montserrat"/>
              </a:rPr>
              <a:t> for </a:t>
            </a:r>
            <a:r>
              <a:rPr lang="en-US" sz="1400" dirty="0" err="1">
                <a:solidFill>
                  <a:srgbClr val="000000"/>
                </a:solidFill>
                <a:latin typeface="Montserrat"/>
                <a:ea typeface="Montserrat"/>
                <a:cs typeface="Montserrat"/>
                <a:sym typeface="Montserrat"/>
              </a:rPr>
              <a:t>neurodivergent</a:t>
            </a:r>
            <a:r>
              <a:rPr lang="en-US" sz="1400" dirty="0">
                <a:solidFill>
                  <a:srgbClr val="000000"/>
                </a:solidFill>
                <a:latin typeface="Montserrat"/>
                <a:ea typeface="Montserrat"/>
                <a:cs typeface="Montserrat"/>
                <a:sym typeface="Montserrat"/>
              </a:rPr>
              <a:t> young people in mainstream high schools.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/10.1177/27546330231205770, 1.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/10.1177/27546330231205770</a:t>
            </a:r>
          </a:p>
          <a:p>
            <a:pPr algn="l">
              <a:lnSpc>
                <a:spcPts val="1960"/>
              </a:lnSpc>
              <a:spcBef>
                <a:spcPct val="0"/>
              </a:spcBef>
            </a:pPr>
            <a:r>
              <a:rPr lang="en-US" sz="1400" dirty="0">
                <a:solidFill>
                  <a:srgbClr val="000000"/>
                </a:solidFill>
                <a:latin typeface="Montserrat"/>
                <a:ea typeface="Montserrat"/>
                <a:cs typeface="Montserrat"/>
                <a:sym typeface="Montserrat"/>
              </a:rPr>
              <a:t>Francisco, M., </a:t>
            </a:r>
            <a:r>
              <a:rPr lang="en-US" sz="1400" dirty="0" err="1">
                <a:solidFill>
                  <a:srgbClr val="000000"/>
                </a:solidFill>
                <a:latin typeface="Montserrat"/>
                <a:ea typeface="Montserrat"/>
                <a:cs typeface="Montserrat"/>
                <a:sym typeface="Montserrat"/>
              </a:rPr>
              <a:t>Hartman,M</a:t>
            </a:r>
            <a:r>
              <a:rPr lang="en-US" sz="1400" dirty="0">
                <a:solidFill>
                  <a:srgbClr val="000000"/>
                </a:solidFill>
                <a:latin typeface="Montserrat"/>
                <a:ea typeface="Montserrat"/>
                <a:cs typeface="Montserrat"/>
                <a:sym typeface="Montserrat"/>
              </a:rPr>
              <a:t>. &amp; Wang, Y. (2020). Inclusion and Special Education. Education Sciences, 10 (9):238. </a:t>
            </a:r>
          </a:p>
          <a:p>
            <a:pPr algn="l">
              <a:lnSpc>
                <a:spcPts val="1960"/>
              </a:lnSpc>
              <a:spcBef>
                <a:spcPct val="0"/>
              </a:spcBef>
            </a:pPr>
            <a:r>
              <a:rPr lang="en-US" sz="1400" dirty="0">
                <a:solidFill>
                  <a:srgbClr val="000000"/>
                </a:solidFill>
                <a:latin typeface="Montserrat"/>
                <a:ea typeface="Montserrat"/>
                <a:cs typeface="Montserrat"/>
                <a:sym typeface="Montserrat"/>
              </a:rPr>
              <a:t>Garrote, A., </a:t>
            </a:r>
            <a:r>
              <a:rPr lang="en-US" sz="1400" dirty="0" err="1">
                <a:solidFill>
                  <a:srgbClr val="000000"/>
                </a:solidFill>
                <a:latin typeface="Montserrat"/>
                <a:ea typeface="Montserrat"/>
                <a:cs typeface="Montserrat"/>
                <a:sym typeface="Montserrat"/>
              </a:rPr>
              <a:t>Dessemontet</a:t>
            </a:r>
            <a:r>
              <a:rPr lang="en-US" sz="1400" dirty="0">
                <a:solidFill>
                  <a:srgbClr val="000000"/>
                </a:solidFill>
                <a:latin typeface="Montserrat"/>
                <a:ea typeface="Montserrat"/>
                <a:cs typeface="Montserrat"/>
                <a:sym typeface="Montserrat"/>
              </a:rPr>
              <a:t>, R. S., &amp; Opitz, E. M. (2017). Facilitating the social participation of pupils with special educational needs in mainstream schools: A review of school-based interventions. Educational Research Review, 20, 12-23.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/10.1016/j.edurev.2016.11.001</a:t>
            </a:r>
          </a:p>
          <a:p>
            <a:pPr algn="l">
              <a:lnSpc>
                <a:spcPts val="1960"/>
              </a:lnSpc>
              <a:spcBef>
                <a:spcPct val="0"/>
              </a:spcBef>
            </a:pPr>
            <a:r>
              <a:rPr lang="en-US" sz="1400" dirty="0">
                <a:solidFill>
                  <a:srgbClr val="000000"/>
                </a:solidFill>
                <a:latin typeface="Montserrat"/>
                <a:ea typeface="Montserrat"/>
                <a:cs typeface="Montserrat"/>
                <a:sym typeface="Montserrat"/>
              </a:rPr>
              <a:t>Guldberg, K, Wallace, S, Bradley, R, </a:t>
            </a:r>
            <a:r>
              <a:rPr lang="en-US" sz="1400" dirty="0" err="1">
                <a:solidFill>
                  <a:srgbClr val="000000"/>
                </a:solidFill>
                <a:latin typeface="Montserrat"/>
                <a:ea typeface="Montserrat"/>
                <a:cs typeface="Montserrat"/>
                <a:sym typeface="Montserrat"/>
              </a:rPr>
              <a:t>Perepa</a:t>
            </a:r>
            <a:r>
              <a:rPr lang="en-US" sz="1400" dirty="0">
                <a:solidFill>
                  <a:srgbClr val="000000"/>
                </a:solidFill>
                <a:latin typeface="Montserrat"/>
                <a:ea typeface="Montserrat"/>
                <a:cs typeface="Montserrat"/>
                <a:sym typeface="Montserrat"/>
              </a:rPr>
              <a:t>, P, Ellis, L &amp; MacLeod, A. (2021). Investigation of the causes and implications of exclusion for autistic children and young people. University of Birmingham.</a:t>
            </a:r>
          </a:p>
          <a:p>
            <a:pPr algn="l">
              <a:lnSpc>
                <a:spcPts val="1960"/>
              </a:lnSpc>
              <a:spcBef>
                <a:spcPct val="0"/>
              </a:spcBef>
            </a:pPr>
            <a:r>
              <a:rPr lang="en-US" sz="1400" dirty="0">
                <a:solidFill>
                  <a:srgbClr val="000000"/>
                </a:solidFill>
                <a:latin typeface="Montserrat"/>
                <a:ea typeface="Montserrat"/>
                <a:cs typeface="Montserrat"/>
                <a:sym typeface="Montserrat"/>
              </a:rPr>
              <a:t>Humphrey, N., &amp; Hebron, J. (2015). Bullying of children and adolescents with autism spectrum conditions: A ‘state of the </a:t>
            </a:r>
            <a:r>
              <a:rPr lang="en-US" sz="1400" dirty="0" err="1">
                <a:solidFill>
                  <a:srgbClr val="000000"/>
                </a:solidFill>
                <a:latin typeface="Montserrat"/>
                <a:ea typeface="Montserrat"/>
                <a:cs typeface="Montserrat"/>
                <a:sym typeface="Montserrat"/>
              </a:rPr>
              <a:t>field’review</a:t>
            </a:r>
            <a:r>
              <a:rPr lang="en-US" sz="1400" dirty="0">
                <a:solidFill>
                  <a:srgbClr val="000000"/>
                </a:solidFill>
                <a:latin typeface="Montserrat"/>
                <a:ea typeface="Montserrat"/>
                <a:cs typeface="Montserrat"/>
                <a:sym typeface="Montserrat"/>
              </a:rPr>
              <a:t>. International Journal of Inclusive Education, 19(8), 845-862.</a:t>
            </a:r>
          </a:p>
          <a:p>
            <a:pPr algn="l">
              <a:lnSpc>
                <a:spcPts val="1960"/>
              </a:lnSpc>
              <a:spcBef>
                <a:spcPct val="0"/>
              </a:spcBef>
            </a:pPr>
            <a:r>
              <a:rPr lang="en-US" sz="1400" dirty="0">
                <a:solidFill>
                  <a:srgbClr val="000000"/>
                </a:solidFill>
                <a:latin typeface="Montserrat"/>
                <a:ea typeface="Montserrat"/>
                <a:cs typeface="Montserrat"/>
                <a:sym typeface="Montserrat"/>
              </a:rPr>
              <a:t>Hull, L., </a:t>
            </a:r>
            <a:r>
              <a:rPr lang="en-US" sz="1400" dirty="0" err="1">
                <a:solidFill>
                  <a:srgbClr val="000000"/>
                </a:solidFill>
                <a:latin typeface="Montserrat"/>
                <a:ea typeface="Montserrat"/>
                <a:cs typeface="Montserrat"/>
                <a:sym typeface="Montserrat"/>
              </a:rPr>
              <a:t>Petrides</a:t>
            </a:r>
            <a:r>
              <a:rPr lang="en-US" sz="1400" dirty="0">
                <a:solidFill>
                  <a:srgbClr val="000000"/>
                </a:solidFill>
                <a:latin typeface="Montserrat"/>
                <a:ea typeface="Montserrat"/>
                <a:cs typeface="Montserrat"/>
                <a:sym typeface="Montserrat"/>
              </a:rPr>
              <a:t>, K. V., Allison, C., Smith, P., Baron-Cohen, S., Lai, M. C., &amp; Mandy, W. (2017). “Putting on My Best Normal”: Social Camouflaging in Adults with Autism Spectrum Conditions. Journal of Autism and Developmental Disorders, 47(8), 2519–2534.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/10.1007/S10803-017-3166-5</a:t>
            </a:r>
          </a:p>
          <a:p>
            <a:pPr algn="l">
              <a:lnSpc>
                <a:spcPts val="1960"/>
              </a:lnSpc>
              <a:spcBef>
                <a:spcPct val="0"/>
              </a:spcBef>
            </a:pPr>
            <a:r>
              <a:rPr lang="en-US" sz="1400" dirty="0">
                <a:solidFill>
                  <a:srgbClr val="000000"/>
                </a:solidFill>
                <a:latin typeface="Montserrat"/>
                <a:ea typeface="Montserrat"/>
                <a:cs typeface="Montserrat"/>
                <a:sym typeface="Montserrat"/>
              </a:rPr>
              <a:t>Hymel, S. &amp; Katz, J. (2019). Designing classrooms for diversity: Fostering social inclusion. Educational Psychologist, 54, 331-339. https://</a:t>
            </a:r>
            <a:r>
              <a:rPr lang="en-US" sz="1400" dirty="0" err="1">
                <a:solidFill>
                  <a:srgbClr val="000000"/>
                </a:solidFill>
                <a:latin typeface="Montserrat"/>
                <a:ea typeface="Montserrat"/>
                <a:cs typeface="Montserrat"/>
                <a:sym typeface="Montserrat"/>
              </a:rPr>
              <a:t>www.tandfonline.com</a:t>
            </a:r>
            <a:r>
              <a:rPr lang="en-US" sz="1400" dirty="0">
                <a:solidFill>
                  <a:srgbClr val="000000"/>
                </a:solidFill>
                <a:latin typeface="Montserrat"/>
                <a:ea typeface="Montserrat"/>
                <a:cs typeface="Montserrat"/>
                <a:sym typeface="Montserrat"/>
              </a:rPr>
              <a:t>/</a:t>
            </a:r>
            <a:r>
              <a:rPr lang="en-US" sz="1400" dirty="0" err="1">
                <a:solidFill>
                  <a:srgbClr val="000000"/>
                </a:solidFill>
                <a:latin typeface="Montserrat"/>
                <a:ea typeface="Montserrat"/>
                <a:cs typeface="Montserrat"/>
                <a:sym typeface="Montserrat"/>
              </a:rPr>
              <a:t>doi</a:t>
            </a:r>
            <a:r>
              <a:rPr lang="en-US" sz="1400" dirty="0">
                <a:solidFill>
                  <a:srgbClr val="000000"/>
                </a:solidFill>
                <a:latin typeface="Montserrat"/>
                <a:ea typeface="Montserrat"/>
                <a:cs typeface="Montserrat"/>
                <a:sym typeface="Montserrat"/>
              </a:rPr>
              <a:t>/full/10.1080/00461520.2019.1652098</a:t>
            </a:r>
          </a:p>
          <a:p>
            <a:pPr algn="l">
              <a:lnSpc>
                <a:spcPts val="1960"/>
              </a:lnSpc>
              <a:spcBef>
                <a:spcPct val="0"/>
              </a:spcBef>
            </a:pPr>
            <a:r>
              <a:rPr lang="en-US" sz="1400" dirty="0" err="1">
                <a:solidFill>
                  <a:srgbClr val="000000"/>
                </a:solidFill>
                <a:latin typeface="Montserrat"/>
                <a:ea typeface="Montserrat"/>
                <a:cs typeface="Montserrat"/>
                <a:sym typeface="Montserrat"/>
              </a:rPr>
              <a:t>Koegel</a:t>
            </a:r>
            <a:r>
              <a:rPr lang="en-US" sz="1400" dirty="0">
                <a:solidFill>
                  <a:srgbClr val="000000"/>
                </a:solidFill>
                <a:latin typeface="Montserrat"/>
                <a:ea typeface="Montserrat"/>
                <a:cs typeface="Montserrat"/>
                <a:sym typeface="Montserrat"/>
              </a:rPr>
              <a:t>, R., Kim, S., </a:t>
            </a:r>
            <a:r>
              <a:rPr lang="en-US" sz="1400" dirty="0" err="1">
                <a:solidFill>
                  <a:srgbClr val="000000"/>
                </a:solidFill>
                <a:latin typeface="Montserrat"/>
                <a:ea typeface="Montserrat"/>
                <a:cs typeface="Montserrat"/>
                <a:sym typeface="Montserrat"/>
              </a:rPr>
              <a:t>Koegel</a:t>
            </a:r>
            <a:r>
              <a:rPr lang="en-US" sz="1400" dirty="0">
                <a:solidFill>
                  <a:srgbClr val="000000"/>
                </a:solidFill>
                <a:latin typeface="Montserrat"/>
                <a:ea typeface="Montserrat"/>
                <a:cs typeface="Montserrat"/>
                <a:sym typeface="Montserrat"/>
              </a:rPr>
              <a:t>, L., &amp; Schwartzman, B. (2013). Improving socialization for high school students with ASD by using their preferred interests. Journal of Autism and Developmental Disorders, 43(9), 2121–2134.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/10.1007/S10803-013-1765-3/FIGURES/4</a:t>
            </a:r>
          </a:p>
          <a:p>
            <a:pPr algn="l">
              <a:lnSpc>
                <a:spcPts val="1960"/>
              </a:lnSpc>
              <a:spcBef>
                <a:spcPct val="0"/>
              </a:spcBef>
            </a:pPr>
            <a:r>
              <a:rPr lang="en-US" sz="1400" dirty="0" err="1">
                <a:solidFill>
                  <a:srgbClr val="000000"/>
                </a:solidFill>
                <a:latin typeface="Montserrat"/>
                <a:ea typeface="Montserrat"/>
                <a:cs typeface="Montserrat"/>
                <a:sym typeface="Montserrat"/>
              </a:rPr>
              <a:t>Koutsouris</a:t>
            </a:r>
            <a:r>
              <a:rPr lang="en-US" sz="1400" dirty="0">
                <a:solidFill>
                  <a:srgbClr val="000000"/>
                </a:solidFill>
                <a:latin typeface="Montserrat"/>
                <a:ea typeface="Montserrat"/>
                <a:cs typeface="Montserrat"/>
                <a:sym typeface="Montserrat"/>
              </a:rPr>
              <a:t>, G., Anglin-Jaffe, H. &amp; </a:t>
            </a:r>
            <a:r>
              <a:rPr lang="en-US" sz="1400" dirty="0" err="1">
                <a:solidFill>
                  <a:srgbClr val="000000"/>
                </a:solidFill>
                <a:latin typeface="Montserrat"/>
                <a:ea typeface="Montserrat"/>
                <a:cs typeface="Montserrat"/>
                <a:sym typeface="Montserrat"/>
              </a:rPr>
              <a:t>Stentiford</a:t>
            </a:r>
            <a:r>
              <a:rPr lang="en-US" sz="1400" dirty="0">
                <a:solidFill>
                  <a:srgbClr val="000000"/>
                </a:solidFill>
                <a:latin typeface="Montserrat"/>
                <a:ea typeface="Montserrat"/>
                <a:cs typeface="Montserrat"/>
                <a:sym typeface="Montserrat"/>
              </a:rPr>
              <a:t>, L. (2020). How how well do we understand social inclusion in education? British Journal of Educational Studies, 68(2),179-196.</a:t>
            </a:r>
          </a:p>
          <a:p>
            <a:pPr algn="l">
              <a:lnSpc>
                <a:spcPts val="1960"/>
              </a:lnSpc>
              <a:spcBef>
                <a:spcPct val="0"/>
              </a:spcBef>
            </a:pPr>
            <a:r>
              <a:rPr lang="en-US" sz="1400" dirty="0">
                <a:solidFill>
                  <a:srgbClr val="000000"/>
                </a:solidFill>
                <a:latin typeface="Montserrat"/>
                <a:ea typeface="Montserrat"/>
                <a:cs typeface="Montserrat"/>
                <a:sym typeface="Montserrat"/>
              </a:rPr>
              <a:t>Miles, O., Boyle, C., &amp; Richards, A. (2019, December). The social experiences and sense of belonging in adolescent females with autism in mainstream school. British Psychological Society.</a:t>
            </a:r>
          </a:p>
          <a:p>
            <a:pPr algn="l">
              <a:lnSpc>
                <a:spcPts val="1960"/>
              </a:lnSpc>
              <a:spcBef>
                <a:spcPct val="0"/>
              </a:spcBef>
            </a:pPr>
            <a:r>
              <a:rPr lang="en-US" sz="1400" dirty="0">
                <a:solidFill>
                  <a:srgbClr val="000000"/>
                </a:solidFill>
                <a:latin typeface="Montserrat"/>
                <a:ea typeface="Montserrat"/>
                <a:cs typeface="Montserrat"/>
                <a:sym typeface="Montserrat"/>
              </a:rPr>
              <a:t>Park, I., Gong, J., Lyons, G. L., </a:t>
            </a:r>
            <a:r>
              <a:rPr lang="en-US" sz="1400" dirty="0" err="1">
                <a:solidFill>
                  <a:srgbClr val="000000"/>
                </a:solidFill>
                <a:latin typeface="Montserrat"/>
                <a:ea typeface="Montserrat"/>
                <a:cs typeface="Montserrat"/>
                <a:sym typeface="Montserrat"/>
              </a:rPr>
              <a:t>Hirota</a:t>
            </a:r>
            <a:r>
              <a:rPr lang="en-US" sz="1400" dirty="0">
                <a:solidFill>
                  <a:srgbClr val="000000"/>
                </a:solidFill>
                <a:latin typeface="Montserrat"/>
                <a:ea typeface="Montserrat"/>
                <a:cs typeface="Montserrat"/>
                <a:sym typeface="Montserrat"/>
              </a:rPr>
              <a:t>, T., Takahashi, M., Kim, B., Lee, S. Y., Kim, Y. S., Lee, J., Leventhal, B. L., Lee, S. Y., Kim, Y. S., Lee, J., &amp; Leventhal, B. L. (2020). Prevalence of and factors associated with school bullying in students with autism spectrum disorder: A cross-cultural meta-analysis. Yonsei Medical Journal. J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/10.3349/ymj.2020.61.11.909</a:t>
            </a:r>
          </a:p>
          <a:p>
            <a:pPr algn="l">
              <a:lnSpc>
                <a:spcPts val="1960"/>
              </a:lnSpc>
              <a:spcBef>
                <a:spcPct val="0"/>
              </a:spcBef>
            </a:pPr>
            <a:r>
              <a:rPr lang="en-US" sz="1400" dirty="0">
                <a:solidFill>
                  <a:srgbClr val="000000"/>
                </a:solidFill>
                <a:latin typeface="Montserrat"/>
                <a:ea typeface="Montserrat"/>
                <a:cs typeface="Montserrat"/>
                <a:sym typeface="Montserrat"/>
              </a:rPr>
              <a:t>Rai, D., </a:t>
            </a:r>
            <a:r>
              <a:rPr lang="en-US" sz="1400" dirty="0" err="1">
                <a:solidFill>
                  <a:srgbClr val="000000"/>
                </a:solidFill>
                <a:latin typeface="Montserrat"/>
                <a:ea typeface="Montserrat"/>
                <a:cs typeface="Montserrat"/>
                <a:sym typeface="Montserrat"/>
              </a:rPr>
              <a:t>Culpin</a:t>
            </a:r>
            <a:r>
              <a:rPr lang="en-US" sz="1400" dirty="0">
                <a:solidFill>
                  <a:srgbClr val="000000"/>
                </a:solidFill>
                <a:latin typeface="Montserrat"/>
                <a:ea typeface="Montserrat"/>
                <a:cs typeface="Montserrat"/>
                <a:sym typeface="Montserrat"/>
              </a:rPr>
              <a:t>, I., </a:t>
            </a:r>
            <a:r>
              <a:rPr lang="en-US" sz="1400" dirty="0" err="1">
                <a:solidFill>
                  <a:srgbClr val="000000"/>
                </a:solidFill>
                <a:latin typeface="Montserrat"/>
                <a:ea typeface="Montserrat"/>
                <a:cs typeface="Montserrat"/>
                <a:sym typeface="Montserrat"/>
              </a:rPr>
              <a:t>Heuvelman</a:t>
            </a:r>
            <a:r>
              <a:rPr lang="en-US" sz="1400" dirty="0">
                <a:solidFill>
                  <a:srgbClr val="000000"/>
                </a:solidFill>
                <a:latin typeface="Montserrat"/>
                <a:ea typeface="Montserrat"/>
                <a:cs typeface="Montserrat"/>
                <a:sym typeface="Montserrat"/>
              </a:rPr>
              <a:t>, H., Magnusson, C. M., Carpenter, P., Jones, H. J., ... &amp; Pearson, R. M. (2018). Association of autistic traits with depression from childhood to age 18 years. JAMA psychiatry, 75(8), 835-843.</a:t>
            </a:r>
          </a:p>
          <a:p>
            <a:pPr algn="l">
              <a:lnSpc>
                <a:spcPts val="1960"/>
              </a:lnSpc>
              <a:spcBef>
                <a:spcPct val="0"/>
              </a:spcBef>
            </a:pPr>
            <a:r>
              <a:rPr lang="en-US" sz="1400" dirty="0">
                <a:solidFill>
                  <a:srgbClr val="000000"/>
                </a:solidFill>
                <a:latin typeface="Montserrat"/>
                <a:ea typeface="Montserrat"/>
                <a:cs typeface="Montserrat"/>
                <a:sym typeface="Montserrat"/>
              </a:rPr>
              <a:t>Stevenson, K., Cornell, K., &amp; Hinchcliffe, V. (2016). ‘Let's Talk Autism'–a school‐based project for students to explore and share their experiences of being autistic. Support for Learning, 31(3), 208-234.</a:t>
            </a:r>
          </a:p>
          <a:p>
            <a:pPr algn="l">
              <a:lnSpc>
                <a:spcPts val="1960"/>
              </a:lnSpc>
              <a:spcBef>
                <a:spcPct val="0"/>
              </a:spcBef>
            </a:pPr>
            <a:r>
              <a:rPr lang="en-US" sz="1400" dirty="0">
                <a:solidFill>
                  <a:srgbClr val="000000"/>
                </a:solidFill>
                <a:latin typeface="Montserrat"/>
                <a:ea typeface="Montserrat"/>
                <a:cs typeface="Montserrat"/>
                <a:sym typeface="Montserrat"/>
              </a:rPr>
              <a:t>Whitlock, A., Fulton, K., Lai, M., </a:t>
            </a:r>
            <a:r>
              <a:rPr lang="en-US" sz="1400" dirty="0" err="1">
                <a:solidFill>
                  <a:srgbClr val="000000"/>
                </a:solidFill>
                <a:latin typeface="Montserrat"/>
                <a:ea typeface="Montserrat"/>
                <a:cs typeface="Montserrat"/>
                <a:sym typeface="Montserrat"/>
              </a:rPr>
              <a:t>Pellicano</a:t>
            </a:r>
            <a:r>
              <a:rPr lang="en-US" sz="1400" dirty="0">
                <a:solidFill>
                  <a:srgbClr val="000000"/>
                </a:solidFill>
                <a:latin typeface="Montserrat"/>
                <a:ea typeface="Montserrat"/>
                <a:cs typeface="Montserrat"/>
                <a:sym typeface="Montserrat"/>
              </a:rPr>
              <a:t>, E., &amp; Mandy, W. (2020). Recognition of Girls on the Autism Spectrum by Primary School Educators: An Experimental Study. Autism Research, 13(8), 1358–1372. https://</a:t>
            </a:r>
            <a:r>
              <a:rPr lang="en-US" sz="1400" dirty="0" err="1">
                <a:solidFill>
                  <a:srgbClr val="000000"/>
                </a:solidFill>
                <a:latin typeface="Montserrat"/>
                <a:ea typeface="Montserrat"/>
                <a:cs typeface="Montserrat"/>
                <a:sym typeface="Montserrat"/>
              </a:rPr>
              <a:t>doi.org</a:t>
            </a:r>
            <a:r>
              <a:rPr lang="en-US" sz="1400" dirty="0">
                <a:solidFill>
                  <a:srgbClr val="000000"/>
                </a:solidFill>
                <a:latin typeface="Montserrat"/>
                <a:ea typeface="Montserrat"/>
                <a:cs typeface="Montserrat"/>
                <a:sym typeface="Montserrat"/>
              </a:rPr>
              <a:t>/10.1002/aur.2316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8998" y="3738244"/>
            <a:ext cx="21811070" cy="3492501"/>
            <a:chOff x="0" y="0"/>
            <a:chExt cx="6713152" cy="1074945"/>
          </a:xfrm>
        </p:grpSpPr>
        <p:sp>
          <p:nvSpPr>
            <p:cNvPr id="3" name="Freeform 3"/>
            <p:cNvSpPr/>
            <p:nvPr/>
          </p:nvSpPr>
          <p:spPr>
            <a:xfrm>
              <a:off x="0" y="0"/>
              <a:ext cx="6713152" cy="1074945"/>
            </a:xfrm>
            <a:custGeom>
              <a:avLst/>
              <a:gdLst/>
              <a:ahLst/>
              <a:cxnLst/>
              <a:rect l="l" t="t" r="r" b="b"/>
              <a:pathLst>
                <a:path w="6713152" h="1074945">
                  <a:moveTo>
                    <a:pt x="0" y="0"/>
                  </a:moveTo>
                  <a:lnTo>
                    <a:pt x="6713152" y="0"/>
                  </a:lnTo>
                  <a:lnTo>
                    <a:pt x="6713152" y="1074945"/>
                  </a:lnTo>
                  <a:lnTo>
                    <a:pt x="0" y="1074945"/>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6713152" cy="111304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02398" y="657567"/>
            <a:ext cx="12073280" cy="1908175"/>
          </a:xfrm>
          <a:prstGeom prst="rect">
            <a:avLst/>
          </a:prstGeom>
        </p:spPr>
        <p:txBody>
          <a:bodyPr lIns="0" tIns="0" rIns="0" bIns="0" rtlCol="0" anchor="t">
            <a:spAutoFit/>
          </a:bodyPr>
          <a:lstStyle/>
          <a:p>
            <a:pPr algn="ctr">
              <a:lnSpc>
                <a:spcPts val="7699"/>
              </a:lnSpc>
            </a:pPr>
            <a:r>
              <a:rPr lang="en-US" sz="5499">
                <a:solidFill>
                  <a:srgbClr val="000000"/>
                </a:solidFill>
                <a:latin typeface="Montserrat"/>
                <a:ea typeface="Montserrat"/>
                <a:cs typeface="Montserrat"/>
                <a:sym typeface="Montserrat"/>
              </a:rPr>
              <a:t>How do autistic young people define inclusion?</a:t>
            </a:r>
          </a:p>
        </p:txBody>
      </p:sp>
      <p:sp>
        <p:nvSpPr>
          <p:cNvPr id="6" name="TextBox 6"/>
          <p:cNvSpPr txBox="1"/>
          <p:nvPr/>
        </p:nvSpPr>
        <p:spPr>
          <a:xfrm>
            <a:off x="827060" y="3662044"/>
            <a:ext cx="16423957" cy="4461093"/>
          </a:xfrm>
          <a:prstGeom prst="rect">
            <a:avLst/>
          </a:prstGeom>
        </p:spPr>
        <p:txBody>
          <a:bodyPr lIns="0" tIns="0" rIns="0" bIns="0" rtlCol="0" anchor="t">
            <a:spAutoFit/>
          </a:bodyPr>
          <a:lstStyle/>
          <a:p>
            <a:pPr algn="ctr">
              <a:lnSpc>
                <a:spcPts val="6159"/>
              </a:lnSpc>
            </a:pPr>
            <a:r>
              <a:rPr lang="en-US" sz="4000" dirty="0">
                <a:solidFill>
                  <a:srgbClr val="000000"/>
                </a:solidFill>
                <a:latin typeface="Montserrat"/>
                <a:ea typeface="Montserrat"/>
                <a:cs typeface="Montserrat"/>
                <a:sym typeface="Montserrat"/>
              </a:rPr>
              <a:t>“Inclusion is a lifelong process’ it is not just about the academic portion of life but everyone’s life journey”</a:t>
            </a:r>
            <a:endParaRPr sz="4000" dirty="0"/>
          </a:p>
          <a:p>
            <a:pPr algn="ctr">
              <a:lnSpc>
                <a:spcPts val="6159"/>
              </a:lnSpc>
            </a:pPr>
            <a:r>
              <a:rPr lang="en-US" sz="4399" dirty="0">
                <a:solidFill>
                  <a:srgbClr val="000000"/>
                </a:solidFill>
                <a:latin typeface="Montserrat"/>
                <a:ea typeface="Montserrat"/>
                <a:cs typeface="Montserrat"/>
                <a:sym typeface="Montserrat"/>
              </a:rPr>
              <a:t>“It’s like wanting to be there and feeling that people want you to be there” (Miles et al., 2019, p.14)</a:t>
            </a:r>
          </a:p>
          <a:p>
            <a:pPr algn="ctr">
              <a:lnSpc>
                <a:spcPts val="6159"/>
              </a:lnSpc>
            </a:pPr>
            <a:endParaRPr lang="en-US" sz="4399" dirty="0">
              <a:solidFill>
                <a:srgbClr val="000000"/>
              </a:solidFill>
              <a:latin typeface="Montserrat"/>
              <a:ea typeface="Montserrat"/>
              <a:cs typeface="Montserrat"/>
              <a:sym typeface="Montserrat"/>
            </a:endParaRPr>
          </a:p>
          <a:p>
            <a:pPr algn="ctr">
              <a:lnSpc>
                <a:spcPts val="3639"/>
              </a:lnSpc>
              <a:spcBef>
                <a:spcPct val="0"/>
              </a:spcBef>
            </a:pPr>
            <a:endParaRPr lang="en-US" sz="4399" dirty="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0476" y="2333566"/>
            <a:ext cx="19730759" cy="6391782"/>
            <a:chOff x="0" y="0"/>
            <a:chExt cx="6072861" cy="1967304"/>
          </a:xfrm>
        </p:grpSpPr>
        <p:sp>
          <p:nvSpPr>
            <p:cNvPr id="3" name="Freeform 3"/>
            <p:cNvSpPr/>
            <p:nvPr/>
          </p:nvSpPr>
          <p:spPr>
            <a:xfrm>
              <a:off x="0" y="0"/>
              <a:ext cx="6072861" cy="1967304"/>
            </a:xfrm>
            <a:custGeom>
              <a:avLst/>
              <a:gdLst/>
              <a:ahLst/>
              <a:cxnLst/>
              <a:rect l="l" t="t" r="r" b="b"/>
              <a:pathLst>
                <a:path w="6072861" h="1967304">
                  <a:moveTo>
                    <a:pt x="0" y="0"/>
                  </a:moveTo>
                  <a:lnTo>
                    <a:pt x="6072861" y="0"/>
                  </a:lnTo>
                  <a:lnTo>
                    <a:pt x="6072861" y="1967304"/>
                  </a:lnTo>
                  <a:lnTo>
                    <a:pt x="0" y="1967304"/>
                  </a:lnTo>
                  <a:close/>
                </a:path>
              </a:pathLst>
            </a:custGeom>
            <a:solidFill>
              <a:srgbClr val="FFBD59"/>
            </a:solidFill>
            <a:ln cap="sq">
              <a:noFill/>
              <a:prstDash val="solid"/>
              <a:miter/>
            </a:ln>
          </p:spPr>
          <p:txBody>
            <a:bodyPr/>
            <a:lstStyle/>
            <a:p>
              <a:endParaRPr lang="en-GB"/>
            </a:p>
          </p:txBody>
        </p:sp>
        <p:sp>
          <p:nvSpPr>
            <p:cNvPr id="4" name="TextBox 4"/>
            <p:cNvSpPr txBox="1"/>
            <p:nvPr/>
          </p:nvSpPr>
          <p:spPr>
            <a:xfrm>
              <a:off x="0" y="-38100"/>
              <a:ext cx="6072861" cy="200540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80727" y="304806"/>
            <a:ext cx="8383905" cy="1295389"/>
          </a:xfrm>
          <a:prstGeom prst="rect">
            <a:avLst/>
          </a:prstGeom>
        </p:spPr>
        <p:txBody>
          <a:bodyPr lIns="0" tIns="0" rIns="0" bIns="0" rtlCol="0" anchor="t">
            <a:spAutoFit/>
          </a:bodyPr>
          <a:lstStyle/>
          <a:p>
            <a:pPr algn="ctr">
              <a:lnSpc>
                <a:spcPts val="10500"/>
              </a:lnSpc>
            </a:pPr>
            <a:r>
              <a:rPr lang="en-US" sz="7500">
                <a:solidFill>
                  <a:srgbClr val="000000"/>
                </a:solidFill>
                <a:latin typeface="Montserrat"/>
                <a:ea typeface="Montserrat"/>
                <a:cs typeface="Montserrat"/>
                <a:sym typeface="Montserrat"/>
              </a:rPr>
              <a:t>Are we there yet?</a:t>
            </a:r>
          </a:p>
        </p:txBody>
      </p:sp>
      <p:sp>
        <p:nvSpPr>
          <p:cNvPr id="6" name="TextBox 6"/>
          <p:cNvSpPr txBox="1"/>
          <p:nvPr/>
        </p:nvSpPr>
        <p:spPr>
          <a:xfrm>
            <a:off x="504956" y="2529860"/>
            <a:ext cx="17029129" cy="6517322"/>
          </a:xfrm>
          <a:prstGeom prst="rect">
            <a:avLst/>
          </a:prstGeom>
        </p:spPr>
        <p:txBody>
          <a:bodyPr lIns="0" tIns="0" rIns="0" bIns="0" rtlCol="0" anchor="t">
            <a:spAutoFit/>
          </a:bodyPr>
          <a:lstStyle/>
          <a:p>
            <a:pPr marL="669291" lvl="1" indent="-334646" algn="l">
              <a:lnSpc>
                <a:spcPts val="4340"/>
              </a:lnSpc>
              <a:buFont typeface="Arial"/>
              <a:buChar char="•"/>
            </a:pPr>
            <a:r>
              <a:rPr lang="en-US" sz="3100">
                <a:solidFill>
                  <a:srgbClr val="000000"/>
                </a:solidFill>
                <a:latin typeface="Montserrat"/>
                <a:ea typeface="Montserrat"/>
                <a:cs typeface="Montserrat"/>
                <a:sym typeface="Montserrat"/>
              </a:rPr>
              <a:t>Autistic young people significantly more likely to be bullied (Humphrey &amp; Hebron, 2015; Park et al., 2020).</a:t>
            </a:r>
          </a:p>
          <a:p>
            <a:pPr marL="669291" lvl="1" indent="-334646" algn="l">
              <a:lnSpc>
                <a:spcPts val="4340"/>
              </a:lnSpc>
              <a:buFont typeface="Arial"/>
              <a:buChar char="•"/>
            </a:pPr>
            <a:r>
              <a:rPr lang="en-US" sz="3100">
                <a:solidFill>
                  <a:srgbClr val="000000"/>
                </a:solidFill>
                <a:latin typeface="Montserrat"/>
                <a:ea typeface="Montserrat"/>
                <a:cs typeface="Montserrat"/>
                <a:sym typeface="Montserrat"/>
              </a:rPr>
              <a:t>Autistic young people experience poorer mental health outcomes (Hebron &amp; Humphrey, 2014).</a:t>
            </a:r>
          </a:p>
          <a:p>
            <a:pPr marL="669291" lvl="1" indent="-334646" algn="l">
              <a:lnSpc>
                <a:spcPts val="4340"/>
              </a:lnSpc>
              <a:buFont typeface="Arial"/>
              <a:buChar char="•"/>
            </a:pPr>
            <a:r>
              <a:rPr lang="en-US" sz="3100">
                <a:solidFill>
                  <a:srgbClr val="000000"/>
                </a:solidFill>
                <a:latin typeface="Montserrat"/>
                <a:ea typeface="Montserrat"/>
                <a:cs typeface="Montserrat"/>
                <a:sym typeface="Montserrat"/>
              </a:rPr>
              <a:t>Bullying found to be a substantial predictor of increased rates of depression amongst autistic young people (Rai et al., 2018).</a:t>
            </a:r>
          </a:p>
          <a:p>
            <a:pPr marL="669291" lvl="1" indent="-334646" algn="l">
              <a:lnSpc>
                <a:spcPts val="4340"/>
              </a:lnSpc>
              <a:buFont typeface="Arial"/>
              <a:buChar char="•"/>
            </a:pPr>
            <a:r>
              <a:rPr lang="en-US" sz="3100">
                <a:solidFill>
                  <a:srgbClr val="000000"/>
                </a:solidFill>
                <a:latin typeface="Montserrat"/>
                <a:ea typeface="Montserrat"/>
                <a:cs typeface="Montserrat"/>
                <a:sym typeface="Montserrat"/>
              </a:rPr>
              <a:t>Autistic CYP are approximately twice as likely to be excluded from school (Department for Education Permanent and Fixed Term Exclusions in England: 2018 to 2019). </a:t>
            </a:r>
          </a:p>
          <a:p>
            <a:pPr marL="669291" lvl="1" indent="-334646" algn="l">
              <a:lnSpc>
                <a:spcPts val="4340"/>
              </a:lnSpc>
              <a:buFont typeface="Arial"/>
              <a:buChar char="•"/>
            </a:pPr>
            <a:r>
              <a:rPr lang="en-US" sz="3100">
                <a:solidFill>
                  <a:srgbClr val="000000"/>
                </a:solidFill>
                <a:latin typeface="Montserrat"/>
                <a:ea typeface="Montserrat"/>
                <a:cs typeface="Montserrat"/>
                <a:sym typeface="Montserrat"/>
              </a:rPr>
              <a:t>Research highlighting the experiences of autistic young people masking, the causes and the consequences. </a:t>
            </a:r>
          </a:p>
          <a:p>
            <a:pPr algn="l">
              <a:lnSpc>
                <a:spcPts val="4340"/>
              </a:lnSpc>
            </a:pPr>
            <a:endParaRPr lang="en-US" sz="310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52741" y="322904"/>
            <a:ext cx="9208855" cy="1698626"/>
          </a:xfrm>
          <a:prstGeom prst="rect">
            <a:avLst/>
          </a:prstGeom>
        </p:spPr>
        <p:txBody>
          <a:bodyPr lIns="0" tIns="0" rIns="0" bIns="0" rtlCol="0" anchor="t">
            <a:spAutoFit/>
          </a:bodyPr>
          <a:lstStyle/>
          <a:p>
            <a:pPr algn="ctr">
              <a:lnSpc>
                <a:spcPts val="13999"/>
              </a:lnSpc>
            </a:pPr>
            <a:r>
              <a:rPr lang="en-US" sz="9999">
                <a:solidFill>
                  <a:srgbClr val="000000"/>
                </a:solidFill>
                <a:latin typeface="Montserrat"/>
                <a:ea typeface="Montserrat"/>
                <a:cs typeface="Montserrat"/>
                <a:sym typeface="Montserrat"/>
              </a:rPr>
              <a:t>The Research  </a:t>
            </a:r>
          </a:p>
        </p:txBody>
      </p:sp>
      <p:grpSp>
        <p:nvGrpSpPr>
          <p:cNvPr id="3" name="Group 3"/>
          <p:cNvGrpSpPr/>
          <p:nvPr/>
        </p:nvGrpSpPr>
        <p:grpSpPr>
          <a:xfrm>
            <a:off x="-778320" y="3138918"/>
            <a:ext cx="20772808" cy="4577210"/>
            <a:chOff x="0" y="0"/>
            <a:chExt cx="5471028" cy="1205520"/>
          </a:xfrm>
        </p:grpSpPr>
        <p:sp>
          <p:nvSpPr>
            <p:cNvPr id="4" name="Freeform 4"/>
            <p:cNvSpPr/>
            <p:nvPr/>
          </p:nvSpPr>
          <p:spPr>
            <a:xfrm>
              <a:off x="0" y="0"/>
              <a:ext cx="5471028" cy="1205520"/>
            </a:xfrm>
            <a:custGeom>
              <a:avLst/>
              <a:gdLst/>
              <a:ahLst/>
              <a:cxnLst/>
              <a:rect l="l" t="t" r="r" b="b"/>
              <a:pathLst>
                <a:path w="5471028" h="1205520">
                  <a:moveTo>
                    <a:pt x="0" y="0"/>
                  </a:moveTo>
                  <a:lnTo>
                    <a:pt x="5471028" y="0"/>
                  </a:lnTo>
                  <a:lnTo>
                    <a:pt x="5471028" y="1205520"/>
                  </a:lnTo>
                  <a:lnTo>
                    <a:pt x="0" y="1205520"/>
                  </a:lnTo>
                  <a:close/>
                </a:path>
              </a:pathLst>
            </a:custGeom>
            <a:solidFill>
              <a:srgbClr val="FFBD59"/>
            </a:solidFill>
          </p:spPr>
          <p:txBody>
            <a:bodyPr/>
            <a:lstStyle/>
            <a:p>
              <a:endParaRPr lang="en-GB"/>
            </a:p>
          </p:txBody>
        </p:sp>
        <p:sp>
          <p:nvSpPr>
            <p:cNvPr id="5" name="TextBox 5"/>
            <p:cNvSpPr txBox="1"/>
            <p:nvPr/>
          </p:nvSpPr>
          <p:spPr>
            <a:xfrm>
              <a:off x="0" y="-38100"/>
              <a:ext cx="5471028" cy="124362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645934" y="4241801"/>
            <a:ext cx="16996132" cy="2970365"/>
          </a:xfrm>
          <a:prstGeom prst="rect">
            <a:avLst/>
          </a:prstGeom>
        </p:spPr>
        <p:txBody>
          <a:bodyPr lIns="0" tIns="0" rIns="0" bIns="0" rtlCol="0" anchor="t">
            <a:spAutoFit/>
          </a:bodyPr>
          <a:lstStyle/>
          <a:p>
            <a:pPr algn="ctr">
              <a:lnSpc>
                <a:spcPts val="5879"/>
              </a:lnSpc>
              <a:spcBef>
                <a:spcPct val="0"/>
              </a:spcBef>
            </a:pPr>
            <a:r>
              <a:rPr lang="en-US" sz="4199" dirty="0">
                <a:solidFill>
                  <a:srgbClr val="000000"/>
                </a:solidFill>
                <a:latin typeface="Montserrat"/>
                <a:ea typeface="Montserrat"/>
                <a:cs typeface="Montserrat"/>
                <a:sym typeface="Montserrat"/>
              </a:rPr>
              <a:t>“I don’t care about being normal, as long as I have friends” </a:t>
            </a:r>
          </a:p>
          <a:p>
            <a:pPr algn="ctr">
              <a:lnSpc>
                <a:spcPts val="5879"/>
              </a:lnSpc>
              <a:spcBef>
                <a:spcPct val="0"/>
              </a:spcBef>
            </a:pPr>
            <a:r>
              <a:rPr lang="en-US" sz="4199" dirty="0">
                <a:solidFill>
                  <a:srgbClr val="000000"/>
                </a:solidFill>
                <a:latin typeface="Montserrat"/>
                <a:ea typeface="Montserrat"/>
                <a:cs typeface="Montserrat"/>
                <a:sym typeface="Montserrat"/>
              </a:rPr>
              <a:t>An exploration of autistic adolescents experiences of identity, masking and friendships.</a:t>
            </a:r>
          </a:p>
          <a:p>
            <a:pPr algn="ctr">
              <a:lnSpc>
                <a:spcPts val="5879"/>
              </a:lnSpc>
              <a:spcBef>
                <a:spcPct val="0"/>
              </a:spcBef>
            </a:pPr>
            <a:endParaRPr lang="en-US" sz="4199" dirty="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404" y="2712655"/>
            <a:ext cx="20772808" cy="4861690"/>
            <a:chOff x="0" y="0"/>
            <a:chExt cx="5471028" cy="1280445"/>
          </a:xfrm>
        </p:grpSpPr>
        <p:sp>
          <p:nvSpPr>
            <p:cNvPr id="3" name="Freeform 3"/>
            <p:cNvSpPr/>
            <p:nvPr/>
          </p:nvSpPr>
          <p:spPr>
            <a:xfrm>
              <a:off x="0" y="0"/>
              <a:ext cx="5471028" cy="1280445"/>
            </a:xfrm>
            <a:custGeom>
              <a:avLst/>
              <a:gdLst/>
              <a:ahLst/>
              <a:cxnLst/>
              <a:rect l="l" t="t" r="r" b="b"/>
              <a:pathLst>
                <a:path w="5471028" h="1280445">
                  <a:moveTo>
                    <a:pt x="0" y="0"/>
                  </a:moveTo>
                  <a:lnTo>
                    <a:pt x="5471028" y="0"/>
                  </a:lnTo>
                  <a:lnTo>
                    <a:pt x="5471028" y="1280445"/>
                  </a:lnTo>
                  <a:lnTo>
                    <a:pt x="0" y="1280445"/>
                  </a:lnTo>
                  <a:close/>
                </a:path>
              </a:pathLst>
            </a:custGeom>
            <a:solidFill>
              <a:srgbClr val="FFBD59"/>
            </a:solidFill>
          </p:spPr>
          <p:txBody>
            <a:bodyPr/>
            <a:lstStyle/>
            <a:p>
              <a:endParaRPr lang="en-GB"/>
            </a:p>
          </p:txBody>
        </p:sp>
        <p:sp>
          <p:nvSpPr>
            <p:cNvPr id="4" name="TextBox 4"/>
            <p:cNvSpPr txBox="1"/>
            <p:nvPr/>
          </p:nvSpPr>
          <p:spPr>
            <a:xfrm>
              <a:off x="0" y="-38100"/>
              <a:ext cx="5471028" cy="131854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3606114"/>
            <a:ext cx="18288000" cy="2561592"/>
          </a:xfrm>
          <a:prstGeom prst="rect">
            <a:avLst/>
          </a:prstGeom>
        </p:spPr>
        <p:txBody>
          <a:bodyPr lIns="0" tIns="0" rIns="0" bIns="0" rtlCol="0" anchor="t">
            <a:spAutoFit/>
          </a:bodyPr>
          <a:lstStyle/>
          <a:p>
            <a:pPr algn="ctr">
              <a:lnSpc>
                <a:spcPts val="6859"/>
              </a:lnSpc>
              <a:spcBef>
                <a:spcPct val="0"/>
              </a:spcBef>
            </a:pPr>
            <a:r>
              <a:rPr lang="en-US" sz="4899">
                <a:solidFill>
                  <a:srgbClr val="000000"/>
                </a:solidFill>
                <a:latin typeface="Montserrat"/>
                <a:ea typeface="Montserrat"/>
                <a:cs typeface="Montserrat"/>
                <a:sym typeface="Montserrat"/>
              </a:rPr>
              <a:t>The efforts made by individuals to minimise the appearance of differences (Cook et al., 2021; Hull et al., 2017; Whitlock et al., 2020; Zablotsky et al., 2014). </a:t>
            </a:r>
          </a:p>
        </p:txBody>
      </p:sp>
      <p:sp>
        <p:nvSpPr>
          <p:cNvPr id="6" name="TextBox 6"/>
          <p:cNvSpPr txBox="1"/>
          <p:nvPr/>
        </p:nvSpPr>
        <p:spPr>
          <a:xfrm>
            <a:off x="3598783" y="479824"/>
            <a:ext cx="11090434" cy="1557019"/>
          </a:xfrm>
          <a:prstGeom prst="rect">
            <a:avLst/>
          </a:prstGeom>
        </p:spPr>
        <p:txBody>
          <a:bodyPr lIns="0" tIns="0" rIns="0" bIns="0" rtlCol="0" anchor="t">
            <a:spAutoFit/>
          </a:bodyPr>
          <a:lstStyle/>
          <a:p>
            <a:pPr algn="ctr">
              <a:lnSpc>
                <a:spcPts val="12880"/>
              </a:lnSpc>
            </a:pPr>
            <a:r>
              <a:rPr lang="en-US" sz="9200">
                <a:solidFill>
                  <a:srgbClr val="000000"/>
                </a:solidFill>
                <a:latin typeface="Montserrat"/>
                <a:ea typeface="Montserrat"/>
                <a:cs typeface="Montserrat"/>
                <a:sym typeface="Montserrat"/>
              </a:rPr>
              <a:t>Masking Definition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404" y="2169958"/>
            <a:ext cx="20772808" cy="6198870"/>
            <a:chOff x="0" y="0"/>
            <a:chExt cx="5471028" cy="1632624"/>
          </a:xfrm>
        </p:grpSpPr>
        <p:sp>
          <p:nvSpPr>
            <p:cNvPr id="3" name="Freeform 3"/>
            <p:cNvSpPr/>
            <p:nvPr/>
          </p:nvSpPr>
          <p:spPr>
            <a:xfrm>
              <a:off x="0" y="0"/>
              <a:ext cx="5471028" cy="1632624"/>
            </a:xfrm>
            <a:custGeom>
              <a:avLst/>
              <a:gdLst/>
              <a:ahLst/>
              <a:cxnLst/>
              <a:rect l="l" t="t" r="r" b="b"/>
              <a:pathLst>
                <a:path w="5471028" h="1632624">
                  <a:moveTo>
                    <a:pt x="0" y="0"/>
                  </a:moveTo>
                  <a:lnTo>
                    <a:pt x="5471028" y="0"/>
                  </a:lnTo>
                  <a:lnTo>
                    <a:pt x="5471028" y="1632624"/>
                  </a:lnTo>
                  <a:lnTo>
                    <a:pt x="0" y="1632624"/>
                  </a:lnTo>
                  <a:close/>
                </a:path>
              </a:pathLst>
            </a:custGeom>
            <a:solidFill>
              <a:srgbClr val="FFBD59"/>
            </a:solidFill>
          </p:spPr>
          <p:txBody>
            <a:bodyPr/>
            <a:lstStyle/>
            <a:p>
              <a:endParaRPr lang="en-GB"/>
            </a:p>
          </p:txBody>
        </p:sp>
        <p:sp>
          <p:nvSpPr>
            <p:cNvPr id="4" name="TextBox 4"/>
            <p:cNvSpPr txBox="1"/>
            <p:nvPr/>
          </p:nvSpPr>
          <p:spPr>
            <a:xfrm>
              <a:off x="0" y="-38100"/>
              <a:ext cx="5471028" cy="167072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50555" y="2036608"/>
            <a:ext cx="15186890" cy="6332220"/>
          </a:xfrm>
          <a:prstGeom prst="rect">
            <a:avLst/>
          </a:prstGeom>
        </p:spPr>
        <p:txBody>
          <a:bodyPr lIns="0" tIns="0" rIns="0" bIns="0" rtlCol="0" anchor="t">
            <a:spAutoFit/>
          </a:bodyPr>
          <a:lstStyle/>
          <a:p>
            <a:pPr algn="ctr">
              <a:lnSpc>
                <a:spcPts val="10080"/>
              </a:lnSpc>
            </a:pPr>
            <a:r>
              <a:rPr lang="en-US" sz="7200">
                <a:solidFill>
                  <a:srgbClr val="000000"/>
                </a:solidFill>
                <a:latin typeface="Montserrat"/>
                <a:ea typeface="Montserrat"/>
                <a:cs typeface="Montserrat"/>
                <a:sym typeface="Montserrat"/>
              </a:rPr>
              <a:t>Masking, Camouflaging , Social Camouflaging, Adapting, Passing as non autistic, Compensation, Assimilation, Hiding, Blending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1067" y="2713483"/>
            <a:ext cx="7768120" cy="7037649"/>
            <a:chOff x="0" y="0"/>
            <a:chExt cx="4832690" cy="4378251"/>
          </a:xfrm>
        </p:grpSpPr>
        <p:sp>
          <p:nvSpPr>
            <p:cNvPr id="3" name="Freeform 3"/>
            <p:cNvSpPr/>
            <p:nvPr/>
          </p:nvSpPr>
          <p:spPr>
            <a:xfrm>
              <a:off x="0" y="0"/>
              <a:ext cx="4832690" cy="4378251"/>
            </a:xfrm>
            <a:custGeom>
              <a:avLst/>
              <a:gdLst/>
              <a:ahLst/>
              <a:cxnLst/>
              <a:rect l="l" t="t" r="r" b="b"/>
              <a:pathLst>
                <a:path w="4832690" h="4378251">
                  <a:moveTo>
                    <a:pt x="0" y="0"/>
                  </a:moveTo>
                  <a:lnTo>
                    <a:pt x="4832690" y="0"/>
                  </a:lnTo>
                  <a:lnTo>
                    <a:pt x="4832690" y="4378251"/>
                  </a:lnTo>
                  <a:lnTo>
                    <a:pt x="0" y="4378251"/>
                  </a:lnTo>
                  <a:close/>
                </a:path>
              </a:pathLst>
            </a:custGeom>
            <a:solidFill>
              <a:srgbClr val="FFBD59"/>
            </a:solidFill>
          </p:spPr>
          <p:txBody>
            <a:bodyPr/>
            <a:lstStyle/>
            <a:p>
              <a:endParaRPr lang="en-GB"/>
            </a:p>
          </p:txBody>
        </p:sp>
        <p:sp>
          <p:nvSpPr>
            <p:cNvPr id="4" name="TextBox 4"/>
            <p:cNvSpPr txBox="1"/>
            <p:nvPr/>
          </p:nvSpPr>
          <p:spPr>
            <a:xfrm>
              <a:off x="0" y="-38100"/>
              <a:ext cx="4832690" cy="441635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21651" y="2713483"/>
            <a:ext cx="7037649" cy="7037649"/>
          </a:xfrm>
          <a:custGeom>
            <a:avLst/>
            <a:gdLst/>
            <a:ahLst/>
            <a:cxnLst/>
            <a:rect l="l" t="t" r="r" b="b"/>
            <a:pathLst>
              <a:path w="7037649" h="7037649">
                <a:moveTo>
                  <a:pt x="0" y="0"/>
                </a:moveTo>
                <a:lnTo>
                  <a:pt x="7037649" y="0"/>
                </a:lnTo>
                <a:lnTo>
                  <a:pt x="7037649" y="7037649"/>
                </a:lnTo>
                <a:lnTo>
                  <a:pt x="0" y="703764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335204" y="834562"/>
            <a:ext cx="12647966" cy="1203309"/>
          </a:xfrm>
          <a:prstGeom prst="rect">
            <a:avLst/>
          </a:prstGeom>
        </p:spPr>
        <p:txBody>
          <a:bodyPr lIns="0" tIns="0" rIns="0" bIns="0" rtlCol="0" anchor="t">
            <a:spAutoFit/>
          </a:bodyPr>
          <a:lstStyle/>
          <a:p>
            <a:pPr algn="ctr">
              <a:lnSpc>
                <a:spcPts val="9800"/>
              </a:lnSpc>
            </a:pPr>
            <a:r>
              <a:rPr lang="en-US" sz="7000">
                <a:solidFill>
                  <a:srgbClr val="000000"/>
                </a:solidFill>
                <a:latin typeface="Montserrat"/>
                <a:ea typeface="Montserrat"/>
                <a:cs typeface="Montserrat"/>
                <a:sym typeface="Montserrat"/>
              </a:rPr>
              <a:t>Masking behaviours</a:t>
            </a:r>
          </a:p>
        </p:txBody>
      </p:sp>
      <p:sp>
        <p:nvSpPr>
          <p:cNvPr id="7" name="TextBox 7"/>
          <p:cNvSpPr txBox="1"/>
          <p:nvPr/>
        </p:nvSpPr>
        <p:spPr>
          <a:xfrm>
            <a:off x="1348645" y="2961991"/>
            <a:ext cx="6972956" cy="8075295"/>
          </a:xfrm>
          <a:prstGeom prst="rect">
            <a:avLst/>
          </a:prstGeom>
        </p:spPr>
        <p:txBody>
          <a:bodyPr lIns="0" tIns="0" rIns="0" bIns="0" rtlCol="0" anchor="t">
            <a:spAutoFit/>
          </a:bodyPr>
          <a:lstStyle/>
          <a:p>
            <a:pPr algn="l">
              <a:lnSpc>
                <a:spcPts val="3779"/>
              </a:lnSpc>
            </a:pPr>
            <a:r>
              <a:rPr lang="en-US" sz="2699" b="1">
                <a:solidFill>
                  <a:srgbClr val="000000"/>
                </a:solidFill>
                <a:latin typeface="Montserrat Bold"/>
                <a:ea typeface="Montserrat Bold"/>
                <a:cs typeface="Montserrat Bold"/>
                <a:sym typeface="Montserrat Bold"/>
              </a:rPr>
              <a:t>Hiding emotion: </a:t>
            </a:r>
            <a:r>
              <a:rPr lang="en-US" sz="2699">
                <a:solidFill>
                  <a:srgbClr val="000000"/>
                </a:solidFill>
                <a:latin typeface="Montserrat"/>
                <a:ea typeface="Montserrat"/>
                <a:cs typeface="Montserrat"/>
                <a:sym typeface="Montserrat"/>
              </a:rPr>
              <a:t>Anxiety, sadness, happiness </a:t>
            </a:r>
          </a:p>
          <a:p>
            <a:pPr algn="l">
              <a:lnSpc>
                <a:spcPts val="3779"/>
              </a:lnSpc>
            </a:pPr>
            <a:endParaRPr lang="en-US" sz="2699">
              <a:solidFill>
                <a:srgbClr val="000000"/>
              </a:solidFill>
              <a:latin typeface="Montserrat"/>
              <a:ea typeface="Montserrat"/>
              <a:cs typeface="Montserrat"/>
              <a:sym typeface="Montserrat"/>
            </a:endParaRPr>
          </a:p>
          <a:p>
            <a:pPr algn="l">
              <a:lnSpc>
                <a:spcPts val="3779"/>
              </a:lnSpc>
            </a:pPr>
            <a:r>
              <a:rPr lang="en-US" sz="2699" b="1">
                <a:solidFill>
                  <a:srgbClr val="000000"/>
                </a:solidFill>
                <a:latin typeface="Montserrat Bold"/>
                <a:ea typeface="Montserrat Bold"/>
                <a:cs typeface="Montserrat Bold"/>
                <a:sym typeface="Montserrat Bold"/>
              </a:rPr>
              <a:t>Hiding or suppressing difference: </a:t>
            </a:r>
            <a:r>
              <a:rPr lang="en-US" sz="2699">
                <a:solidFill>
                  <a:srgbClr val="000000"/>
                </a:solidFill>
                <a:latin typeface="Montserrat"/>
                <a:ea typeface="Montserrat"/>
                <a:cs typeface="Montserrat"/>
                <a:sym typeface="Montserrat"/>
              </a:rPr>
              <a:t>Gross motor difficulties, academic difficulties, sensory differences</a:t>
            </a:r>
          </a:p>
          <a:p>
            <a:pPr algn="l">
              <a:lnSpc>
                <a:spcPts val="3779"/>
              </a:lnSpc>
            </a:pPr>
            <a:endParaRPr lang="en-US" sz="2699">
              <a:solidFill>
                <a:srgbClr val="000000"/>
              </a:solidFill>
              <a:latin typeface="Montserrat"/>
              <a:ea typeface="Montserrat"/>
              <a:cs typeface="Montserrat"/>
              <a:sym typeface="Montserrat"/>
            </a:endParaRPr>
          </a:p>
          <a:p>
            <a:pPr algn="l">
              <a:lnSpc>
                <a:spcPts val="3779"/>
              </a:lnSpc>
            </a:pPr>
            <a:r>
              <a:rPr lang="en-US" sz="2699" b="1">
                <a:solidFill>
                  <a:srgbClr val="000000"/>
                </a:solidFill>
                <a:latin typeface="Montserrat Bold"/>
                <a:ea typeface="Montserrat Bold"/>
                <a:cs typeface="Montserrat Bold"/>
                <a:sym typeface="Montserrat Bold"/>
              </a:rPr>
              <a:t>Copying or mimicking others: </a:t>
            </a:r>
            <a:r>
              <a:rPr lang="en-US" sz="2699">
                <a:solidFill>
                  <a:srgbClr val="000000"/>
                </a:solidFill>
                <a:latin typeface="Montserrat"/>
                <a:ea typeface="Montserrat"/>
                <a:cs typeface="Montserrat"/>
                <a:sym typeface="Montserrat"/>
              </a:rPr>
              <a:t>Characters voices, social situations, social behaviours</a:t>
            </a:r>
          </a:p>
          <a:p>
            <a:pPr algn="l">
              <a:lnSpc>
                <a:spcPts val="3779"/>
              </a:lnSpc>
            </a:pPr>
            <a:endParaRPr lang="en-US" sz="2699">
              <a:solidFill>
                <a:srgbClr val="000000"/>
              </a:solidFill>
              <a:latin typeface="Montserrat"/>
              <a:ea typeface="Montserrat"/>
              <a:cs typeface="Montserrat"/>
              <a:sym typeface="Montserrat"/>
            </a:endParaRPr>
          </a:p>
          <a:p>
            <a:pPr algn="l">
              <a:lnSpc>
                <a:spcPts val="3779"/>
              </a:lnSpc>
            </a:pPr>
            <a:r>
              <a:rPr lang="en-US" sz="2699" b="1">
                <a:solidFill>
                  <a:srgbClr val="000000"/>
                </a:solidFill>
                <a:latin typeface="Montserrat Bold"/>
                <a:ea typeface="Montserrat Bold"/>
                <a:cs typeface="Montserrat Bold"/>
                <a:sym typeface="Montserrat Bold"/>
              </a:rPr>
              <a:t>Putting on an act: </a:t>
            </a:r>
            <a:r>
              <a:rPr lang="en-US" sz="2699">
                <a:solidFill>
                  <a:srgbClr val="000000"/>
                </a:solidFill>
                <a:latin typeface="Montserrat"/>
                <a:ea typeface="Montserrat"/>
                <a:cs typeface="Montserrat"/>
                <a:sym typeface="Montserrat"/>
              </a:rPr>
              <a:t>Acting, completely different person, parental observations</a:t>
            </a:r>
          </a:p>
          <a:p>
            <a:pPr algn="l">
              <a:lnSpc>
                <a:spcPts val="3779"/>
              </a:lnSpc>
            </a:pPr>
            <a:endParaRPr lang="en-US" sz="2699">
              <a:solidFill>
                <a:srgbClr val="000000"/>
              </a:solidFill>
              <a:latin typeface="Montserrat"/>
              <a:ea typeface="Montserrat"/>
              <a:cs typeface="Montserrat"/>
              <a:sym typeface="Montserrat"/>
            </a:endParaRPr>
          </a:p>
          <a:p>
            <a:pPr algn="l">
              <a:lnSpc>
                <a:spcPts val="3779"/>
              </a:lnSpc>
            </a:pPr>
            <a:endParaRPr lang="en-US" sz="2699">
              <a:solidFill>
                <a:srgbClr val="000000"/>
              </a:solidFill>
              <a:latin typeface="Montserrat"/>
              <a:ea typeface="Montserrat"/>
              <a:cs typeface="Montserrat"/>
              <a:sym typeface="Montserrat"/>
            </a:endParaRPr>
          </a:p>
          <a:p>
            <a:pPr algn="l">
              <a:lnSpc>
                <a:spcPts val="3779"/>
              </a:lnSpc>
            </a:pPr>
            <a:endParaRPr lang="en-US" sz="2699">
              <a:solidFill>
                <a:srgbClr val="000000"/>
              </a:solidFill>
              <a:latin typeface="Montserrat"/>
              <a:ea typeface="Montserrat"/>
              <a:cs typeface="Montserrat"/>
              <a:sym typeface="Montserrat"/>
            </a:endParaRPr>
          </a:p>
          <a:p>
            <a:pPr algn="l">
              <a:lnSpc>
                <a:spcPts val="3779"/>
              </a:lnSpc>
              <a:spcBef>
                <a:spcPct val="0"/>
              </a:spcBef>
            </a:pPr>
            <a:endParaRPr lang="en-US" sz="2699">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2E60B6AC8AE44BF5D30AB87D65968" ma:contentTypeVersion="24" ma:contentTypeDescription="Create a new document." ma:contentTypeScope="" ma:versionID="010a75faea2db034f98e5c7bc43954e7">
  <xsd:schema xmlns:xsd="http://www.w3.org/2001/XMLSchema" xmlns:xs="http://www.w3.org/2001/XMLSchema" xmlns:p="http://schemas.microsoft.com/office/2006/metadata/properties" xmlns:ns1="http://schemas.microsoft.com/sharepoint/v3" xmlns:ns2="0ef4e481-48da-44ba-b31d-bb458a0e8c66" xmlns:ns3="91ec3824-3dba-483e-871e-43731e2bbcea" targetNamespace="http://schemas.microsoft.com/office/2006/metadata/properties" ma:root="true" ma:fieldsID="a6375d231f32434be7f8af7d1df9b62f" ns1:_="" ns2:_="" ns3:_="">
    <xsd:import namespace="http://schemas.microsoft.com/sharepoint/v3"/>
    <xsd:import namespace="0ef4e481-48da-44ba-b31d-bb458a0e8c66"/>
    <xsd:import namespace="91ec3824-3dba-483e-871e-43731e2bbc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Reports" minOccurs="0"/>
                <xsd:element ref="ns2:Draftreport"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f4e481-48da-44ba-b31d-bb458a0e8c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ports" ma:index="22" nillable="true" ma:displayName="Reports" ma:format="Dropdown" ma:internalName="Reports">
      <xsd:simpleType>
        <xsd:restriction base="dms:Text">
          <xsd:maxLength value="255"/>
        </xsd:restriction>
      </xsd:simpleType>
    </xsd:element>
    <xsd:element name="Draftreport" ma:index="23" nillable="true" ma:displayName="Draft report" ma:format="Dropdown" ma:internalName="Draftreport">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084b5b8-5c41-402a-93b7-1e2a455a0556"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ec3824-3dba-483e-871e-43731e2bbc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b3341e9-281c-44ae-b03e-69bbc8aa2c27}" ma:internalName="TaxCatchAll" ma:showField="CatchAllData" ma:web="91ec3824-3dba-483e-871e-43731e2bbc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1ec3824-3dba-483e-871e-43731e2bbcea" xsi:nil="true"/>
    <lcf76f155ced4ddcb4097134ff3c332f xmlns="0ef4e481-48da-44ba-b31d-bb458a0e8c66">
      <Terms xmlns="http://schemas.microsoft.com/office/infopath/2007/PartnerControls"/>
    </lcf76f155ced4ddcb4097134ff3c332f>
    <_ip_UnifiedCompliancePolicyProperties xmlns="http://schemas.microsoft.com/sharepoint/v3" xsi:nil="true"/>
    <Draftreport xmlns="0ef4e481-48da-44ba-b31d-bb458a0e8c66" xsi:nil="true"/>
    <Reports xmlns="0ef4e481-48da-44ba-b31d-bb458a0e8c66" xsi:nil="true"/>
  </documentManagement>
</p:properties>
</file>

<file path=customXml/itemProps1.xml><?xml version="1.0" encoding="utf-8"?>
<ds:datastoreItem xmlns:ds="http://schemas.openxmlformats.org/officeDocument/2006/customXml" ds:itemID="{95B4CD3D-8D40-4415-B938-891EB3F1D1F5}"/>
</file>

<file path=customXml/itemProps2.xml><?xml version="1.0" encoding="utf-8"?>
<ds:datastoreItem xmlns:ds="http://schemas.openxmlformats.org/officeDocument/2006/customXml" ds:itemID="{134B23F7-F08B-40DA-81EC-C3A795A8C2A9}"/>
</file>

<file path=customXml/itemProps3.xml><?xml version="1.0" encoding="utf-8"?>
<ds:datastoreItem xmlns:ds="http://schemas.openxmlformats.org/officeDocument/2006/customXml" ds:itemID="{66DD4DE9-BFFA-4C14-8CFC-99B717595C39}"/>
</file>

<file path=docProps/app.xml><?xml version="1.0" encoding="utf-8"?>
<Properties xmlns="http://schemas.openxmlformats.org/officeDocument/2006/extended-properties" xmlns:vt="http://schemas.openxmlformats.org/officeDocument/2006/docPropsVTypes">
  <TotalTime>16</TotalTime>
  <Words>7136</Words>
  <Application>Microsoft Macintosh PowerPoint</Application>
  <PresentationFormat>Custom</PresentationFormat>
  <Paragraphs>359</Paragraphs>
  <Slides>37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Poppins</vt:lpstr>
      <vt:lpstr>Poppins Bold</vt:lpstr>
      <vt:lpstr>Canva Sans Bold</vt:lpstr>
      <vt:lpstr>Montserrat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Masking Presentation (2)</dc:title>
  <cp:lastModifiedBy>Jessica Dewey</cp:lastModifiedBy>
  <cp:revision>4</cp:revision>
  <dcterms:created xsi:type="dcterms:W3CDTF">2006-08-16T00:00:00Z</dcterms:created>
  <dcterms:modified xsi:type="dcterms:W3CDTF">2024-11-06T10:06:43Z</dcterms:modified>
  <dc:identifier>DAGDatm70l0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0x010100FA32E60B6AC8AE44BF5D30AB87D65968</vt:lpwstr>
  </property>
</Properties>
</file>