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307" r:id="rId4"/>
    <p:sldId id="268" r:id="rId5"/>
    <p:sldId id="257" r:id="rId6"/>
    <p:sldId id="297" r:id="rId7"/>
    <p:sldId id="291" r:id="rId8"/>
    <p:sldId id="296" r:id="rId9"/>
    <p:sldId id="302" r:id="rId10"/>
    <p:sldId id="292" r:id="rId11"/>
    <p:sldId id="270" r:id="rId12"/>
    <p:sldId id="289" r:id="rId13"/>
    <p:sldId id="312" r:id="rId14"/>
    <p:sldId id="290" r:id="rId15"/>
    <p:sldId id="274" r:id="rId16"/>
    <p:sldId id="283" r:id="rId17"/>
    <p:sldId id="284" r:id="rId18"/>
    <p:sldId id="285" r:id="rId19"/>
    <p:sldId id="303" r:id="rId20"/>
    <p:sldId id="280" r:id="rId21"/>
    <p:sldId id="281" r:id="rId22"/>
    <p:sldId id="282" r:id="rId23"/>
    <p:sldId id="304" r:id="rId24"/>
    <p:sldId id="278" r:id="rId25"/>
    <p:sldId id="279" r:id="rId26"/>
    <p:sldId id="311" r:id="rId27"/>
    <p:sldId id="305" r:id="rId28"/>
    <p:sldId id="275" r:id="rId29"/>
    <p:sldId id="276" r:id="rId30"/>
    <p:sldId id="277" r:id="rId31"/>
    <p:sldId id="308" r:id="rId32"/>
    <p:sldId id="313" r:id="rId33"/>
    <p:sldId id="298" r:id="rId34"/>
    <p:sldId id="300" r:id="rId35"/>
    <p:sldId id="315"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69990-A1CF-4BB3-AECB-4C6904C59E17}" v="11" dt="2024-11-04T16:07:06.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99" autoAdjust="0"/>
  </p:normalViewPr>
  <p:slideViewPr>
    <p:cSldViewPr snapToGrid="0">
      <p:cViewPr varScale="1">
        <p:scale>
          <a:sx n="50" d="100"/>
          <a:sy n="50" d="100"/>
        </p:scale>
        <p:origin x="5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sfield, Gabrielle" userId="077b21fe-4665-4cf7-8ffb-44d2ff5d9436" providerId="ADAL" clId="{2AB69990-A1CF-4BB3-AECB-4C6904C59E17}"/>
    <pc:docChg chg="modSld">
      <pc:chgData name="Bousfield, Gabrielle" userId="077b21fe-4665-4cf7-8ffb-44d2ff5d9436" providerId="ADAL" clId="{2AB69990-A1CF-4BB3-AECB-4C6904C59E17}" dt="2024-11-04T16:11:26.097" v="12" actId="729"/>
      <pc:docMkLst>
        <pc:docMk/>
      </pc:docMkLst>
      <pc:sldChg chg="modSp mod">
        <pc:chgData name="Bousfield, Gabrielle" userId="077b21fe-4665-4cf7-8ffb-44d2ff5d9436" providerId="ADAL" clId="{2AB69990-A1CF-4BB3-AECB-4C6904C59E17}" dt="2024-11-04T16:07:06.305" v="11"/>
        <pc:sldMkLst>
          <pc:docMk/>
          <pc:sldMk cId="4206563857" sldId="256"/>
        </pc:sldMkLst>
        <pc:spChg chg="mod">
          <ac:chgData name="Bousfield, Gabrielle" userId="077b21fe-4665-4cf7-8ffb-44d2ff5d9436" providerId="ADAL" clId="{2AB69990-A1CF-4BB3-AECB-4C6904C59E17}" dt="2024-11-04T16:07:06.305" v="11"/>
          <ac:spMkLst>
            <pc:docMk/>
            <pc:sldMk cId="4206563857" sldId="256"/>
            <ac:spMk id="3" creationId="{3024066A-D97D-90E0-3A64-D889E43B1F32}"/>
          </ac:spMkLst>
        </pc:spChg>
      </pc:sldChg>
      <pc:sldChg chg="mod modShow">
        <pc:chgData name="Bousfield, Gabrielle" userId="077b21fe-4665-4cf7-8ffb-44d2ff5d9436" providerId="ADAL" clId="{2AB69990-A1CF-4BB3-AECB-4C6904C59E17}" dt="2024-11-04T16:11:26.097" v="12" actId="729"/>
        <pc:sldMkLst>
          <pc:docMk/>
          <pc:sldMk cId="2418907246" sldId="296"/>
        </pc:sldMkLst>
      </pc:sldChg>
    </pc:docChg>
  </pc:docChgLst>
  <pc:docChgLst>
    <pc:chgData name="Bousfield, Gabrielle" userId="077b21fe-4665-4cf7-8ffb-44d2ff5d9436" providerId="ADAL" clId="{99D1177E-2363-4A1A-B381-6189C58DEB16}"/>
    <pc:docChg chg="custSel modSld">
      <pc:chgData name="Bousfield, Gabrielle" userId="077b21fe-4665-4cf7-8ffb-44d2ff5d9436" providerId="ADAL" clId="{99D1177E-2363-4A1A-B381-6189C58DEB16}" dt="2024-09-30T07:10:39.980" v="191" actId="20577"/>
      <pc:docMkLst>
        <pc:docMk/>
      </pc:docMkLst>
      <pc:sldChg chg="modSp mod modAnim">
        <pc:chgData name="Bousfield, Gabrielle" userId="077b21fe-4665-4cf7-8ffb-44d2ff5d9436" providerId="ADAL" clId="{99D1177E-2363-4A1A-B381-6189C58DEB16}" dt="2024-09-30T07:09:08.653" v="159" actId="27636"/>
        <pc:sldMkLst>
          <pc:docMk/>
          <pc:sldMk cId="4206563857" sldId="256"/>
        </pc:sldMkLst>
        <pc:spChg chg="mod">
          <ac:chgData name="Bousfield, Gabrielle" userId="077b21fe-4665-4cf7-8ffb-44d2ff5d9436" providerId="ADAL" clId="{99D1177E-2363-4A1A-B381-6189C58DEB16}" dt="2024-09-30T07:09:08.653" v="159" actId="27636"/>
          <ac:spMkLst>
            <pc:docMk/>
            <pc:sldMk cId="4206563857" sldId="256"/>
            <ac:spMk id="3" creationId="{3024066A-D97D-90E0-3A64-D889E43B1F32}"/>
          </ac:spMkLst>
        </pc:spChg>
      </pc:sldChg>
      <pc:sldChg chg="modSp mod">
        <pc:chgData name="Bousfield, Gabrielle" userId="077b21fe-4665-4cf7-8ffb-44d2ff5d9436" providerId="ADAL" clId="{99D1177E-2363-4A1A-B381-6189C58DEB16}" dt="2024-09-30T07:10:39.980" v="191" actId="20577"/>
        <pc:sldMkLst>
          <pc:docMk/>
          <pc:sldMk cId="3572148119" sldId="270"/>
        </pc:sldMkLst>
        <pc:graphicFrameChg chg="modGraphic">
          <ac:chgData name="Bousfield, Gabrielle" userId="077b21fe-4665-4cf7-8ffb-44d2ff5d9436" providerId="ADAL" clId="{99D1177E-2363-4A1A-B381-6189C58DEB16}" dt="2024-09-30T07:10:39.980" v="191" actId="20577"/>
          <ac:graphicFrameMkLst>
            <pc:docMk/>
            <pc:sldMk cId="3572148119" sldId="270"/>
            <ac:graphicFrameMk id="4" creationId="{23AE0B95-3CF5-5890-0B99-613E02B92BBA}"/>
          </ac:graphicFrameMkLst>
        </pc:graphicFrame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B0893-E9DC-C14A-B428-DE2D19086AD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05387BC9-073B-F741-BDD8-0F35B09022D0}">
      <dgm:prSet phldrT="[Text]"/>
      <dgm:spPr/>
      <dgm:t>
        <a:bodyPr/>
        <a:lstStyle/>
        <a:p>
          <a:r>
            <a:rPr lang="en-GB" dirty="0"/>
            <a:t>Why am I doing this research?</a:t>
          </a:r>
        </a:p>
      </dgm:t>
    </dgm:pt>
    <dgm:pt modelId="{2ADC5470-0086-0B46-9E4C-6401106762DA}" type="parTrans" cxnId="{F8FC9CA9-4ED6-1945-8DCF-32A55DC5BE58}">
      <dgm:prSet/>
      <dgm:spPr/>
      <dgm:t>
        <a:bodyPr/>
        <a:lstStyle/>
        <a:p>
          <a:endParaRPr lang="en-GB"/>
        </a:p>
      </dgm:t>
    </dgm:pt>
    <dgm:pt modelId="{53F8552C-36CB-6A40-B376-98FE37277D62}" type="sibTrans" cxnId="{F8FC9CA9-4ED6-1945-8DCF-32A55DC5BE58}">
      <dgm:prSet/>
      <dgm:spPr/>
      <dgm:t>
        <a:bodyPr/>
        <a:lstStyle/>
        <a:p>
          <a:endParaRPr lang="en-GB"/>
        </a:p>
      </dgm:t>
    </dgm:pt>
    <dgm:pt modelId="{AB529CA9-E867-024E-96D7-BD0FE6269870}">
      <dgm:prSet phldrT="[Text]"/>
      <dgm:spPr/>
      <dgm:t>
        <a:bodyPr/>
        <a:lstStyle/>
        <a:p>
          <a:r>
            <a:rPr lang="en-GB"/>
            <a:t>Why now?</a:t>
          </a:r>
          <a:endParaRPr lang="en-GB" dirty="0"/>
        </a:p>
      </dgm:t>
    </dgm:pt>
    <dgm:pt modelId="{DCE298E4-585D-4142-9BC0-1C8C0B57525F}" type="parTrans" cxnId="{D379F680-D610-3A45-A567-FDC54A5608E8}">
      <dgm:prSet/>
      <dgm:spPr/>
      <dgm:t>
        <a:bodyPr/>
        <a:lstStyle/>
        <a:p>
          <a:endParaRPr lang="en-GB"/>
        </a:p>
      </dgm:t>
    </dgm:pt>
    <dgm:pt modelId="{6A319CCD-3661-5C49-BFFD-B9BC86DF1D41}" type="sibTrans" cxnId="{D379F680-D610-3A45-A567-FDC54A5608E8}">
      <dgm:prSet/>
      <dgm:spPr/>
      <dgm:t>
        <a:bodyPr/>
        <a:lstStyle/>
        <a:p>
          <a:endParaRPr lang="en-GB"/>
        </a:p>
      </dgm:t>
    </dgm:pt>
    <dgm:pt modelId="{5C4ACBCB-1F42-8B40-BA47-DACA79D9B821}">
      <dgm:prSet phldrT="[Text]"/>
      <dgm:spPr/>
      <dgm:t>
        <a:bodyPr/>
        <a:lstStyle/>
        <a:p>
          <a:r>
            <a:rPr lang="en-GB" dirty="0"/>
            <a:t>Increase from 2012. Drops in exclusions over COVID. Following return to school the rates continue to increase again. </a:t>
          </a:r>
        </a:p>
      </dgm:t>
    </dgm:pt>
    <dgm:pt modelId="{DF3F0AD8-6C9B-8945-ACA0-EC9A0351ED26}" type="parTrans" cxnId="{41B30A7E-F38A-214E-B1E4-CCEE6E7E62AC}">
      <dgm:prSet/>
      <dgm:spPr/>
      <dgm:t>
        <a:bodyPr/>
        <a:lstStyle/>
        <a:p>
          <a:endParaRPr lang="en-GB"/>
        </a:p>
      </dgm:t>
    </dgm:pt>
    <dgm:pt modelId="{76071449-3CFA-984F-A478-9841E6956189}" type="sibTrans" cxnId="{41B30A7E-F38A-214E-B1E4-CCEE6E7E62AC}">
      <dgm:prSet/>
      <dgm:spPr/>
      <dgm:t>
        <a:bodyPr/>
        <a:lstStyle/>
        <a:p>
          <a:endParaRPr lang="en-GB"/>
        </a:p>
      </dgm:t>
    </dgm:pt>
    <dgm:pt modelId="{49D0C738-7DFB-834F-A27E-09CA5DE0A454}">
      <dgm:prSet phldrT="[Text]"/>
      <dgm:spPr/>
      <dgm:t>
        <a:bodyPr/>
        <a:lstStyle/>
        <a:p>
          <a:r>
            <a:rPr lang="en-GB"/>
            <a:t>In this way?</a:t>
          </a:r>
          <a:endParaRPr lang="en-GB" dirty="0"/>
        </a:p>
      </dgm:t>
    </dgm:pt>
    <dgm:pt modelId="{C0BD457D-7909-D740-8F49-90D213470763}" type="parTrans" cxnId="{9B772B93-3A4B-A247-BDAA-E8827F52E6B4}">
      <dgm:prSet/>
      <dgm:spPr/>
      <dgm:t>
        <a:bodyPr/>
        <a:lstStyle/>
        <a:p>
          <a:endParaRPr lang="en-GB"/>
        </a:p>
      </dgm:t>
    </dgm:pt>
    <dgm:pt modelId="{510812B6-E7AF-4645-B250-618EA9D217AE}" type="sibTrans" cxnId="{9B772B93-3A4B-A247-BDAA-E8827F52E6B4}">
      <dgm:prSet/>
      <dgm:spPr/>
      <dgm:t>
        <a:bodyPr/>
        <a:lstStyle/>
        <a:p>
          <a:endParaRPr lang="en-GB"/>
        </a:p>
      </dgm:t>
    </dgm:pt>
    <dgm:pt modelId="{E9D70D30-6E2F-FD47-B5E2-D3630ACD7E88}">
      <dgm:prSet phldrT="[Text]"/>
      <dgm:spPr/>
      <dgm:t>
        <a:bodyPr/>
        <a:lstStyle/>
        <a:p>
          <a:r>
            <a:rPr lang="en-GB" dirty="0"/>
            <a:t>SLR: Schools are asking, “What works?”.</a:t>
          </a:r>
        </a:p>
      </dgm:t>
    </dgm:pt>
    <dgm:pt modelId="{82609775-6FA0-2342-99F4-C3DC9F650EB6}" type="parTrans" cxnId="{8F6A84A3-9A2C-BE45-AD41-AAB630639FD7}">
      <dgm:prSet/>
      <dgm:spPr/>
      <dgm:t>
        <a:bodyPr/>
        <a:lstStyle/>
        <a:p>
          <a:endParaRPr lang="en-GB"/>
        </a:p>
      </dgm:t>
    </dgm:pt>
    <dgm:pt modelId="{FCE89646-7FF5-1647-83AB-E19AD03D5B55}" type="sibTrans" cxnId="{8F6A84A3-9A2C-BE45-AD41-AAB630639FD7}">
      <dgm:prSet/>
      <dgm:spPr/>
      <dgm:t>
        <a:bodyPr/>
        <a:lstStyle/>
        <a:p>
          <a:endParaRPr lang="en-GB"/>
        </a:p>
      </dgm:t>
    </dgm:pt>
    <dgm:pt modelId="{C68F2344-E943-C544-A36D-AA8CBC6D0DCC}">
      <dgm:prSet phldrT="[Text]"/>
      <dgm:spPr/>
      <dgm:t>
        <a:bodyPr/>
        <a:lstStyle/>
        <a:p>
          <a:r>
            <a:rPr lang="en-GB" dirty="0"/>
            <a:t>Professional Experiences – prior to working as an EP</a:t>
          </a:r>
        </a:p>
        <a:p>
          <a:r>
            <a:rPr lang="en-GB" dirty="0"/>
            <a:t>Working with the pupils who have been excluded.</a:t>
          </a:r>
        </a:p>
      </dgm:t>
    </dgm:pt>
    <dgm:pt modelId="{891ED077-364F-8849-9D5C-2005D45C2888}" type="parTrans" cxnId="{7D3024A5-27A1-0C4B-A92E-187A5A8BD88B}">
      <dgm:prSet/>
      <dgm:spPr/>
      <dgm:t>
        <a:bodyPr/>
        <a:lstStyle/>
        <a:p>
          <a:endParaRPr lang="en-GB"/>
        </a:p>
      </dgm:t>
    </dgm:pt>
    <dgm:pt modelId="{A7BED2A4-CB12-E642-8943-6F4FFF528EBD}" type="sibTrans" cxnId="{7D3024A5-27A1-0C4B-A92E-187A5A8BD88B}">
      <dgm:prSet/>
      <dgm:spPr/>
      <dgm:t>
        <a:bodyPr/>
        <a:lstStyle/>
        <a:p>
          <a:endParaRPr lang="en-GB"/>
        </a:p>
      </dgm:t>
    </dgm:pt>
    <dgm:pt modelId="{E688DAD5-6D52-7145-858F-2433B7E54C43}">
      <dgm:prSet/>
      <dgm:spPr/>
      <dgm:t>
        <a:bodyPr/>
        <a:lstStyle/>
        <a:p>
          <a:r>
            <a:rPr lang="en-GB" dirty="0"/>
            <a:t>North-East highest P-Ex and suspensions in England.</a:t>
          </a:r>
        </a:p>
      </dgm:t>
    </dgm:pt>
    <dgm:pt modelId="{5DCA1FBD-34BB-904C-B5FF-28214DF122BA}" type="parTrans" cxnId="{EB4956C9-485B-3442-A210-145A46F6A72C}">
      <dgm:prSet/>
      <dgm:spPr/>
      <dgm:t>
        <a:bodyPr/>
        <a:lstStyle/>
        <a:p>
          <a:endParaRPr lang="en-GB"/>
        </a:p>
      </dgm:t>
    </dgm:pt>
    <dgm:pt modelId="{4415ED2F-56B2-D74E-BBFD-8876D2D01732}" type="sibTrans" cxnId="{EB4956C9-485B-3442-A210-145A46F6A72C}">
      <dgm:prSet/>
      <dgm:spPr/>
      <dgm:t>
        <a:bodyPr/>
        <a:lstStyle/>
        <a:p>
          <a:endParaRPr lang="en-GB"/>
        </a:p>
      </dgm:t>
    </dgm:pt>
    <dgm:pt modelId="{856F1065-4D84-4518-BB2A-2A5F756AF8D7}">
      <dgm:prSet phldrT="[Text]"/>
      <dgm:spPr/>
      <dgm:t>
        <a:bodyPr/>
        <a:lstStyle/>
        <a:p>
          <a:r>
            <a:rPr lang="en-GB" dirty="0"/>
            <a:t>Awareness of own bias</a:t>
          </a:r>
        </a:p>
      </dgm:t>
    </dgm:pt>
    <dgm:pt modelId="{7AC11185-CABE-4321-9A5C-8838E4DA5CC2}" type="parTrans" cxnId="{C495A525-ED38-4DA0-BAF3-9E1FCC34F07D}">
      <dgm:prSet/>
      <dgm:spPr/>
      <dgm:t>
        <a:bodyPr/>
        <a:lstStyle/>
        <a:p>
          <a:endParaRPr lang="en-GB"/>
        </a:p>
      </dgm:t>
    </dgm:pt>
    <dgm:pt modelId="{47C2EF2A-1C31-4F20-A2F7-CEB815F69B26}" type="sibTrans" cxnId="{C495A525-ED38-4DA0-BAF3-9E1FCC34F07D}">
      <dgm:prSet/>
      <dgm:spPr/>
      <dgm:t>
        <a:bodyPr/>
        <a:lstStyle/>
        <a:p>
          <a:endParaRPr lang="en-GB"/>
        </a:p>
      </dgm:t>
    </dgm:pt>
    <dgm:pt modelId="{5EB1A21C-12EA-4FC4-8500-05DA10372AAD}">
      <dgm:prSet phldrT="[Text]"/>
      <dgm:spPr/>
      <dgm:t>
        <a:bodyPr/>
        <a:lstStyle/>
        <a:p>
          <a:r>
            <a:rPr lang="en-GB" dirty="0"/>
            <a:t>Empirical: Experiences of the people who are working to support pupils who may be excluded. </a:t>
          </a:r>
        </a:p>
      </dgm:t>
    </dgm:pt>
    <dgm:pt modelId="{848DB50A-6106-4165-91DA-2D88682FFF3B}" type="parTrans" cxnId="{2BD4C927-42C2-46ED-9E25-57991324C6C8}">
      <dgm:prSet/>
      <dgm:spPr/>
      <dgm:t>
        <a:bodyPr/>
        <a:lstStyle/>
        <a:p>
          <a:endParaRPr lang="en-GB"/>
        </a:p>
      </dgm:t>
    </dgm:pt>
    <dgm:pt modelId="{C932D563-7E72-430A-A2B2-F54E70D51E5B}" type="sibTrans" cxnId="{2BD4C927-42C2-46ED-9E25-57991324C6C8}">
      <dgm:prSet/>
      <dgm:spPr/>
      <dgm:t>
        <a:bodyPr/>
        <a:lstStyle/>
        <a:p>
          <a:endParaRPr lang="en-GB"/>
        </a:p>
      </dgm:t>
    </dgm:pt>
    <dgm:pt modelId="{DB7846BD-E490-482D-8D0B-043986B0F7FF}" type="pres">
      <dgm:prSet presAssocID="{DB1B0893-E9DC-C14A-B428-DE2D19086AD8}" presName="Name0" presStyleCnt="0">
        <dgm:presLayoutVars>
          <dgm:dir/>
          <dgm:animLvl val="lvl"/>
          <dgm:resizeHandles val="exact"/>
        </dgm:presLayoutVars>
      </dgm:prSet>
      <dgm:spPr/>
    </dgm:pt>
    <dgm:pt modelId="{24CB2A9F-AE75-4EF3-B3E3-0CE43CFE14DA}" type="pres">
      <dgm:prSet presAssocID="{05387BC9-073B-F741-BDD8-0F35B09022D0}" presName="composite" presStyleCnt="0"/>
      <dgm:spPr/>
    </dgm:pt>
    <dgm:pt modelId="{AE56A0ED-0176-4365-B46F-45B717262D99}" type="pres">
      <dgm:prSet presAssocID="{05387BC9-073B-F741-BDD8-0F35B09022D0}" presName="parTx" presStyleLbl="alignNode1" presStyleIdx="0" presStyleCnt="3">
        <dgm:presLayoutVars>
          <dgm:chMax val="0"/>
          <dgm:chPref val="0"/>
          <dgm:bulletEnabled val="1"/>
        </dgm:presLayoutVars>
      </dgm:prSet>
      <dgm:spPr/>
    </dgm:pt>
    <dgm:pt modelId="{73FDB2D1-13E5-4330-A7FF-54F0AE592F32}" type="pres">
      <dgm:prSet presAssocID="{05387BC9-073B-F741-BDD8-0F35B09022D0}" presName="desTx" presStyleLbl="alignAccFollowNode1" presStyleIdx="0" presStyleCnt="3">
        <dgm:presLayoutVars>
          <dgm:bulletEnabled val="1"/>
        </dgm:presLayoutVars>
      </dgm:prSet>
      <dgm:spPr/>
    </dgm:pt>
    <dgm:pt modelId="{30CE9E6A-2AAE-44FD-9754-E6FE6845D18F}" type="pres">
      <dgm:prSet presAssocID="{53F8552C-36CB-6A40-B376-98FE37277D62}" presName="space" presStyleCnt="0"/>
      <dgm:spPr/>
    </dgm:pt>
    <dgm:pt modelId="{92623521-441F-4489-949B-EC79EADB5DA2}" type="pres">
      <dgm:prSet presAssocID="{AB529CA9-E867-024E-96D7-BD0FE6269870}" presName="composite" presStyleCnt="0"/>
      <dgm:spPr/>
    </dgm:pt>
    <dgm:pt modelId="{FBE8316A-6726-4F12-9556-1DF24B48C67D}" type="pres">
      <dgm:prSet presAssocID="{AB529CA9-E867-024E-96D7-BD0FE6269870}" presName="parTx" presStyleLbl="alignNode1" presStyleIdx="1" presStyleCnt="3">
        <dgm:presLayoutVars>
          <dgm:chMax val="0"/>
          <dgm:chPref val="0"/>
          <dgm:bulletEnabled val="1"/>
        </dgm:presLayoutVars>
      </dgm:prSet>
      <dgm:spPr/>
    </dgm:pt>
    <dgm:pt modelId="{3FC70EB0-31EA-4453-BA44-3E4ED022682A}" type="pres">
      <dgm:prSet presAssocID="{AB529CA9-E867-024E-96D7-BD0FE6269870}" presName="desTx" presStyleLbl="alignAccFollowNode1" presStyleIdx="1" presStyleCnt="3">
        <dgm:presLayoutVars>
          <dgm:bulletEnabled val="1"/>
        </dgm:presLayoutVars>
      </dgm:prSet>
      <dgm:spPr/>
    </dgm:pt>
    <dgm:pt modelId="{6CC43FC1-3EC2-46A3-B9F3-9E6485BABD5C}" type="pres">
      <dgm:prSet presAssocID="{6A319CCD-3661-5C49-BFFD-B9BC86DF1D41}" presName="space" presStyleCnt="0"/>
      <dgm:spPr/>
    </dgm:pt>
    <dgm:pt modelId="{E2FD31CB-FD6D-4ECF-AA81-ADEBF0779CBA}" type="pres">
      <dgm:prSet presAssocID="{49D0C738-7DFB-834F-A27E-09CA5DE0A454}" presName="composite" presStyleCnt="0"/>
      <dgm:spPr/>
    </dgm:pt>
    <dgm:pt modelId="{804157D8-2BEC-4EBE-8503-0F4C3DB8A531}" type="pres">
      <dgm:prSet presAssocID="{49D0C738-7DFB-834F-A27E-09CA5DE0A454}" presName="parTx" presStyleLbl="alignNode1" presStyleIdx="2" presStyleCnt="3">
        <dgm:presLayoutVars>
          <dgm:chMax val="0"/>
          <dgm:chPref val="0"/>
          <dgm:bulletEnabled val="1"/>
        </dgm:presLayoutVars>
      </dgm:prSet>
      <dgm:spPr/>
    </dgm:pt>
    <dgm:pt modelId="{CD9CC1EA-523E-405A-B456-334F4AE1423E}" type="pres">
      <dgm:prSet presAssocID="{49D0C738-7DFB-834F-A27E-09CA5DE0A454}" presName="desTx" presStyleLbl="alignAccFollowNode1" presStyleIdx="2" presStyleCnt="3">
        <dgm:presLayoutVars>
          <dgm:bulletEnabled val="1"/>
        </dgm:presLayoutVars>
      </dgm:prSet>
      <dgm:spPr/>
    </dgm:pt>
  </dgm:ptLst>
  <dgm:cxnLst>
    <dgm:cxn modelId="{EA090D01-CF9E-4AF7-8065-CB37BE69DCE8}" type="presOf" srcId="{AB529CA9-E867-024E-96D7-BD0FE6269870}" destId="{FBE8316A-6726-4F12-9556-1DF24B48C67D}" srcOrd="0" destOrd="0" presId="urn:microsoft.com/office/officeart/2005/8/layout/hList1"/>
    <dgm:cxn modelId="{C495A525-ED38-4DA0-BAF3-9E1FCC34F07D}" srcId="{05387BC9-073B-F741-BDD8-0F35B09022D0}" destId="{856F1065-4D84-4518-BB2A-2A5F756AF8D7}" srcOrd="1" destOrd="0" parTransId="{7AC11185-CABE-4321-9A5C-8838E4DA5CC2}" sibTransId="{47C2EF2A-1C31-4F20-A2F7-CEB815F69B26}"/>
    <dgm:cxn modelId="{2BD4C927-42C2-46ED-9E25-57991324C6C8}" srcId="{49D0C738-7DFB-834F-A27E-09CA5DE0A454}" destId="{5EB1A21C-12EA-4FC4-8500-05DA10372AAD}" srcOrd="1" destOrd="0" parTransId="{848DB50A-6106-4165-91DA-2D88682FFF3B}" sibTransId="{C932D563-7E72-430A-A2B2-F54E70D51E5B}"/>
    <dgm:cxn modelId="{C5523C65-2A3B-4B6D-9EAD-73259EA92450}" type="presOf" srcId="{DB1B0893-E9DC-C14A-B428-DE2D19086AD8}" destId="{DB7846BD-E490-482D-8D0B-043986B0F7FF}" srcOrd="0" destOrd="0" presId="urn:microsoft.com/office/officeart/2005/8/layout/hList1"/>
    <dgm:cxn modelId="{E46D3946-A2A1-42DE-9933-54ECF78EFF64}" type="presOf" srcId="{E688DAD5-6D52-7145-858F-2433B7E54C43}" destId="{3FC70EB0-31EA-4453-BA44-3E4ED022682A}" srcOrd="0" destOrd="1" presId="urn:microsoft.com/office/officeart/2005/8/layout/hList1"/>
    <dgm:cxn modelId="{6AE9886B-F2DB-4E6E-83B5-B9B8D75D7BF7}" type="presOf" srcId="{49D0C738-7DFB-834F-A27E-09CA5DE0A454}" destId="{804157D8-2BEC-4EBE-8503-0F4C3DB8A531}" srcOrd="0" destOrd="0" presId="urn:microsoft.com/office/officeart/2005/8/layout/hList1"/>
    <dgm:cxn modelId="{B1871D7A-91DA-4847-BC5F-DB53FEE17189}" type="presOf" srcId="{05387BC9-073B-F741-BDD8-0F35B09022D0}" destId="{AE56A0ED-0176-4365-B46F-45B717262D99}" srcOrd="0" destOrd="0" presId="urn:microsoft.com/office/officeart/2005/8/layout/hList1"/>
    <dgm:cxn modelId="{41B30A7E-F38A-214E-B1E4-CCEE6E7E62AC}" srcId="{AB529CA9-E867-024E-96D7-BD0FE6269870}" destId="{5C4ACBCB-1F42-8B40-BA47-DACA79D9B821}" srcOrd="0" destOrd="0" parTransId="{DF3F0AD8-6C9B-8945-ACA0-EC9A0351ED26}" sibTransId="{76071449-3CFA-984F-A478-9841E6956189}"/>
    <dgm:cxn modelId="{D379F680-D610-3A45-A567-FDC54A5608E8}" srcId="{DB1B0893-E9DC-C14A-B428-DE2D19086AD8}" destId="{AB529CA9-E867-024E-96D7-BD0FE6269870}" srcOrd="1" destOrd="0" parTransId="{DCE298E4-585D-4142-9BC0-1C8C0B57525F}" sibTransId="{6A319CCD-3661-5C49-BFFD-B9BC86DF1D41}"/>
    <dgm:cxn modelId="{6461A989-EE7D-4860-BFCB-A078B1FA195B}" type="presOf" srcId="{856F1065-4D84-4518-BB2A-2A5F756AF8D7}" destId="{73FDB2D1-13E5-4330-A7FF-54F0AE592F32}" srcOrd="0" destOrd="1" presId="urn:microsoft.com/office/officeart/2005/8/layout/hList1"/>
    <dgm:cxn modelId="{4DCCAD90-231E-4BE4-B2D3-E46F9FDF986D}" type="presOf" srcId="{5C4ACBCB-1F42-8B40-BA47-DACA79D9B821}" destId="{3FC70EB0-31EA-4453-BA44-3E4ED022682A}" srcOrd="0" destOrd="0" presId="urn:microsoft.com/office/officeart/2005/8/layout/hList1"/>
    <dgm:cxn modelId="{9B772B93-3A4B-A247-BDAA-E8827F52E6B4}" srcId="{DB1B0893-E9DC-C14A-B428-DE2D19086AD8}" destId="{49D0C738-7DFB-834F-A27E-09CA5DE0A454}" srcOrd="2" destOrd="0" parTransId="{C0BD457D-7909-D740-8F49-90D213470763}" sibTransId="{510812B6-E7AF-4645-B250-618EA9D217AE}"/>
    <dgm:cxn modelId="{8F6A84A3-9A2C-BE45-AD41-AAB630639FD7}" srcId="{49D0C738-7DFB-834F-A27E-09CA5DE0A454}" destId="{E9D70D30-6E2F-FD47-B5E2-D3630ACD7E88}" srcOrd="0" destOrd="0" parTransId="{82609775-6FA0-2342-99F4-C3DC9F650EB6}" sibTransId="{FCE89646-7FF5-1647-83AB-E19AD03D5B55}"/>
    <dgm:cxn modelId="{7D3024A5-27A1-0C4B-A92E-187A5A8BD88B}" srcId="{05387BC9-073B-F741-BDD8-0F35B09022D0}" destId="{C68F2344-E943-C544-A36D-AA8CBC6D0DCC}" srcOrd="0" destOrd="0" parTransId="{891ED077-364F-8849-9D5C-2005D45C2888}" sibTransId="{A7BED2A4-CB12-E642-8943-6F4FFF528EBD}"/>
    <dgm:cxn modelId="{364937A7-A281-488C-8F75-2E0F4955DC85}" type="presOf" srcId="{5EB1A21C-12EA-4FC4-8500-05DA10372AAD}" destId="{CD9CC1EA-523E-405A-B456-334F4AE1423E}" srcOrd="0" destOrd="1" presId="urn:microsoft.com/office/officeart/2005/8/layout/hList1"/>
    <dgm:cxn modelId="{F8FC9CA9-4ED6-1945-8DCF-32A55DC5BE58}" srcId="{DB1B0893-E9DC-C14A-B428-DE2D19086AD8}" destId="{05387BC9-073B-F741-BDD8-0F35B09022D0}" srcOrd="0" destOrd="0" parTransId="{2ADC5470-0086-0B46-9E4C-6401106762DA}" sibTransId="{53F8552C-36CB-6A40-B376-98FE37277D62}"/>
    <dgm:cxn modelId="{C78439B2-A0C7-4E7E-821F-C36D96AE6C9B}" type="presOf" srcId="{E9D70D30-6E2F-FD47-B5E2-D3630ACD7E88}" destId="{CD9CC1EA-523E-405A-B456-334F4AE1423E}" srcOrd="0" destOrd="0" presId="urn:microsoft.com/office/officeart/2005/8/layout/hList1"/>
    <dgm:cxn modelId="{EB4956C9-485B-3442-A210-145A46F6A72C}" srcId="{AB529CA9-E867-024E-96D7-BD0FE6269870}" destId="{E688DAD5-6D52-7145-858F-2433B7E54C43}" srcOrd="1" destOrd="0" parTransId="{5DCA1FBD-34BB-904C-B5FF-28214DF122BA}" sibTransId="{4415ED2F-56B2-D74E-BBFD-8876D2D01732}"/>
    <dgm:cxn modelId="{7791A4D3-1605-45DB-A8CE-9BC58DE35D41}" type="presOf" srcId="{C68F2344-E943-C544-A36D-AA8CBC6D0DCC}" destId="{73FDB2D1-13E5-4330-A7FF-54F0AE592F32}" srcOrd="0" destOrd="0" presId="urn:microsoft.com/office/officeart/2005/8/layout/hList1"/>
    <dgm:cxn modelId="{A8C6F5BE-C28E-452F-A5AF-80C8A08111EE}" type="presParOf" srcId="{DB7846BD-E490-482D-8D0B-043986B0F7FF}" destId="{24CB2A9F-AE75-4EF3-B3E3-0CE43CFE14DA}" srcOrd="0" destOrd="0" presId="urn:microsoft.com/office/officeart/2005/8/layout/hList1"/>
    <dgm:cxn modelId="{C58AF344-E5DC-4C30-BF3C-7B49F5AAF5EB}" type="presParOf" srcId="{24CB2A9F-AE75-4EF3-B3E3-0CE43CFE14DA}" destId="{AE56A0ED-0176-4365-B46F-45B717262D99}" srcOrd="0" destOrd="0" presId="urn:microsoft.com/office/officeart/2005/8/layout/hList1"/>
    <dgm:cxn modelId="{F8F76194-5B3B-4B20-A8A9-2E9C28F86EC1}" type="presParOf" srcId="{24CB2A9F-AE75-4EF3-B3E3-0CE43CFE14DA}" destId="{73FDB2D1-13E5-4330-A7FF-54F0AE592F32}" srcOrd="1" destOrd="0" presId="urn:microsoft.com/office/officeart/2005/8/layout/hList1"/>
    <dgm:cxn modelId="{CA7751C2-14BE-47AB-B662-8C63D9A94B0E}" type="presParOf" srcId="{DB7846BD-E490-482D-8D0B-043986B0F7FF}" destId="{30CE9E6A-2AAE-44FD-9754-E6FE6845D18F}" srcOrd="1" destOrd="0" presId="urn:microsoft.com/office/officeart/2005/8/layout/hList1"/>
    <dgm:cxn modelId="{578A9075-9E19-403D-9506-CFFDEBC7A63E}" type="presParOf" srcId="{DB7846BD-E490-482D-8D0B-043986B0F7FF}" destId="{92623521-441F-4489-949B-EC79EADB5DA2}" srcOrd="2" destOrd="0" presId="urn:microsoft.com/office/officeart/2005/8/layout/hList1"/>
    <dgm:cxn modelId="{7008D06F-F6C2-46CE-A017-286203733A19}" type="presParOf" srcId="{92623521-441F-4489-949B-EC79EADB5DA2}" destId="{FBE8316A-6726-4F12-9556-1DF24B48C67D}" srcOrd="0" destOrd="0" presId="urn:microsoft.com/office/officeart/2005/8/layout/hList1"/>
    <dgm:cxn modelId="{B8889706-50BF-43AD-9944-6072A576745E}" type="presParOf" srcId="{92623521-441F-4489-949B-EC79EADB5DA2}" destId="{3FC70EB0-31EA-4453-BA44-3E4ED022682A}" srcOrd="1" destOrd="0" presId="urn:microsoft.com/office/officeart/2005/8/layout/hList1"/>
    <dgm:cxn modelId="{AFD00C9A-D7C2-4144-BFAC-AC9B1DB6940E}" type="presParOf" srcId="{DB7846BD-E490-482D-8D0B-043986B0F7FF}" destId="{6CC43FC1-3EC2-46A3-B9F3-9E6485BABD5C}" srcOrd="3" destOrd="0" presId="urn:microsoft.com/office/officeart/2005/8/layout/hList1"/>
    <dgm:cxn modelId="{23E47041-9022-4B88-8AE9-9B0B89698579}" type="presParOf" srcId="{DB7846BD-E490-482D-8D0B-043986B0F7FF}" destId="{E2FD31CB-FD6D-4ECF-AA81-ADEBF0779CBA}" srcOrd="4" destOrd="0" presId="urn:microsoft.com/office/officeart/2005/8/layout/hList1"/>
    <dgm:cxn modelId="{2BF58135-3E43-43EC-91FE-DC8678BD0598}" type="presParOf" srcId="{E2FD31CB-FD6D-4ECF-AA81-ADEBF0779CBA}" destId="{804157D8-2BEC-4EBE-8503-0F4C3DB8A531}" srcOrd="0" destOrd="0" presId="urn:microsoft.com/office/officeart/2005/8/layout/hList1"/>
    <dgm:cxn modelId="{AF16F3B8-1E5F-48AF-9C33-3BDF55F4FCDB}" type="presParOf" srcId="{E2FD31CB-FD6D-4ECF-AA81-ADEBF0779CBA}" destId="{CD9CC1EA-523E-405A-B456-334F4AE142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F1FEC-4D6D-0B42-AB0C-C31A830B6C33}" type="doc">
      <dgm:prSet loTypeId="urn:microsoft.com/office/officeart/2005/8/layout/hierarchy3" loCatId="" qsTypeId="urn:microsoft.com/office/officeart/2005/8/quickstyle/simple2" qsCatId="simple" csTypeId="urn:microsoft.com/office/officeart/2005/8/colors/accent0_3" csCatId="mainScheme" phldr="1"/>
      <dgm:spPr/>
      <dgm:t>
        <a:bodyPr/>
        <a:lstStyle/>
        <a:p>
          <a:endParaRPr lang="en-GB"/>
        </a:p>
      </dgm:t>
    </dgm:pt>
    <dgm:pt modelId="{B4804EC0-395E-D54A-8075-ABD4ABDBAFBF}">
      <dgm:prSet phldrT="[Text]"/>
      <dgm:spPr/>
      <dgm:t>
        <a:bodyPr/>
        <a:lstStyle/>
        <a:p>
          <a:r>
            <a:rPr lang="en-GB"/>
            <a:t>Adult to pupil relationships</a:t>
          </a:r>
        </a:p>
      </dgm:t>
    </dgm:pt>
    <dgm:pt modelId="{27563298-A48F-7048-B958-626BB4F7AD14}" type="parTrans" cxnId="{54454D74-3F00-294B-8936-589BEE800EC0}">
      <dgm:prSet/>
      <dgm:spPr/>
      <dgm:t>
        <a:bodyPr/>
        <a:lstStyle/>
        <a:p>
          <a:endParaRPr lang="en-GB"/>
        </a:p>
      </dgm:t>
    </dgm:pt>
    <dgm:pt modelId="{568B3119-B2C4-D54C-AE2C-52DE57125DCF}" type="sibTrans" cxnId="{54454D74-3F00-294B-8936-589BEE800EC0}">
      <dgm:prSet/>
      <dgm:spPr/>
      <dgm:t>
        <a:bodyPr/>
        <a:lstStyle/>
        <a:p>
          <a:endParaRPr lang="en-GB"/>
        </a:p>
      </dgm:t>
    </dgm:pt>
    <dgm:pt modelId="{A4B3EEE4-02D4-DA44-9E69-2B2429596224}">
      <dgm:prSet phldrT="[Text]"/>
      <dgm:spPr/>
      <dgm:t>
        <a:bodyPr/>
        <a:lstStyle/>
        <a:p>
          <a:r>
            <a:rPr lang="en-GB"/>
            <a:t>Staff to pupil relationships</a:t>
          </a:r>
        </a:p>
      </dgm:t>
    </dgm:pt>
    <dgm:pt modelId="{965D3371-AB2C-334A-B392-C227881FC950}" type="parTrans" cxnId="{2C0F129D-4495-8B4F-9311-76DEB700D8E4}">
      <dgm:prSet/>
      <dgm:spPr/>
      <dgm:t>
        <a:bodyPr/>
        <a:lstStyle/>
        <a:p>
          <a:endParaRPr lang="en-GB"/>
        </a:p>
      </dgm:t>
    </dgm:pt>
    <dgm:pt modelId="{B5F00D30-F6CE-A34A-A01A-FC9E9B38708B}" type="sibTrans" cxnId="{2C0F129D-4495-8B4F-9311-76DEB700D8E4}">
      <dgm:prSet/>
      <dgm:spPr/>
      <dgm:t>
        <a:bodyPr/>
        <a:lstStyle/>
        <a:p>
          <a:endParaRPr lang="en-GB"/>
        </a:p>
      </dgm:t>
    </dgm:pt>
    <dgm:pt modelId="{0FEFB006-30CA-C64F-B9BA-E43AE26F6111}">
      <dgm:prSet phldrT="[Text]"/>
      <dgm:spPr/>
      <dgm:t>
        <a:bodyPr/>
        <a:lstStyle/>
        <a:p>
          <a:r>
            <a:rPr lang="en-GB"/>
            <a:t>Pupil to parent relationships</a:t>
          </a:r>
        </a:p>
      </dgm:t>
    </dgm:pt>
    <dgm:pt modelId="{E93BDD06-A0EC-4B46-BA52-7117A0B2EDA9}" type="parTrans" cxnId="{079921BC-68A3-1546-AE04-D2CF8EC8756C}">
      <dgm:prSet/>
      <dgm:spPr/>
      <dgm:t>
        <a:bodyPr/>
        <a:lstStyle/>
        <a:p>
          <a:endParaRPr lang="en-GB"/>
        </a:p>
      </dgm:t>
    </dgm:pt>
    <dgm:pt modelId="{6B1079FE-8333-914E-81A9-BA1C427F9544}" type="sibTrans" cxnId="{079921BC-68A3-1546-AE04-D2CF8EC8756C}">
      <dgm:prSet/>
      <dgm:spPr/>
      <dgm:t>
        <a:bodyPr/>
        <a:lstStyle/>
        <a:p>
          <a:endParaRPr lang="en-GB"/>
        </a:p>
      </dgm:t>
    </dgm:pt>
    <dgm:pt modelId="{F1F185E6-9A53-F944-852F-F88A17AF7111}">
      <dgm:prSet phldrT="[Text]"/>
      <dgm:spPr/>
      <dgm:t>
        <a:bodyPr/>
        <a:lstStyle/>
        <a:p>
          <a:r>
            <a:rPr lang="en-GB"/>
            <a:t>Delivery importance</a:t>
          </a:r>
        </a:p>
      </dgm:t>
    </dgm:pt>
    <dgm:pt modelId="{B4F64365-87CA-004D-B15F-6D056EB2C49B}" type="parTrans" cxnId="{A1F1C6C9-6B9F-4A43-B03F-9A62424F876A}">
      <dgm:prSet/>
      <dgm:spPr/>
      <dgm:t>
        <a:bodyPr/>
        <a:lstStyle/>
        <a:p>
          <a:endParaRPr lang="en-GB"/>
        </a:p>
      </dgm:t>
    </dgm:pt>
    <dgm:pt modelId="{96C08FE6-0AF2-FD48-B540-7F17E84EF0DC}" type="sibTrans" cxnId="{A1F1C6C9-6B9F-4A43-B03F-9A62424F876A}">
      <dgm:prSet/>
      <dgm:spPr/>
      <dgm:t>
        <a:bodyPr/>
        <a:lstStyle/>
        <a:p>
          <a:endParaRPr lang="en-GB"/>
        </a:p>
      </dgm:t>
    </dgm:pt>
    <dgm:pt modelId="{906C916C-42A4-864C-AE43-6310D852E881}">
      <dgm:prSet/>
      <dgm:spPr/>
      <dgm:t>
        <a:bodyPr/>
        <a:lstStyle/>
        <a:p>
          <a:r>
            <a:rPr lang="en-GB"/>
            <a:t>Postive or punitive</a:t>
          </a:r>
        </a:p>
      </dgm:t>
    </dgm:pt>
    <dgm:pt modelId="{A60323A1-389C-1A47-89BD-FB065A5EEF1B}" type="parTrans" cxnId="{7D649B5E-E20B-4849-B153-CA04D25E652D}">
      <dgm:prSet/>
      <dgm:spPr/>
      <dgm:t>
        <a:bodyPr/>
        <a:lstStyle/>
        <a:p>
          <a:endParaRPr lang="en-GB"/>
        </a:p>
      </dgm:t>
    </dgm:pt>
    <dgm:pt modelId="{93F0D7E9-7711-E847-ADFE-738D78BC3640}" type="sibTrans" cxnId="{7D649B5E-E20B-4849-B153-CA04D25E652D}">
      <dgm:prSet/>
      <dgm:spPr/>
      <dgm:t>
        <a:bodyPr/>
        <a:lstStyle/>
        <a:p>
          <a:endParaRPr lang="en-GB"/>
        </a:p>
      </dgm:t>
    </dgm:pt>
    <dgm:pt modelId="{044BCDF8-A58F-6C40-9D8F-E1F7C17ECFFA}">
      <dgm:prSet/>
      <dgm:spPr/>
      <dgm:t>
        <a:bodyPr/>
        <a:lstStyle/>
        <a:p>
          <a:r>
            <a:rPr lang="en-GB"/>
            <a:t>Consistency</a:t>
          </a:r>
        </a:p>
      </dgm:t>
    </dgm:pt>
    <dgm:pt modelId="{E6309EE1-81B1-034F-B34D-B1405E3065BE}" type="parTrans" cxnId="{D75A0901-D8F2-3945-8E78-880631A2D477}">
      <dgm:prSet/>
      <dgm:spPr/>
      <dgm:t>
        <a:bodyPr/>
        <a:lstStyle/>
        <a:p>
          <a:endParaRPr lang="en-GB"/>
        </a:p>
      </dgm:t>
    </dgm:pt>
    <dgm:pt modelId="{1A44480F-3E74-294C-9882-31EE3CCB3EF3}" type="sibTrans" cxnId="{D75A0901-D8F2-3945-8E78-880631A2D477}">
      <dgm:prSet/>
      <dgm:spPr/>
      <dgm:t>
        <a:bodyPr/>
        <a:lstStyle/>
        <a:p>
          <a:endParaRPr lang="en-GB"/>
        </a:p>
      </dgm:t>
    </dgm:pt>
    <dgm:pt modelId="{7B84214A-9920-8647-9E5D-3022EE20FAF4}">
      <dgm:prSet/>
      <dgm:spPr/>
      <dgm:t>
        <a:bodyPr/>
        <a:lstStyle/>
        <a:p>
          <a:r>
            <a:rPr lang="en-GB"/>
            <a:t>Family Engagement</a:t>
          </a:r>
        </a:p>
      </dgm:t>
    </dgm:pt>
    <dgm:pt modelId="{62B11A65-0421-F142-BCE4-8CEE61E16C7E}" type="parTrans" cxnId="{48EE0B7A-C69C-094F-8C15-57906C63DF15}">
      <dgm:prSet/>
      <dgm:spPr/>
      <dgm:t>
        <a:bodyPr/>
        <a:lstStyle/>
        <a:p>
          <a:endParaRPr lang="en-GB"/>
        </a:p>
      </dgm:t>
    </dgm:pt>
    <dgm:pt modelId="{DA33FA36-1CFF-FC42-82A1-B378174A76EE}" type="sibTrans" cxnId="{48EE0B7A-C69C-094F-8C15-57906C63DF15}">
      <dgm:prSet/>
      <dgm:spPr/>
      <dgm:t>
        <a:bodyPr/>
        <a:lstStyle/>
        <a:p>
          <a:endParaRPr lang="en-GB"/>
        </a:p>
      </dgm:t>
    </dgm:pt>
    <dgm:pt modelId="{CCCDC6AE-0E07-CB41-8A45-9B2614311818}">
      <dgm:prSet/>
      <dgm:spPr/>
      <dgm:t>
        <a:bodyPr/>
        <a:lstStyle/>
        <a:p>
          <a:r>
            <a:rPr lang="en-GB"/>
            <a:t>Emotions</a:t>
          </a:r>
        </a:p>
      </dgm:t>
    </dgm:pt>
    <dgm:pt modelId="{2DB47AF1-596A-304D-ACD8-6F47082DEFEF}" type="parTrans" cxnId="{41042652-1AE4-B145-B001-158212B8C6F4}">
      <dgm:prSet/>
      <dgm:spPr/>
      <dgm:t>
        <a:bodyPr/>
        <a:lstStyle/>
        <a:p>
          <a:endParaRPr lang="en-GB"/>
        </a:p>
      </dgm:t>
    </dgm:pt>
    <dgm:pt modelId="{709AF23A-2050-934B-80F5-801A567631BA}" type="sibTrans" cxnId="{41042652-1AE4-B145-B001-158212B8C6F4}">
      <dgm:prSet/>
      <dgm:spPr/>
      <dgm:t>
        <a:bodyPr/>
        <a:lstStyle/>
        <a:p>
          <a:endParaRPr lang="en-GB"/>
        </a:p>
      </dgm:t>
    </dgm:pt>
    <dgm:pt modelId="{6D647708-821A-664E-950C-62D1C4A1B0DC}">
      <dgm:prSet/>
      <dgm:spPr/>
      <dgm:t>
        <a:bodyPr/>
        <a:lstStyle/>
        <a:p>
          <a:r>
            <a:rPr lang="en-GB"/>
            <a:t>Pupils' wellbeing</a:t>
          </a:r>
        </a:p>
      </dgm:t>
    </dgm:pt>
    <dgm:pt modelId="{B14BF8A8-0637-BF42-BA5D-93D51CDE339B}" type="parTrans" cxnId="{742CDB53-29F5-6247-81C7-1E40B264AD68}">
      <dgm:prSet/>
      <dgm:spPr/>
      <dgm:t>
        <a:bodyPr/>
        <a:lstStyle/>
        <a:p>
          <a:endParaRPr lang="en-GB"/>
        </a:p>
      </dgm:t>
    </dgm:pt>
    <dgm:pt modelId="{7CC497ED-4046-2E4E-A6B6-3907D98D1584}" type="sibTrans" cxnId="{742CDB53-29F5-6247-81C7-1E40B264AD68}">
      <dgm:prSet/>
      <dgm:spPr/>
      <dgm:t>
        <a:bodyPr/>
        <a:lstStyle/>
        <a:p>
          <a:endParaRPr lang="en-GB"/>
        </a:p>
      </dgm:t>
    </dgm:pt>
    <dgm:pt modelId="{09815AD9-253B-4346-AA92-FDE0D336DBA0}">
      <dgm:prSet/>
      <dgm:spPr/>
      <dgm:t>
        <a:bodyPr/>
        <a:lstStyle/>
        <a:p>
          <a:r>
            <a:rPr lang="en-GB"/>
            <a:t>Confidence </a:t>
          </a:r>
        </a:p>
      </dgm:t>
    </dgm:pt>
    <dgm:pt modelId="{7EDCA65E-4A76-6E4F-BFFF-4E4EF23BE001}" type="parTrans" cxnId="{E0997445-1815-D146-B584-2FCC8144B2E3}">
      <dgm:prSet/>
      <dgm:spPr/>
      <dgm:t>
        <a:bodyPr/>
        <a:lstStyle/>
        <a:p>
          <a:endParaRPr lang="en-GB"/>
        </a:p>
      </dgm:t>
    </dgm:pt>
    <dgm:pt modelId="{3377B7DE-4034-624D-A1E7-14A04CC3C1B0}" type="sibTrans" cxnId="{E0997445-1815-D146-B584-2FCC8144B2E3}">
      <dgm:prSet/>
      <dgm:spPr/>
      <dgm:t>
        <a:bodyPr/>
        <a:lstStyle/>
        <a:p>
          <a:endParaRPr lang="en-GB"/>
        </a:p>
      </dgm:t>
    </dgm:pt>
    <dgm:pt modelId="{7C58FFAB-8EDA-F044-A2D4-6CE68BC66627}" type="pres">
      <dgm:prSet presAssocID="{829F1FEC-4D6D-0B42-AB0C-C31A830B6C33}" presName="diagram" presStyleCnt="0">
        <dgm:presLayoutVars>
          <dgm:chPref val="1"/>
          <dgm:dir/>
          <dgm:animOne val="branch"/>
          <dgm:animLvl val="lvl"/>
          <dgm:resizeHandles/>
        </dgm:presLayoutVars>
      </dgm:prSet>
      <dgm:spPr/>
    </dgm:pt>
    <dgm:pt modelId="{72C51B0F-3360-EA41-BC15-4A3957C850F1}" type="pres">
      <dgm:prSet presAssocID="{F1F185E6-9A53-F944-852F-F88A17AF7111}" presName="root" presStyleCnt="0"/>
      <dgm:spPr/>
    </dgm:pt>
    <dgm:pt modelId="{5B876DA7-C024-2746-917D-009B197B795D}" type="pres">
      <dgm:prSet presAssocID="{F1F185E6-9A53-F944-852F-F88A17AF7111}" presName="rootComposite" presStyleCnt="0"/>
      <dgm:spPr/>
    </dgm:pt>
    <dgm:pt modelId="{70662CEF-6CA5-B344-A291-52514A92A006}" type="pres">
      <dgm:prSet presAssocID="{F1F185E6-9A53-F944-852F-F88A17AF7111}" presName="rootText" presStyleLbl="node1" presStyleIdx="0" presStyleCnt="3"/>
      <dgm:spPr/>
    </dgm:pt>
    <dgm:pt modelId="{5351F964-DD4B-A94D-A82A-B54FA2F90745}" type="pres">
      <dgm:prSet presAssocID="{F1F185E6-9A53-F944-852F-F88A17AF7111}" presName="rootConnector" presStyleLbl="node1" presStyleIdx="0" presStyleCnt="3"/>
      <dgm:spPr/>
    </dgm:pt>
    <dgm:pt modelId="{A61459C2-0C19-B046-A426-3140A1091E44}" type="pres">
      <dgm:prSet presAssocID="{F1F185E6-9A53-F944-852F-F88A17AF7111}" presName="childShape" presStyleCnt="0"/>
      <dgm:spPr/>
    </dgm:pt>
    <dgm:pt modelId="{B1F4345A-DD4B-074F-A617-56E1F4434862}" type="pres">
      <dgm:prSet presAssocID="{A60323A1-389C-1A47-89BD-FB065A5EEF1B}" presName="Name13" presStyleLbl="parChTrans1D2" presStyleIdx="0" presStyleCnt="7"/>
      <dgm:spPr/>
    </dgm:pt>
    <dgm:pt modelId="{313E4BFE-A43E-4540-AED9-446A25C24519}" type="pres">
      <dgm:prSet presAssocID="{906C916C-42A4-864C-AE43-6310D852E881}" presName="childText" presStyleLbl="bgAcc1" presStyleIdx="0" presStyleCnt="7">
        <dgm:presLayoutVars>
          <dgm:bulletEnabled val="1"/>
        </dgm:presLayoutVars>
      </dgm:prSet>
      <dgm:spPr/>
    </dgm:pt>
    <dgm:pt modelId="{82C64BDB-C85A-1A4A-86E8-D88D7B125AD4}" type="pres">
      <dgm:prSet presAssocID="{62B11A65-0421-F142-BCE4-8CEE61E16C7E}" presName="Name13" presStyleLbl="parChTrans1D2" presStyleIdx="1" presStyleCnt="7"/>
      <dgm:spPr/>
    </dgm:pt>
    <dgm:pt modelId="{7884741A-7A0C-2A41-A4CF-5CF8953509B7}" type="pres">
      <dgm:prSet presAssocID="{7B84214A-9920-8647-9E5D-3022EE20FAF4}" presName="childText" presStyleLbl="bgAcc1" presStyleIdx="1" presStyleCnt="7">
        <dgm:presLayoutVars>
          <dgm:bulletEnabled val="1"/>
        </dgm:presLayoutVars>
      </dgm:prSet>
      <dgm:spPr/>
    </dgm:pt>
    <dgm:pt modelId="{8A28A48E-3A86-7541-B7A6-952CAFA02326}" type="pres">
      <dgm:prSet presAssocID="{E6309EE1-81B1-034F-B34D-B1405E3065BE}" presName="Name13" presStyleLbl="parChTrans1D2" presStyleIdx="2" presStyleCnt="7"/>
      <dgm:spPr/>
    </dgm:pt>
    <dgm:pt modelId="{CA3CC2FE-E770-DF47-9DE3-B78FA24F40C0}" type="pres">
      <dgm:prSet presAssocID="{044BCDF8-A58F-6C40-9D8F-E1F7C17ECFFA}" presName="childText" presStyleLbl="bgAcc1" presStyleIdx="2" presStyleCnt="7">
        <dgm:presLayoutVars>
          <dgm:bulletEnabled val="1"/>
        </dgm:presLayoutVars>
      </dgm:prSet>
      <dgm:spPr/>
    </dgm:pt>
    <dgm:pt modelId="{CAA0160C-DC43-0742-9306-446BC403ABBC}" type="pres">
      <dgm:prSet presAssocID="{B4804EC0-395E-D54A-8075-ABD4ABDBAFBF}" presName="root" presStyleCnt="0"/>
      <dgm:spPr/>
    </dgm:pt>
    <dgm:pt modelId="{9ED28448-B2AD-6545-9DA7-313F5CDA225D}" type="pres">
      <dgm:prSet presAssocID="{B4804EC0-395E-D54A-8075-ABD4ABDBAFBF}" presName="rootComposite" presStyleCnt="0"/>
      <dgm:spPr/>
    </dgm:pt>
    <dgm:pt modelId="{CFD41C29-E61E-EE4F-9122-7C7083BB5260}" type="pres">
      <dgm:prSet presAssocID="{B4804EC0-395E-D54A-8075-ABD4ABDBAFBF}" presName="rootText" presStyleLbl="node1" presStyleIdx="1" presStyleCnt="3"/>
      <dgm:spPr/>
    </dgm:pt>
    <dgm:pt modelId="{782A8173-F94A-754D-9409-CED2C51AC821}" type="pres">
      <dgm:prSet presAssocID="{B4804EC0-395E-D54A-8075-ABD4ABDBAFBF}" presName="rootConnector" presStyleLbl="node1" presStyleIdx="1" presStyleCnt="3"/>
      <dgm:spPr/>
    </dgm:pt>
    <dgm:pt modelId="{9AD7A007-AC6A-4243-8CFB-319F10FD5841}" type="pres">
      <dgm:prSet presAssocID="{B4804EC0-395E-D54A-8075-ABD4ABDBAFBF}" presName="childShape" presStyleCnt="0"/>
      <dgm:spPr/>
    </dgm:pt>
    <dgm:pt modelId="{21395406-CA75-5948-A92E-63CDAAF80E0B}" type="pres">
      <dgm:prSet presAssocID="{965D3371-AB2C-334A-B392-C227881FC950}" presName="Name13" presStyleLbl="parChTrans1D2" presStyleIdx="3" presStyleCnt="7"/>
      <dgm:spPr/>
    </dgm:pt>
    <dgm:pt modelId="{7C109049-244A-F742-A9E4-73FCF8A93AD0}" type="pres">
      <dgm:prSet presAssocID="{A4B3EEE4-02D4-DA44-9E69-2B2429596224}" presName="childText" presStyleLbl="bgAcc1" presStyleIdx="3" presStyleCnt="7">
        <dgm:presLayoutVars>
          <dgm:bulletEnabled val="1"/>
        </dgm:presLayoutVars>
      </dgm:prSet>
      <dgm:spPr/>
    </dgm:pt>
    <dgm:pt modelId="{F3CCC6B2-D568-7242-B776-18EEBB5BFE8C}" type="pres">
      <dgm:prSet presAssocID="{E93BDD06-A0EC-4B46-BA52-7117A0B2EDA9}" presName="Name13" presStyleLbl="parChTrans1D2" presStyleIdx="4" presStyleCnt="7"/>
      <dgm:spPr/>
    </dgm:pt>
    <dgm:pt modelId="{F63BB75D-63E8-7442-ABD3-893516089C52}" type="pres">
      <dgm:prSet presAssocID="{0FEFB006-30CA-C64F-B9BA-E43AE26F6111}" presName="childText" presStyleLbl="bgAcc1" presStyleIdx="4" presStyleCnt="7">
        <dgm:presLayoutVars>
          <dgm:bulletEnabled val="1"/>
        </dgm:presLayoutVars>
      </dgm:prSet>
      <dgm:spPr/>
    </dgm:pt>
    <dgm:pt modelId="{261CE5CC-8B01-344A-AD8F-63B8877E6752}" type="pres">
      <dgm:prSet presAssocID="{CCCDC6AE-0E07-CB41-8A45-9B2614311818}" presName="root" presStyleCnt="0"/>
      <dgm:spPr/>
    </dgm:pt>
    <dgm:pt modelId="{D363AC17-D5FB-AC4D-8397-2A1D0A269681}" type="pres">
      <dgm:prSet presAssocID="{CCCDC6AE-0E07-CB41-8A45-9B2614311818}" presName="rootComposite" presStyleCnt="0"/>
      <dgm:spPr/>
    </dgm:pt>
    <dgm:pt modelId="{409492B2-0D99-6D47-AFF1-2EF0D5A258C8}" type="pres">
      <dgm:prSet presAssocID="{CCCDC6AE-0E07-CB41-8A45-9B2614311818}" presName="rootText" presStyleLbl="node1" presStyleIdx="2" presStyleCnt="3"/>
      <dgm:spPr/>
    </dgm:pt>
    <dgm:pt modelId="{9EEC9040-2F13-1246-BDC2-7893990F96A3}" type="pres">
      <dgm:prSet presAssocID="{CCCDC6AE-0E07-CB41-8A45-9B2614311818}" presName="rootConnector" presStyleLbl="node1" presStyleIdx="2" presStyleCnt="3"/>
      <dgm:spPr/>
    </dgm:pt>
    <dgm:pt modelId="{80F971C7-54F8-474B-9E1B-841BDD388423}" type="pres">
      <dgm:prSet presAssocID="{CCCDC6AE-0E07-CB41-8A45-9B2614311818}" presName="childShape" presStyleCnt="0"/>
      <dgm:spPr/>
    </dgm:pt>
    <dgm:pt modelId="{4B2DE45B-BD7A-C441-842D-BA0DB14AFCD2}" type="pres">
      <dgm:prSet presAssocID="{B14BF8A8-0637-BF42-BA5D-93D51CDE339B}" presName="Name13" presStyleLbl="parChTrans1D2" presStyleIdx="5" presStyleCnt="7"/>
      <dgm:spPr/>
    </dgm:pt>
    <dgm:pt modelId="{FCFA7E16-E565-0F42-B60E-F9D27D824986}" type="pres">
      <dgm:prSet presAssocID="{6D647708-821A-664E-950C-62D1C4A1B0DC}" presName="childText" presStyleLbl="bgAcc1" presStyleIdx="5" presStyleCnt="7">
        <dgm:presLayoutVars>
          <dgm:bulletEnabled val="1"/>
        </dgm:presLayoutVars>
      </dgm:prSet>
      <dgm:spPr/>
    </dgm:pt>
    <dgm:pt modelId="{45B29231-63E8-3F44-8406-DD01AD36AADF}" type="pres">
      <dgm:prSet presAssocID="{7EDCA65E-4A76-6E4F-BFFF-4E4EF23BE001}" presName="Name13" presStyleLbl="parChTrans1D2" presStyleIdx="6" presStyleCnt="7"/>
      <dgm:spPr/>
    </dgm:pt>
    <dgm:pt modelId="{CABADFF6-E175-EA40-B016-D41730423F78}" type="pres">
      <dgm:prSet presAssocID="{09815AD9-253B-4346-AA92-FDE0D336DBA0}" presName="childText" presStyleLbl="bgAcc1" presStyleIdx="6" presStyleCnt="7">
        <dgm:presLayoutVars>
          <dgm:bulletEnabled val="1"/>
        </dgm:presLayoutVars>
      </dgm:prSet>
      <dgm:spPr/>
    </dgm:pt>
  </dgm:ptLst>
  <dgm:cxnLst>
    <dgm:cxn modelId="{D75A0901-D8F2-3945-8E78-880631A2D477}" srcId="{F1F185E6-9A53-F944-852F-F88A17AF7111}" destId="{044BCDF8-A58F-6C40-9D8F-E1F7C17ECFFA}" srcOrd="2" destOrd="0" parTransId="{E6309EE1-81B1-034F-B34D-B1405E3065BE}" sibTransId="{1A44480F-3E74-294C-9882-31EE3CCB3EF3}"/>
    <dgm:cxn modelId="{419B800D-5BFF-B545-90E6-E7716A266E27}" type="presOf" srcId="{F1F185E6-9A53-F944-852F-F88A17AF7111}" destId="{70662CEF-6CA5-B344-A291-52514A92A006}" srcOrd="0" destOrd="0" presId="urn:microsoft.com/office/officeart/2005/8/layout/hierarchy3"/>
    <dgm:cxn modelId="{0377910F-13C3-7248-9A3F-779BD991F5A1}" type="presOf" srcId="{7EDCA65E-4A76-6E4F-BFFF-4E4EF23BE001}" destId="{45B29231-63E8-3F44-8406-DD01AD36AADF}" srcOrd="0" destOrd="0" presId="urn:microsoft.com/office/officeart/2005/8/layout/hierarchy3"/>
    <dgm:cxn modelId="{AB7B0D11-72D6-1540-A379-2130281EAEEB}" type="presOf" srcId="{906C916C-42A4-864C-AE43-6310D852E881}" destId="{313E4BFE-A43E-4540-AED9-446A25C24519}" srcOrd="0" destOrd="0" presId="urn:microsoft.com/office/officeart/2005/8/layout/hierarchy3"/>
    <dgm:cxn modelId="{4B87FA28-CFED-714B-A410-DCACC6F94D21}" type="presOf" srcId="{B14BF8A8-0637-BF42-BA5D-93D51CDE339B}" destId="{4B2DE45B-BD7A-C441-842D-BA0DB14AFCD2}" srcOrd="0" destOrd="0" presId="urn:microsoft.com/office/officeart/2005/8/layout/hierarchy3"/>
    <dgm:cxn modelId="{0215B12F-62E9-8849-92F6-E5F38092CE51}" type="presOf" srcId="{B4804EC0-395E-D54A-8075-ABD4ABDBAFBF}" destId="{CFD41C29-E61E-EE4F-9122-7C7083BB5260}" srcOrd="0" destOrd="0" presId="urn:microsoft.com/office/officeart/2005/8/layout/hierarchy3"/>
    <dgm:cxn modelId="{0AB1A831-195D-074A-8E3C-E2B660D9ED77}" type="presOf" srcId="{CCCDC6AE-0E07-CB41-8A45-9B2614311818}" destId="{9EEC9040-2F13-1246-BDC2-7893990F96A3}" srcOrd="1" destOrd="0" presId="urn:microsoft.com/office/officeart/2005/8/layout/hierarchy3"/>
    <dgm:cxn modelId="{E52FFB38-FC3D-5C4B-9E51-D7BDBAC85062}" type="presOf" srcId="{965D3371-AB2C-334A-B392-C227881FC950}" destId="{21395406-CA75-5948-A92E-63CDAAF80E0B}" srcOrd="0" destOrd="0" presId="urn:microsoft.com/office/officeart/2005/8/layout/hierarchy3"/>
    <dgm:cxn modelId="{AD41393F-D225-D548-BB50-CE00B1DED352}" type="presOf" srcId="{A60323A1-389C-1A47-89BD-FB065A5EEF1B}" destId="{B1F4345A-DD4B-074F-A617-56E1F4434862}" srcOrd="0" destOrd="0" presId="urn:microsoft.com/office/officeart/2005/8/layout/hierarchy3"/>
    <dgm:cxn modelId="{A86D7E3F-6443-1D4C-BB32-9D1A1BA7E6B6}" type="presOf" srcId="{E93BDD06-A0EC-4B46-BA52-7117A0B2EDA9}" destId="{F3CCC6B2-D568-7242-B776-18EEBB5BFE8C}" srcOrd="0" destOrd="0" presId="urn:microsoft.com/office/officeart/2005/8/layout/hierarchy3"/>
    <dgm:cxn modelId="{7D649B5E-E20B-4849-B153-CA04D25E652D}" srcId="{F1F185E6-9A53-F944-852F-F88A17AF7111}" destId="{906C916C-42A4-864C-AE43-6310D852E881}" srcOrd="0" destOrd="0" parTransId="{A60323A1-389C-1A47-89BD-FB065A5EEF1B}" sibTransId="{93F0D7E9-7711-E847-ADFE-738D78BC3640}"/>
    <dgm:cxn modelId="{E0997445-1815-D146-B584-2FCC8144B2E3}" srcId="{CCCDC6AE-0E07-CB41-8A45-9B2614311818}" destId="{09815AD9-253B-4346-AA92-FDE0D336DBA0}" srcOrd="1" destOrd="0" parTransId="{7EDCA65E-4A76-6E4F-BFFF-4E4EF23BE001}" sibTransId="{3377B7DE-4034-624D-A1E7-14A04CC3C1B0}"/>
    <dgm:cxn modelId="{7E45F165-13CB-184E-97AA-70DF19DFBB78}" type="presOf" srcId="{829F1FEC-4D6D-0B42-AB0C-C31A830B6C33}" destId="{7C58FFAB-8EDA-F044-A2D4-6CE68BC66627}" srcOrd="0" destOrd="0" presId="urn:microsoft.com/office/officeart/2005/8/layout/hierarchy3"/>
    <dgm:cxn modelId="{77BFD96B-A46A-2C4C-93B5-919883C9E5C4}" type="presOf" srcId="{62B11A65-0421-F142-BCE4-8CEE61E16C7E}" destId="{82C64BDB-C85A-1A4A-86E8-D88D7B125AD4}" srcOrd="0" destOrd="0" presId="urn:microsoft.com/office/officeart/2005/8/layout/hierarchy3"/>
    <dgm:cxn modelId="{D4E8CD51-AC3C-B54B-BC42-C0360B2DA715}" type="presOf" srcId="{0FEFB006-30CA-C64F-B9BA-E43AE26F6111}" destId="{F63BB75D-63E8-7442-ABD3-893516089C52}" srcOrd="0" destOrd="0" presId="urn:microsoft.com/office/officeart/2005/8/layout/hierarchy3"/>
    <dgm:cxn modelId="{41042652-1AE4-B145-B001-158212B8C6F4}" srcId="{829F1FEC-4D6D-0B42-AB0C-C31A830B6C33}" destId="{CCCDC6AE-0E07-CB41-8A45-9B2614311818}" srcOrd="2" destOrd="0" parTransId="{2DB47AF1-596A-304D-ACD8-6F47082DEFEF}" sibTransId="{709AF23A-2050-934B-80F5-801A567631BA}"/>
    <dgm:cxn modelId="{742CDB53-29F5-6247-81C7-1E40B264AD68}" srcId="{CCCDC6AE-0E07-CB41-8A45-9B2614311818}" destId="{6D647708-821A-664E-950C-62D1C4A1B0DC}" srcOrd="0" destOrd="0" parTransId="{B14BF8A8-0637-BF42-BA5D-93D51CDE339B}" sibTransId="{7CC497ED-4046-2E4E-A6B6-3907D98D1584}"/>
    <dgm:cxn modelId="{54454D74-3F00-294B-8936-589BEE800EC0}" srcId="{829F1FEC-4D6D-0B42-AB0C-C31A830B6C33}" destId="{B4804EC0-395E-D54A-8075-ABD4ABDBAFBF}" srcOrd="1" destOrd="0" parTransId="{27563298-A48F-7048-B958-626BB4F7AD14}" sibTransId="{568B3119-B2C4-D54C-AE2C-52DE57125DCF}"/>
    <dgm:cxn modelId="{AB364C78-BF5C-754A-A0AA-EAD1C2BFE7A0}" type="presOf" srcId="{044BCDF8-A58F-6C40-9D8F-E1F7C17ECFFA}" destId="{CA3CC2FE-E770-DF47-9DE3-B78FA24F40C0}" srcOrd="0" destOrd="0" presId="urn:microsoft.com/office/officeart/2005/8/layout/hierarchy3"/>
    <dgm:cxn modelId="{48EE0B7A-C69C-094F-8C15-57906C63DF15}" srcId="{F1F185E6-9A53-F944-852F-F88A17AF7111}" destId="{7B84214A-9920-8647-9E5D-3022EE20FAF4}" srcOrd="1" destOrd="0" parTransId="{62B11A65-0421-F142-BCE4-8CEE61E16C7E}" sibTransId="{DA33FA36-1CFF-FC42-82A1-B378174A76EE}"/>
    <dgm:cxn modelId="{6C3B577B-92E8-484B-95D3-BA1E23009D72}" type="presOf" srcId="{E6309EE1-81B1-034F-B34D-B1405E3065BE}" destId="{8A28A48E-3A86-7541-B7A6-952CAFA02326}" srcOrd="0" destOrd="0" presId="urn:microsoft.com/office/officeart/2005/8/layout/hierarchy3"/>
    <dgm:cxn modelId="{54878992-FE9D-A849-B225-2C7777BB0855}" type="presOf" srcId="{CCCDC6AE-0E07-CB41-8A45-9B2614311818}" destId="{409492B2-0D99-6D47-AFF1-2EF0D5A258C8}" srcOrd="0" destOrd="0" presId="urn:microsoft.com/office/officeart/2005/8/layout/hierarchy3"/>
    <dgm:cxn modelId="{2C0F129D-4495-8B4F-9311-76DEB700D8E4}" srcId="{B4804EC0-395E-D54A-8075-ABD4ABDBAFBF}" destId="{A4B3EEE4-02D4-DA44-9E69-2B2429596224}" srcOrd="0" destOrd="0" parTransId="{965D3371-AB2C-334A-B392-C227881FC950}" sibTransId="{B5F00D30-F6CE-A34A-A01A-FC9E9B38708B}"/>
    <dgm:cxn modelId="{8DC2A4B0-433B-FA48-B97A-224EEDB434D4}" type="presOf" srcId="{6D647708-821A-664E-950C-62D1C4A1B0DC}" destId="{FCFA7E16-E565-0F42-B60E-F9D27D824986}" srcOrd="0" destOrd="0" presId="urn:microsoft.com/office/officeart/2005/8/layout/hierarchy3"/>
    <dgm:cxn modelId="{079921BC-68A3-1546-AE04-D2CF8EC8756C}" srcId="{B4804EC0-395E-D54A-8075-ABD4ABDBAFBF}" destId="{0FEFB006-30CA-C64F-B9BA-E43AE26F6111}" srcOrd="1" destOrd="0" parTransId="{E93BDD06-A0EC-4B46-BA52-7117A0B2EDA9}" sibTransId="{6B1079FE-8333-914E-81A9-BA1C427F9544}"/>
    <dgm:cxn modelId="{A1F1C6C9-6B9F-4A43-B03F-9A62424F876A}" srcId="{829F1FEC-4D6D-0B42-AB0C-C31A830B6C33}" destId="{F1F185E6-9A53-F944-852F-F88A17AF7111}" srcOrd="0" destOrd="0" parTransId="{B4F64365-87CA-004D-B15F-6D056EB2C49B}" sibTransId="{96C08FE6-0AF2-FD48-B540-7F17E84EF0DC}"/>
    <dgm:cxn modelId="{230343CC-940E-0D4E-BC3E-D18E0AA62A42}" type="presOf" srcId="{B4804EC0-395E-D54A-8075-ABD4ABDBAFBF}" destId="{782A8173-F94A-754D-9409-CED2C51AC821}" srcOrd="1" destOrd="0" presId="urn:microsoft.com/office/officeart/2005/8/layout/hierarchy3"/>
    <dgm:cxn modelId="{B421BDCE-FFD1-B64E-B311-B0CF59B9C545}" type="presOf" srcId="{F1F185E6-9A53-F944-852F-F88A17AF7111}" destId="{5351F964-DD4B-A94D-A82A-B54FA2F90745}" srcOrd="1" destOrd="0" presId="urn:microsoft.com/office/officeart/2005/8/layout/hierarchy3"/>
    <dgm:cxn modelId="{79DCFFDA-17BE-3A47-B4CD-9896E5FF3AAF}" type="presOf" srcId="{A4B3EEE4-02D4-DA44-9E69-2B2429596224}" destId="{7C109049-244A-F742-A9E4-73FCF8A93AD0}" srcOrd="0" destOrd="0" presId="urn:microsoft.com/office/officeart/2005/8/layout/hierarchy3"/>
    <dgm:cxn modelId="{7FF45CDF-4F0C-964D-ADB0-9F6ADF541B26}" type="presOf" srcId="{09815AD9-253B-4346-AA92-FDE0D336DBA0}" destId="{CABADFF6-E175-EA40-B016-D41730423F78}" srcOrd="0" destOrd="0" presId="urn:microsoft.com/office/officeart/2005/8/layout/hierarchy3"/>
    <dgm:cxn modelId="{53E7F8DF-9E17-A74E-B90C-55ED62EA6BDA}" type="presOf" srcId="{7B84214A-9920-8647-9E5D-3022EE20FAF4}" destId="{7884741A-7A0C-2A41-A4CF-5CF8953509B7}" srcOrd="0" destOrd="0" presId="urn:microsoft.com/office/officeart/2005/8/layout/hierarchy3"/>
    <dgm:cxn modelId="{D1906426-C777-4A44-97AC-AA9B926B37B4}" type="presParOf" srcId="{7C58FFAB-8EDA-F044-A2D4-6CE68BC66627}" destId="{72C51B0F-3360-EA41-BC15-4A3957C850F1}" srcOrd="0" destOrd="0" presId="urn:microsoft.com/office/officeart/2005/8/layout/hierarchy3"/>
    <dgm:cxn modelId="{9C211240-23B6-C340-AC4B-F249AC9754DB}" type="presParOf" srcId="{72C51B0F-3360-EA41-BC15-4A3957C850F1}" destId="{5B876DA7-C024-2746-917D-009B197B795D}" srcOrd="0" destOrd="0" presId="urn:microsoft.com/office/officeart/2005/8/layout/hierarchy3"/>
    <dgm:cxn modelId="{F66D2B61-7F9F-7C4E-A2F7-0EFB98A8B0EF}" type="presParOf" srcId="{5B876DA7-C024-2746-917D-009B197B795D}" destId="{70662CEF-6CA5-B344-A291-52514A92A006}" srcOrd="0" destOrd="0" presId="urn:microsoft.com/office/officeart/2005/8/layout/hierarchy3"/>
    <dgm:cxn modelId="{4A1418CC-946D-E74C-9F11-9A8209881903}" type="presParOf" srcId="{5B876DA7-C024-2746-917D-009B197B795D}" destId="{5351F964-DD4B-A94D-A82A-B54FA2F90745}" srcOrd="1" destOrd="0" presId="urn:microsoft.com/office/officeart/2005/8/layout/hierarchy3"/>
    <dgm:cxn modelId="{1D50CF3B-8DC9-8245-A644-CFFD20B5D221}" type="presParOf" srcId="{72C51B0F-3360-EA41-BC15-4A3957C850F1}" destId="{A61459C2-0C19-B046-A426-3140A1091E44}" srcOrd="1" destOrd="0" presId="urn:microsoft.com/office/officeart/2005/8/layout/hierarchy3"/>
    <dgm:cxn modelId="{9F0DF1DC-44B1-CD4F-BAD2-50F935242B92}" type="presParOf" srcId="{A61459C2-0C19-B046-A426-3140A1091E44}" destId="{B1F4345A-DD4B-074F-A617-56E1F4434862}" srcOrd="0" destOrd="0" presId="urn:microsoft.com/office/officeart/2005/8/layout/hierarchy3"/>
    <dgm:cxn modelId="{E636087D-E6A2-F543-B8CD-1287C18C4FE0}" type="presParOf" srcId="{A61459C2-0C19-B046-A426-3140A1091E44}" destId="{313E4BFE-A43E-4540-AED9-446A25C24519}" srcOrd="1" destOrd="0" presId="urn:microsoft.com/office/officeart/2005/8/layout/hierarchy3"/>
    <dgm:cxn modelId="{857E909F-8539-A542-8AF8-9532022A0ACE}" type="presParOf" srcId="{A61459C2-0C19-B046-A426-3140A1091E44}" destId="{82C64BDB-C85A-1A4A-86E8-D88D7B125AD4}" srcOrd="2" destOrd="0" presId="urn:microsoft.com/office/officeart/2005/8/layout/hierarchy3"/>
    <dgm:cxn modelId="{DCFE05C0-7D25-A847-92FA-2D18BD443898}" type="presParOf" srcId="{A61459C2-0C19-B046-A426-3140A1091E44}" destId="{7884741A-7A0C-2A41-A4CF-5CF8953509B7}" srcOrd="3" destOrd="0" presId="urn:microsoft.com/office/officeart/2005/8/layout/hierarchy3"/>
    <dgm:cxn modelId="{764CDF71-16C8-BF4B-9E8B-2F72D7798B23}" type="presParOf" srcId="{A61459C2-0C19-B046-A426-3140A1091E44}" destId="{8A28A48E-3A86-7541-B7A6-952CAFA02326}" srcOrd="4" destOrd="0" presId="urn:microsoft.com/office/officeart/2005/8/layout/hierarchy3"/>
    <dgm:cxn modelId="{910E24BC-AFA8-CA4F-99AC-066DC649394C}" type="presParOf" srcId="{A61459C2-0C19-B046-A426-3140A1091E44}" destId="{CA3CC2FE-E770-DF47-9DE3-B78FA24F40C0}" srcOrd="5" destOrd="0" presId="urn:microsoft.com/office/officeart/2005/8/layout/hierarchy3"/>
    <dgm:cxn modelId="{15A74361-6842-1848-AAE4-191A6BE5C094}" type="presParOf" srcId="{7C58FFAB-8EDA-F044-A2D4-6CE68BC66627}" destId="{CAA0160C-DC43-0742-9306-446BC403ABBC}" srcOrd="1" destOrd="0" presId="urn:microsoft.com/office/officeart/2005/8/layout/hierarchy3"/>
    <dgm:cxn modelId="{2EE700F6-E8E9-8543-8945-617E9F266C2B}" type="presParOf" srcId="{CAA0160C-DC43-0742-9306-446BC403ABBC}" destId="{9ED28448-B2AD-6545-9DA7-313F5CDA225D}" srcOrd="0" destOrd="0" presId="urn:microsoft.com/office/officeart/2005/8/layout/hierarchy3"/>
    <dgm:cxn modelId="{DB9826BC-B98B-9B45-B290-61FF7A613C37}" type="presParOf" srcId="{9ED28448-B2AD-6545-9DA7-313F5CDA225D}" destId="{CFD41C29-E61E-EE4F-9122-7C7083BB5260}" srcOrd="0" destOrd="0" presId="urn:microsoft.com/office/officeart/2005/8/layout/hierarchy3"/>
    <dgm:cxn modelId="{1B4F581D-481F-4347-B49E-35FB42AB1CBB}" type="presParOf" srcId="{9ED28448-B2AD-6545-9DA7-313F5CDA225D}" destId="{782A8173-F94A-754D-9409-CED2C51AC821}" srcOrd="1" destOrd="0" presId="urn:microsoft.com/office/officeart/2005/8/layout/hierarchy3"/>
    <dgm:cxn modelId="{6AB1EB29-552D-6B45-8475-9C958EB4528C}" type="presParOf" srcId="{CAA0160C-DC43-0742-9306-446BC403ABBC}" destId="{9AD7A007-AC6A-4243-8CFB-319F10FD5841}" srcOrd="1" destOrd="0" presId="urn:microsoft.com/office/officeart/2005/8/layout/hierarchy3"/>
    <dgm:cxn modelId="{E614C5D1-17F5-9E44-B978-E2997895A8C4}" type="presParOf" srcId="{9AD7A007-AC6A-4243-8CFB-319F10FD5841}" destId="{21395406-CA75-5948-A92E-63CDAAF80E0B}" srcOrd="0" destOrd="0" presId="urn:microsoft.com/office/officeart/2005/8/layout/hierarchy3"/>
    <dgm:cxn modelId="{C6B8C177-6034-2542-AD1A-487C08708B56}" type="presParOf" srcId="{9AD7A007-AC6A-4243-8CFB-319F10FD5841}" destId="{7C109049-244A-F742-A9E4-73FCF8A93AD0}" srcOrd="1" destOrd="0" presId="urn:microsoft.com/office/officeart/2005/8/layout/hierarchy3"/>
    <dgm:cxn modelId="{9EB2213D-E806-7241-BC3C-55D680C26244}" type="presParOf" srcId="{9AD7A007-AC6A-4243-8CFB-319F10FD5841}" destId="{F3CCC6B2-D568-7242-B776-18EEBB5BFE8C}" srcOrd="2" destOrd="0" presId="urn:microsoft.com/office/officeart/2005/8/layout/hierarchy3"/>
    <dgm:cxn modelId="{2A519412-55D8-1B41-8AE1-8BCBCCDBB92A}" type="presParOf" srcId="{9AD7A007-AC6A-4243-8CFB-319F10FD5841}" destId="{F63BB75D-63E8-7442-ABD3-893516089C52}" srcOrd="3" destOrd="0" presId="urn:microsoft.com/office/officeart/2005/8/layout/hierarchy3"/>
    <dgm:cxn modelId="{88AF8166-8505-7C43-BBFD-10ABE582587E}" type="presParOf" srcId="{7C58FFAB-8EDA-F044-A2D4-6CE68BC66627}" destId="{261CE5CC-8B01-344A-AD8F-63B8877E6752}" srcOrd="2" destOrd="0" presId="urn:microsoft.com/office/officeart/2005/8/layout/hierarchy3"/>
    <dgm:cxn modelId="{2AAED0E2-82ED-634C-BB6C-10ADDD74CA3A}" type="presParOf" srcId="{261CE5CC-8B01-344A-AD8F-63B8877E6752}" destId="{D363AC17-D5FB-AC4D-8397-2A1D0A269681}" srcOrd="0" destOrd="0" presId="urn:microsoft.com/office/officeart/2005/8/layout/hierarchy3"/>
    <dgm:cxn modelId="{EB009F75-693B-474E-B6B1-84A7BD3DE47C}" type="presParOf" srcId="{D363AC17-D5FB-AC4D-8397-2A1D0A269681}" destId="{409492B2-0D99-6D47-AFF1-2EF0D5A258C8}" srcOrd="0" destOrd="0" presId="urn:microsoft.com/office/officeart/2005/8/layout/hierarchy3"/>
    <dgm:cxn modelId="{6BE9DBA4-6583-AC48-B7D1-1BAC0523BBE1}" type="presParOf" srcId="{D363AC17-D5FB-AC4D-8397-2A1D0A269681}" destId="{9EEC9040-2F13-1246-BDC2-7893990F96A3}" srcOrd="1" destOrd="0" presId="urn:microsoft.com/office/officeart/2005/8/layout/hierarchy3"/>
    <dgm:cxn modelId="{A7C8137D-2C0E-134F-BE2D-FC53219F1CE8}" type="presParOf" srcId="{261CE5CC-8B01-344A-AD8F-63B8877E6752}" destId="{80F971C7-54F8-474B-9E1B-841BDD388423}" srcOrd="1" destOrd="0" presId="urn:microsoft.com/office/officeart/2005/8/layout/hierarchy3"/>
    <dgm:cxn modelId="{44EB1A75-5BF8-A94E-A970-5151AEE79C3E}" type="presParOf" srcId="{80F971C7-54F8-474B-9E1B-841BDD388423}" destId="{4B2DE45B-BD7A-C441-842D-BA0DB14AFCD2}" srcOrd="0" destOrd="0" presId="urn:microsoft.com/office/officeart/2005/8/layout/hierarchy3"/>
    <dgm:cxn modelId="{B818BDB8-3999-AB48-8EB6-1C9D0819C7C2}" type="presParOf" srcId="{80F971C7-54F8-474B-9E1B-841BDD388423}" destId="{FCFA7E16-E565-0F42-B60E-F9D27D824986}" srcOrd="1" destOrd="0" presId="urn:microsoft.com/office/officeart/2005/8/layout/hierarchy3"/>
    <dgm:cxn modelId="{71CBDEA7-F01F-D44F-9982-3DB163812FBF}" type="presParOf" srcId="{80F971C7-54F8-474B-9E1B-841BDD388423}" destId="{45B29231-63E8-3F44-8406-DD01AD36AADF}" srcOrd="2" destOrd="0" presId="urn:microsoft.com/office/officeart/2005/8/layout/hierarchy3"/>
    <dgm:cxn modelId="{276D8305-AF8A-0F42-90F8-E59CC941D69A}" type="presParOf" srcId="{80F971C7-54F8-474B-9E1B-841BDD388423}" destId="{CABADFF6-E175-EA40-B016-D41730423F7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8ED55-8330-5A47-8B01-4B23CB7344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5EE71522-6D2F-3D42-9F3C-B31775B64E17}">
      <dgm:prSet phldrT="[Text]"/>
      <dgm:spPr/>
      <dgm:t>
        <a:bodyPr/>
        <a:lstStyle/>
        <a:p>
          <a:pPr>
            <a:lnSpc>
              <a:spcPct val="100000"/>
            </a:lnSpc>
          </a:pPr>
          <a:r>
            <a:rPr lang="en-GB" dirty="0"/>
            <a:t>Secondary School Headteachers (2 participants)</a:t>
          </a:r>
        </a:p>
      </dgm:t>
    </dgm:pt>
    <dgm:pt modelId="{86D4CCA0-E2AE-F64C-8C68-EA1EC06254AA}" type="parTrans" cxnId="{36F4D70B-292B-E947-BBE6-E4080D6C6084}">
      <dgm:prSet/>
      <dgm:spPr/>
      <dgm:t>
        <a:bodyPr/>
        <a:lstStyle/>
        <a:p>
          <a:endParaRPr lang="en-GB"/>
        </a:p>
      </dgm:t>
    </dgm:pt>
    <dgm:pt modelId="{0350BA7A-6CAA-2644-8336-156DB61CB7FA}" type="sibTrans" cxnId="{36F4D70B-292B-E947-BBE6-E4080D6C6084}">
      <dgm:prSet/>
      <dgm:spPr/>
      <dgm:t>
        <a:bodyPr/>
        <a:lstStyle/>
        <a:p>
          <a:endParaRPr lang="en-GB"/>
        </a:p>
      </dgm:t>
    </dgm:pt>
    <dgm:pt modelId="{1ABDA68B-D85C-454A-950C-E74D37B7BB98}">
      <dgm:prSet phldrT="[Text]"/>
      <dgm:spPr/>
      <dgm:t>
        <a:bodyPr/>
        <a:lstStyle/>
        <a:p>
          <a:pPr>
            <a:lnSpc>
              <a:spcPct val="100000"/>
            </a:lnSpc>
          </a:pPr>
          <a:r>
            <a:rPr lang="en-GB"/>
            <a:t>LA Inclusion &amp; SEN Service Managers (3 participants)</a:t>
          </a:r>
        </a:p>
      </dgm:t>
    </dgm:pt>
    <dgm:pt modelId="{7F40D71C-13CA-5648-8BFB-C896FBCFAA64}" type="parTrans" cxnId="{751F2624-0932-C743-85CF-AA841EC046FA}">
      <dgm:prSet/>
      <dgm:spPr/>
      <dgm:t>
        <a:bodyPr/>
        <a:lstStyle/>
        <a:p>
          <a:endParaRPr lang="en-GB"/>
        </a:p>
      </dgm:t>
    </dgm:pt>
    <dgm:pt modelId="{81FC9C77-525B-F043-B7D8-F6C2221CFCB0}" type="sibTrans" cxnId="{751F2624-0932-C743-85CF-AA841EC046FA}">
      <dgm:prSet/>
      <dgm:spPr/>
      <dgm:t>
        <a:bodyPr/>
        <a:lstStyle/>
        <a:p>
          <a:endParaRPr lang="en-GB"/>
        </a:p>
      </dgm:t>
    </dgm:pt>
    <dgm:pt modelId="{930450F0-54B9-A54C-A3BB-7B6AA87A90B6}">
      <dgm:prSet phldrT="[Text]"/>
      <dgm:spPr/>
      <dgm:t>
        <a:bodyPr/>
        <a:lstStyle/>
        <a:p>
          <a:pPr>
            <a:lnSpc>
              <a:spcPct val="100000"/>
            </a:lnSpc>
          </a:pPr>
          <a:r>
            <a:rPr lang="en-GB" dirty="0"/>
            <a:t>Educational Psychologists (3 participants)</a:t>
          </a:r>
        </a:p>
      </dgm:t>
    </dgm:pt>
    <dgm:pt modelId="{75D1AC6E-C734-A642-AED6-DBFAB5B7D321}" type="parTrans" cxnId="{3ABC602A-8261-ED40-80B6-37D6F6A0FEE9}">
      <dgm:prSet/>
      <dgm:spPr/>
      <dgm:t>
        <a:bodyPr/>
        <a:lstStyle/>
        <a:p>
          <a:endParaRPr lang="en-GB"/>
        </a:p>
      </dgm:t>
    </dgm:pt>
    <dgm:pt modelId="{93ADECC3-E278-4148-A93E-17BDFB577E7A}" type="sibTrans" cxnId="{3ABC602A-8261-ED40-80B6-37D6F6A0FEE9}">
      <dgm:prSet/>
      <dgm:spPr/>
      <dgm:t>
        <a:bodyPr/>
        <a:lstStyle/>
        <a:p>
          <a:endParaRPr lang="en-GB"/>
        </a:p>
      </dgm:t>
    </dgm:pt>
    <dgm:pt modelId="{5D1E847E-44EA-4735-BD48-EFAB99C89F92}">
      <dgm:prSet phldrT="[Text]"/>
      <dgm:spPr/>
      <dgm:t>
        <a:bodyPr/>
        <a:lstStyle/>
        <a:p>
          <a:pPr>
            <a:lnSpc>
              <a:spcPct val="100000"/>
            </a:lnSpc>
          </a:pPr>
          <a:r>
            <a:rPr lang="en-GB" dirty="0"/>
            <a:t>Narrative conversations, analysed through a reflective thematic analysis</a:t>
          </a:r>
        </a:p>
      </dgm:t>
    </dgm:pt>
    <dgm:pt modelId="{89A0719A-0FCF-4966-A2A0-7690B67F794B}" type="parTrans" cxnId="{AF1844FE-FD87-4A63-9F95-1A568C4407BC}">
      <dgm:prSet/>
      <dgm:spPr/>
      <dgm:t>
        <a:bodyPr/>
        <a:lstStyle/>
        <a:p>
          <a:endParaRPr lang="en-GB"/>
        </a:p>
      </dgm:t>
    </dgm:pt>
    <dgm:pt modelId="{A611DDFD-D09B-4EC8-883A-4574A0E6BAA9}" type="sibTrans" cxnId="{AF1844FE-FD87-4A63-9F95-1A568C4407BC}">
      <dgm:prSet/>
      <dgm:spPr/>
      <dgm:t>
        <a:bodyPr/>
        <a:lstStyle/>
        <a:p>
          <a:endParaRPr lang="en-GB"/>
        </a:p>
      </dgm:t>
    </dgm:pt>
    <dgm:pt modelId="{764EE7ED-754D-4883-ADCC-B40783938C5F}" type="pres">
      <dgm:prSet presAssocID="{6308ED55-8330-5A47-8B01-4B23CB73446A}" presName="root" presStyleCnt="0">
        <dgm:presLayoutVars>
          <dgm:dir/>
          <dgm:resizeHandles val="exact"/>
        </dgm:presLayoutVars>
      </dgm:prSet>
      <dgm:spPr/>
    </dgm:pt>
    <dgm:pt modelId="{04513F44-E8D0-4233-9ACE-784427E3D647}" type="pres">
      <dgm:prSet presAssocID="{5EE71522-6D2F-3D42-9F3C-B31775B64E17}" presName="compNode" presStyleCnt="0"/>
      <dgm:spPr/>
    </dgm:pt>
    <dgm:pt modelId="{528AEB25-5BEB-41E5-9904-BD4D618ED977}" type="pres">
      <dgm:prSet presAssocID="{5EE71522-6D2F-3D42-9F3C-B31775B64E17}" presName="bgRect" presStyleLbl="bgShp" presStyleIdx="0" presStyleCnt="4"/>
      <dgm:spPr/>
    </dgm:pt>
    <dgm:pt modelId="{6E94EF62-5D12-4D4F-AC37-B8BAD89B0C3C}" type="pres">
      <dgm:prSet presAssocID="{5EE71522-6D2F-3D42-9F3C-B31775B64E1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ecturer with solid fill"/>
        </a:ext>
      </dgm:extLst>
    </dgm:pt>
    <dgm:pt modelId="{D6ABA320-BAC8-45C4-BF94-E53F6728A8F0}" type="pres">
      <dgm:prSet presAssocID="{5EE71522-6D2F-3D42-9F3C-B31775B64E17}" presName="spaceRect" presStyleCnt="0"/>
      <dgm:spPr/>
    </dgm:pt>
    <dgm:pt modelId="{59F0C59E-0C76-4C99-B28F-58FE018C4F33}" type="pres">
      <dgm:prSet presAssocID="{5EE71522-6D2F-3D42-9F3C-B31775B64E17}" presName="parTx" presStyleLbl="revTx" presStyleIdx="0" presStyleCnt="4">
        <dgm:presLayoutVars>
          <dgm:chMax val="0"/>
          <dgm:chPref val="0"/>
        </dgm:presLayoutVars>
      </dgm:prSet>
      <dgm:spPr/>
    </dgm:pt>
    <dgm:pt modelId="{E00CA0EA-DC62-4BC5-8056-A6612266F76E}" type="pres">
      <dgm:prSet presAssocID="{0350BA7A-6CAA-2644-8336-156DB61CB7FA}" presName="sibTrans" presStyleCnt="0"/>
      <dgm:spPr/>
    </dgm:pt>
    <dgm:pt modelId="{4C9AB9AE-9638-481E-B700-B0480C75789B}" type="pres">
      <dgm:prSet presAssocID="{1ABDA68B-D85C-454A-950C-E74D37B7BB98}" presName="compNode" presStyleCnt="0"/>
      <dgm:spPr/>
    </dgm:pt>
    <dgm:pt modelId="{850F7A38-A2D5-4FBB-ADB6-A07C830CA5D0}" type="pres">
      <dgm:prSet presAssocID="{1ABDA68B-D85C-454A-950C-E74D37B7BB98}" presName="bgRect" presStyleLbl="bgShp" presStyleIdx="1" presStyleCnt="4"/>
      <dgm:spPr/>
    </dgm:pt>
    <dgm:pt modelId="{FAAD2D8F-6856-47F9-B332-5194DFE4E9A6}" type="pres">
      <dgm:prSet presAssocID="{1ABDA68B-D85C-454A-950C-E74D37B7BB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830E569C-6536-4064-970D-A8816691D59E}" type="pres">
      <dgm:prSet presAssocID="{1ABDA68B-D85C-454A-950C-E74D37B7BB98}" presName="spaceRect" presStyleCnt="0"/>
      <dgm:spPr/>
    </dgm:pt>
    <dgm:pt modelId="{EF267B91-9949-4E1D-8253-E0F049C7C9AA}" type="pres">
      <dgm:prSet presAssocID="{1ABDA68B-D85C-454A-950C-E74D37B7BB98}" presName="parTx" presStyleLbl="revTx" presStyleIdx="1" presStyleCnt="4">
        <dgm:presLayoutVars>
          <dgm:chMax val="0"/>
          <dgm:chPref val="0"/>
        </dgm:presLayoutVars>
      </dgm:prSet>
      <dgm:spPr/>
    </dgm:pt>
    <dgm:pt modelId="{8DEEC979-E07B-4872-A8E4-D6F1C3B09A35}" type="pres">
      <dgm:prSet presAssocID="{81FC9C77-525B-F043-B7D8-F6C2221CFCB0}" presName="sibTrans" presStyleCnt="0"/>
      <dgm:spPr/>
    </dgm:pt>
    <dgm:pt modelId="{8C1D4540-13C9-4AA8-A4A0-C34B490D4094}" type="pres">
      <dgm:prSet presAssocID="{930450F0-54B9-A54C-A3BB-7B6AA87A90B6}" presName="compNode" presStyleCnt="0"/>
      <dgm:spPr/>
    </dgm:pt>
    <dgm:pt modelId="{EF7951EA-CD3E-421B-A38A-2064A78E9AC1}" type="pres">
      <dgm:prSet presAssocID="{930450F0-54B9-A54C-A3BB-7B6AA87A90B6}" presName="bgRect" presStyleLbl="bgShp" presStyleIdx="2" presStyleCnt="4"/>
      <dgm:spPr/>
    </dgm:pt>
    <dgm:pt modelId="{A49ED3AF-8D04-47B1-8EB6-FF3225317E86}" type="pres">
      <dgm:prSet presAssocID="{930450F0-54B9-A54C-A3BB-7B6AA87A90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6D168911-4D05-4F02-B971-171AE612C2CD}" type="pres">
      <dgm:prSet presAssocID="{930450F0-54B9-A54C-A3BB-7B6AA87A90B6}" presName="spaceRect" presStyleCnt="0"/>
      <dgm:spPr/>
    </dgm:pt>
    <dgm:pt modelId="{93047D45-F3B3-4162-A79F-30B7D4F44B46}" type="pres">
      <dgm:prSet presAssocID="{930450F0-54B9-A54C-A3BB-7B6AA87A90B6}" presName="parTx" presStyleLbl="revTx" presStyleIdx="2" presStyleCnt="4">
        <dgm:presLayoutVars>
          <dgm:chMax val="0"/>
          <dgm:chPref val="0"/>
        </dgm:presLayoutVars>
      </dgm:prSet>
      <dgm:spPr/>
    </dgm:pt>
    <dgm:pt modelId="{8303E89A-F611-41B0-B32A-8E86A87B0E70}" type="pres">
      <dgm:prSet presAssocID="{93ADECC3-E278-4148-A93E-17BDFB577E7A}" presName="sibTrans" presStyleCnt="0"/>
      <dgm:spPr/>
    </dgm:pt>
    <dgm:pt modelId="{B0725E75-7590-4073-A35B-17F1BCE82D5F}" type="pres">
      <dgm:prSet presAssocID="{5D1E847E-44EA-4735-BD48-EFAB99C89F92}" presName="compNode" presStyleCnt="0"/>
      <dgm:spPr/>
    </dgm:pt>
    <dgm:pt modelId="{87E84CC2-8BEF-4818-8118-D6FA3EA71C30}" type="pres">
      <dgm:prSet presAssocID="{5D1E847E-44EA-4735-BD48-EFAB99C89F92}" presName="bgRect" presStyleLbl="bgShp" presStyleIdx="3" presStyleCnt="4"/>
      <dgm:spPr/>
    </dgm:pt>
    <dgm:pt modelId="{28DFC0F1-91F4-4131-A5CA-3F6B0F95BD6B}" type="pres">
      <dgm:prSet presAssocID="{5D1E847E-44EA-4735-BD48-EFAB99C89F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esk outline"/>
        </a:ext>
      </dgm:extLst>
    </dgm:pt>
    <dgm:pt modelId="{3C07CD0E-E330-4CD5-B6FC-19072607EC6A}" type="pres">
      <dgm:prSet presAssocID="{5D1E847E-44EA-4735-BD48-EFAB99C89F92}" presName="spaceRect" presStyleCnt="0"/>
      <dgm:spPr/>
    </dgm:pt>
    <dgm:pt modelId="{04C0C17E-3CDA-468D-AA50-ECCE665A9113}" type="pres">
      <dgm:prSet presAssocID="{5D1E847E-44EA-4735-BD48-EFAB99C89F92}" presName="parTx" presStyleLbl="revTx" presStyleIdx="3" presStyleCnt="4">
        <dgm:presLayoutVars>
          <dgm:chMax val="0"/>
          <dgm:chPref val="0"/>
        </dgm:presLayoutVars>
      </dgm:prSet>
      <dgm:spPr/>
    </dgm:pt>
  </dgm:ptLst>
  <dgm:cxnLst>
    <dgm:cxn modelId="{36F4D70B-292B-E947-BBE6-E4080D6C6084}" srcId="{6308ED55-8330-5A47-8B01-4B23CB73446A}" destId="{5EE71522-6D2F-3D42-9F3C-B31775B64E17}" srcOrd="0" destOrd="0" parTransId="{86D4CCA0-E2AE-F64C-8C68-EA1EC06254AA}" sibTransId="{0350BA7A-6CAA-2644-8336-156DB61CB7FA}"/>
    <dgm:cxn modelId="{31BB761D-2D41-EF44-9D53-D9B728C0FA71}" type="presOf" srcId="{6308ED55-8330-5A47-8B01-4B23CB73446A}" destId="{764EE7ED-754D-4883-ADCC-B40783938C5F}" srcOrd="0" destOrd="0" presId="urn:microsoft.com/office/officeart/2018/2/layout/IconVerticalSolidList"/>
    <dgm:cxn modelId="{751F2624-0932-C743-85CF-AA841EC046FA}" srcId="{6308ED55-8330-5A47-8B01-4B23CB73446A}" destId="{1ABDA68B-D85C-454A-950C-E74D37B7BB98}" srcOrd="1" destOrd="0" parTransId="{7F40D71C-13CA-5648-8BFB-C896FBCFAA64}" sibTransId="{81FC9C77-525B-F043-B7D8-F6C2221CFCB0}"/>
    <dgm:cxn modelId="{3ABC602A-8261-ED40-80B6-37D6F6A0FEE9}" srcId="{6308ED55-8330-5A47-8B01-4B23CB73446A}" destId="{930450F0-54B9-A54C-A3BB-7B6AA87A90B6}" srcOrd="2" destOrd="0" parTransId="{75D1AC6E-C734-A642-AED6-DBFAB5B7D321}" sibTransId="{93ADECC3-E278-4148-A93E-17BDFB577E7A}"/>
    <dgm:cxn modelId="{0D26AF8F-535B-A649-9CA9-61ACB4566351}" type="presOf" srcId="{930450F0-54B9-A54C-A3BB-7B6AA87A90B6}" destId="{93047D45-F3B3-4162-A79F-30B7D4F44B46}" srcOrd="0" destOrd="0" presId="urn:microsoft.com/office/officeart/2018/2/layout/IconVerticalSolidList"/>
    <dgm:cxn modelId="{C989B3AD-F88B-574A-BFE1-123C8AA3A6EF}" type="presOf" srcId="{1ABDA68B-D85C-454A-950C-E74D37B7BB98}" destId="{EF267B91-9949-4E1D-8253-E0F049C7C9AA}" srcOrd="0" destOrd="0" presId="urn:microsoft.com/office/officeart/2018/2/layout/IconVerticalSolidList"/>
    <dgm:cxn modelId="{5BA798F3-9A43-403A-B438-8C41174C4BF5}" type="presOf" srcId="{5D1E847E-44EA-4735-BD48-EFAB99C89F92}" destId="{04C0C17E-3CDA-468D-AA50-ECCE665A9113}" srcOrd="0" destOrd="0" presId="urn:microsoft.com/office/officeart/2018/2/layout/IconVerticalSolidList"/>
    <dgm:cxn modelId="{9759D9FD-BED8-6640-88BB-DA18ECDFBDB7}" type="presOf" srcId="{5EE71522-6D2F-3D42-9F3C-B31775B64E17}" destId="{59F0C59E-0C76-4C99-B28F-58FE018C4F33}" srcOrd="0" destOrd="0" presId="urn:microsoft.com/office/officeart/2018/2/layout/IconVerticalSolidList"/>
    <dgm:cxn modelId="{AF1844FE-FD87-4A63-9F95-1A568C4407BC}" srcId="{6308ED55-8330-5A47-8B01-4B23CB73446A}" destId="{5D1E847E-44EA-4735-BD48-EFAB99C89F92}" srcOrd="3" destOrd="0" parTransId="{89A0719A-0FCF-4966-A2A0-7690B67F794B}" sibTransId="{A611DDFD-D09B-4EC8-883A-4574A0E6BAA9}"/>
    <dgm:cxn modelId="{5DE0E710-A71F-5048-AE63-2B0D83F350F5}" type="presParOf" srcId="{764EE7ED-754D-4883-ADCC-B40783938C5F}" destId="{04513F44-E8D0-4233-9ACE-784427E3D647}" srcOrd="0" destOrd="0" presId="urn:microsoft.com/office/officeart/2018/2/layout/IconVerticalSolidList"/>
    <dgm:cxn modelId="{9D774026-D16D-B64C-9D9F-4F7F223D6178}" type="presParOf" srcId="{04513F44-E8D0-4233-9ACE-784427E3D647}" destId="{528AEB25-5BEB-41E5-9904-BD4D618ED977}" srcOrd="0" destOrd="0" presId="urn:microsoft.com/office/officeart/2018/2/layout/IconVerticalSolidList"/>
    <dgm:cxn modelId="{3DD4261F-AC49-614E-8545-314F200820AC}" type="presParOf" srcId="{04513F44-E8D0-4233-9ACE-784427E3D647}" destId="{6E94EF62-5D12-4D4F-AC37-B8BAD89B0C3C}" srcOrd="1" destOrd="0" presId="urn:microsoft.com/office/officeart/2018/2/layout/IconVerticalSolidList"/>
    <dgm:cxn modelId="{A6549869-E14A-D643-98BE-5BB960DF0F28}" type="presParOf" srcId="{04513F44-E8D0-4233-9ACE-784427E3D647}" destId="{D6ABA320-BAC8-45C4-BF94-E53F6728A8F0}" srcOrd="2" destOrd="0" presId="urn:microsoft.com/office/officeart/2018/2/layout/IconVerticalSolidList"/>
    <dgm:cxn modelId="{F2634B61-E9F0-A842-8955-0A716ACC28F0}" type="presParOf" srcId="{04513F44-E8D0-4233-9ACE-784427E3D647}" destId="{59F0C59E-0C76-4C99-B28F-58FE018C4F33}" srcOrd="3" destOrd="0" presId="urn:microsoft.com/office/officeart/2018/2/layout/IconVerticalSolidList"/>
    <dgm:cxn modelId="{78792FF0-6830-AC4A-A54D-DDDF616AE0DC}" type="presParOf" srcId="{764EE7ED-754D-4883-ADCC-B40783938C5F}" destId="{E00CA0EA-DC62-4BC5-8056-A6612266F76E}" srcOrd="1" destOrd="0" presId="urn:microsoft.com/office/officeart/2018/2/layout/IconVerticalSolidList"/>
    <dgm:cxn modelId="{5903D1ED-36BA-5F42-9C92-DFB99BFC3F58}" type="presParOf" srcId="{764EE7ED-754D-4883-ADCC-B40783938C5F}" destId="{4C9AB9AE-9638-481E-B700-B0480C75789B}" srcOrd="2" destOrd="0" presId="urn:microsoft.com/office/officeart/2018/2/layout/IconVerticalSolidList"/>
    <dgm:cxn modelId="{F0D0B0DE-92C0-A043-8AFE-41B2CD699911}" type="presParOf" srcId="{4C9AB9AE-9638-481E-B700-B0480C75789B}" destId="{850F7A38-A2D5-4FBB-ADB6-A07C830CA5D0}" srcOrd="0" destOrd="0" presId="urn:microsoft.com/office/officeart/2018/2/layout/IconVerticalSolidList"/>
    <dgm:cxn modelId="{2C65FE20-7704-7748-B7E2-7085A9A612E1}" type="presParOf" srcId="{4C9AB9AE-9638-481E-B700-B0480C75789B}" destId="{FAAD2D8F-6856-47F9-B332-5194DFE4E9A6}" srcOrd="1" destOrd="0" presId="urn:microsoft.com/office/officeart/2018/2/layout/IconVerticalSolidList"/>
    <dgm:cxn modelId="{6626F10E-2FAE-8845-B806-59E3DEE15CCF}" type="presParOf" srcId="{4C9AB9AE-9638-481E-B700-B0480C75789B}" destId="{830E569C-6536-4064-970D-A8816691D59E}" srcOrd="2" destOrd="0" presId="urn:microsoft.com/office/officeart/2018/2/layout/IconVerticalSolidList"/>
    <dgm:cxn modelId="{6063F079-0AF1-5D44-9D92-3AAF0A316E32}" type="presParOf" srcId="{4C9AB9AE-9638-481E-B700-B0480C75789B}" destId="{EF267B91-9949-4E1D-8253-E0F049C7C9AA}" srcOrd="3" destOrd="0" presId="urn:microsoft.com/office/officeart/2018/2/layout/IconVerticalSolidList"/>
    <dgm:cxn modelId="{4E07F486-BECA-364D-82FC-95751C1E1D6F}" type="presParOf" srcId="{764EE7ED-754D-4883-ADCC-B40783938C5F}" destId="{8DEEC979-E07B-4872-A8E4-D6F1C3B09A35}" srcOrd="3" destOrd="0" presId="urn:microsoft.com/office/officeart/2018/2/layout/IconVerticalSolidList"/>
    <dgm:cxn modelId="{8856A377-8F5C-4248-8499-544D02DFC4E9}" type="presParOf" srcId="{764EE7ED-754D-4883-ADCC-B40783938C5F}" destId="{8C1D4540-13C9-4AA8-A4A0-C34B490D4094}" srcOrd="4" destOrd="0" presId="urn:microsoft.com/office/officeart/2018/2/layout/IconVerticalSolidList"/>
    <dgm:cxn modelId="{F2509B65-F019-884F-A160-1692389C7722}" type="presParOf" srcId="{8C1D4540-13C9-4AA8-A4A0-C34B490D4094}" destId="{EF7951EA-CD3E-421B-A38A-2064A78E9AC1}" srcOrd="0" destOrd="0" presId="urn:microsoft.com/office/officeart/2018/2/layout/IconVerticalSolidList"/>
    <dgm:cxn modelId="{F37BF3EC-6F57-2244-BF99-4AAA85061A19}" type="presParOf" srcId="{8C1D4540-13C9-4AA8-A4A0-C34B490D4094}" destId="{A49ED3AF-8D04-47B1-8EB6-FF3225317E86}" srcOrd="1" destOrd="0" presId="urn:microsoft.com/office/officeart/2018/2/layout/IconVerticalSolidList"/>
    <dgm:cxn modelId="{63956814-7E1D-EC45-BD40-A92C4AA2C03C}" type="presParOf" srcId="{8C1D4540-13C9-4AA8-A4A0-C34B490D4094}" destId="{6D168911-4D05-4F02-B971-171AE612C2CD}" srcOrd="2" destOrd="0" presId="urn:microsoft.com/office/officeart/2018/2/layout/IconVerticalSolidList"/>
    <dgm:cxn modelId="{B6F54A6C-9381-DE40-8731-B473FD7C77B0}" type="presParOf" srcId="{8C1D4540-13C9-4AA8-A4A0-C34B490D4094}" destId="{93047D45-F3B3-4162-A79F-30B7D4F44B46}" srcOrd="3" destOrd="0" presId="urn:microsoft.com/office/officeart/2018/2/layout/IconVerticalSolidList"/>
    <dgm:cxn modelId="{65980C77-D370-4167-944D-684A75B6BF1B}" type="presParOf" srcId="{764EE7ED-754D-4883-ADCC-B40783938C5F}" destId="{8303E89A-F611-41B0-B32A-8E86A87B0E70}" srcOrd="5" destOrd="0" presId="urn:microsoft.com/office/officeart/2018/2/layout/IconVerticalSolidList"/>
    <dgm:cxn modelId="{5ABB8883-1998-4ADB-8894-1111801B6621}" type="presParOf" srcId="{764EE7ED-754D-4883-ADCC-B40783938C5F}" destId="{B0725E75-7590-4073-A35B-17F1BCE82D5F}" srcOrd="6" destOrd="0" presId="urn:microsoft.com/office/officeart/2018/2/layout/IconVerticalSolidList"/>
    <dgm:cxn modelId="{FC8AE58A-F0DD-4F70-A08E-99D1ED5C1DFC}" type="presParOf" srcId="{B0725E75-7590-4073-A35B-17F1BCE82D5F}" destId="{87E84CC2-8BEF-4818-8118-D6FA3EA71C30}" srcOrd="0" destOrd="0" presId="urn:microsoft.com/office/officeart/2018/2/layout/IconVerticalSolidList"/>
    <dgm:cxn modelId="{2600DF79-3999-4C69-968E-602D6B0ADDAA}" type="presParOf" srcId="{B0725E75-7590-4073-A35B-17F1BCE82D5F}" destId="{28DFC0F1-91F4-4131-A5CA-3F6B0F95BD6B}" srcOrd="1" destOrd="0" presId="urn:microsoft.com/office/officeart/2018/2/layout/IconVerticalSolidList"/>
    <dgm:cxn modelId="{BEDC4BF6-D366-4026-BF1F-98FBC4C9AABD}" type="presParOf" srcId="{B0725E75-7590-4073-A35B-17F1BCE82D5F}" destId="{3C07CD0E-E330-4CD5-B6FC-19072607EC6A}" srcOrd="2" destOrd="0" presId="urn:microsoft.com/office/officeart/2018/2/layout/IconVerticalSolidList"/>
    <dgm:cxn modelId="{29CB10C1-65C8-4D05-8861-C11BCAF049AB}" type="presParOf" srcId="{B0725E75-7590-4073-A35B-17F1BCE82D5F}" destId="{04C0C17E-3CDA-468D-AA50-ECCE665A91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A0ED-0176-4365-B46F-45B717262D99}">
      <dsp:nvSpPr>
        <dsp:cNvPr id="0" name=""/>
        <dsp:cNvSpPr/>
      </dsp:nvSpPr>
      <dsp:spPr>
        <a:xfrm>
          <a:off x="3414" y="183883"/>
          <a:ext cx="3329572" cy="7413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t>Why am I doing this research?</a:t>
          </a:r>
        </a:p>
      </dsp:txBody>
      <dsp:txXfrm>
        <a:off x="3414" y="183883"/>
        <a:ext cx="3329572" cy="741337"/>
      </dsp:txXfrm>
    </dsp:sp>
    <dsp:sp modelId="{73FDB2D1-13E5-4330-A7FF-54F0AE592F32}">
      <dsp:nvSpPr>
        <dsp:cNvPr id="0" name=""/>
        <dsp:cNvSpPr/>
      </dsp:nvSpPr>
      <dsp:spPr>
        <a:xfrm>
          <a:off x="3414" y="925221"/>
          <a:ext cx="3329572" cy="25802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Professional Experiences – prior to working as an EP</a:t>
          </a:r>
        </a:p>
        <a:p>
          <a:pPr marL="228600" lvl="1" indent="-228600" algn="l" defTabSz="889000">
            <a:lnSpc>
              <a:spcPct val="90000"/>
            </a:lnSpc>
            <a:spcBef>
              <a:spcPct val="0"/>
            </a:spcBef>
            <a:spcAft>
              <a:spcPct val="15000"/>
            </a:spcAft>
            <a:buChar char="•"/>
          </a:pPr>
          <a:r>
            <a:rPr lang="en-GB" sz="2000" kern="1200" dirty="0"/>
            <a:t>Working with the pupils who have been excluded.</a:t>
          </a:r>
        </a:p>
        <a:p>
          <a:pPr marL="228600" lvl="1" indent="-228600" algn="l" defTabSz="889000">
            <a:lnSpc>
              <a:spcPct val="90000"/>
            </a:lnSpc>
            <a:spcBef>
              <a:spcPct val="0"/>
            </a:spcBef>
            <a:spcAft>
              <a:spcPct val="15000"/>
            </a:spcAft>
            <a:buChar char="•"/>
          </a:pPr>
          <a:r>
            <a:rPr lang="en-GB" sz="2000" kern="1200" dirty="0"/>
            <a:t>Awareness of own bias</a:t>
          </a:r>
        </a:p>
      </dsp:txBody>
      <dsp:txXfrm>
        <a:off x="3414" y="925221"/>
        <a:ext cx="3329572" cy="2580299"/>
      </dsp:txXfrm>
    </dsp:sp>
    <dsp:sp modelId="{FBE8316A-6726-4F12-9556-1DF24B48C67D}">
      <dsp:nvSpPr>
        <dsp:cNvPr id="0" name=""/>
        <dsp:cNvSpPr/>
      </dsp:nvSpPr>
      <dsp:spPr>
        <a:xfrm>
          <a:off x="3799128" y="183883"/>
          <a:ext cx="3329572" cy="74133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Why now?</a:t>
          </a:r>
          <a:endParaRPr lang="en-GB" sz="2000" kern="1200" dirty="0"/>
        </a:p>
      </dsp:txBody>
      <dsp:txXfrm>
        <a:off x="3799128" y="183883"/>
        <a:ext cx="3329572" cy="741337"/>
      </dsp:txXfrm>
    </dsp:sp>
    <dsp:sp modelId="{3FC70EB0-31EA-4453-BA44-3E4ED022682A}">
      <dsp:nvSpPr>
        <dsp:cNvPr id="0" name=""/>
        <dsp:cNvSpPr/>
      </dsp:nvSpPr>
      <dsp:spPr>
        <a:xfrm>
          <a:off x="3799128" y="925221"/>
          <a:ext cx="3329572" cy="258029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Increase from 2012. Drops in exclusions over COVID. Following return to school the rates continue to increase again. </a:t>
          </a:r>
        </a:p>
        <a:p>
          <a:pPr marL="228600" lvl="1" indent="-228600" algn="l" defTabSz="889000">
            <a:lnSpc>
              <a:spcPct val="90000"/>
            </a:lnSpc>
            <a:spcBef>
              <a:spcPct val="0"/>
            </a:spcBef>
            <a:spcAft>
              <a:spcPct val="15000"/>
            </a:spcAft>
            <a:buChar char="•"/>
          </a:pPr>
          <a:r>
            <a:rPr lang="en-GB" sz="2000" kern="1200" dirty="0"/>
            <a:t>North-East highest P-Ex and suspensions in England.</a:t>
          </a:r>
        </a:p>
      </dsp:txBody>
      <dsp:txXfrm>
        <a:off x="3799128" y="925221"/>
        <a:ext cx="3329572" cy="2580299"/>
      </dsp:txXfrm>
    </dsp:sp>
    <dsp:sp modelId="{804157D8-2BEC-4EBE-8503-0F4C3DB8A531}">
      <dsp:nvSpPr>
        <dsp:cNvPr id="0" name=""/>
        <dsp:cNvSpPr/>
      </dsp:nvSpPr>
      <dsp:spPr>
        <a:xfrm>
          <a:off x="7594841" y="183883"/>
          <a:ext cx="3329572" cy="74133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a:t>In this way?</a:t>
          </a:r>
          <a:endParaRPr lang="en-GB" sz="2000" kern="1200" dirty="0"/>
        </a:p>
      </dsp:txBody>
      <dsp:txXfrm>
        <a:off x="7594841" y="183883"/>
        <a:ext cx="3329572" cy="741337"/>
      </dsp:txXfrm>
    </dsp:sp>
    <dsp:sp modelId="{CD9CC1EA-523E-405A-B456-334F4AE1423E}">
      <dsp:nvSpPr>
        <dsp:cNvPr id="0" name=""/>
        <dsp:cNvSpPr/>
      </dsp:nvSpPr>
      <dsp:spPr>
        <a:xfrm>
          <a:off x="7594841" y="925221"/>
          <a:ext cx="3329572" cy="25802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SLR: Schools are asking, “What works?”.</a:t>
          </a:r>
        </a:p>
        <a:p>
          <a:pPr marL="228600" lvl="1" indent="-228600" algn="l" defTabSz="889000">
            <a:lnSpc>
              <a:spcPct val="90000"/>
            </a:lnSpc>
            <a:spcBef>
              <a:spcPct val="0"/>
            </a:spcBef>
            <a:spcAft>
              <a:spcPct val="15000"/>
            </a:spcAft>
            <a:buChar char="•"/>
          </a:pPr>
          <a:r>
            <a:rPr lang="en-GB" sz="2000" kern="1200" dirty="0"/>
            <a:t>Empirical: Experiences of the people who are working to support pupils who may be excluded. </a:t>
          </a:r>
        </a:p>
      </dsp:txBody>
      <dsp:txXfrm>
        <a:off x="7594841" y="925221"/>
        <a:ext cx="3329572" cy="258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62CEF-6CA5-B344-A291-52514A92A006}">
      <dsp:nvSpPr>
        <dsp:cNvPr id="0" name=""/>
        <dsp:cNvSpPr/>
      </dsp:nvSpPr>
      <dsp:spPr>
        <a:xfrm>
          <a:off x="1889517" y="1964"/>
          <a:ext cx="2007570" cy="10037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a:t>Delivery importance</a:t>
          </a:r>
        </a:p>
      </dsp:txBody>
      <dsp:txXfrm>
        <a:off x="1918917" y="31364"/>
        <a:ext cx="1948770" cy="944985"/>
      </dsp:txXfrm>
    </dsp:sp>
    <dsp:sp modelId="{B1F4345A-DD4B-074F-A617-56E1F4434862}">
      <dsp:nvSpPr>
        <dsp:cNvPr id="0" name=""/>
        <dsp:cNvSpPr/>
      </dsp:nvSpPr>
      <dsp:spPr>
        <a:xfrm>
          <a:off x="2090274" y="1005749"/>
          <a:ext cx="200757" cy="752839"/>
        </a:xfrm>
        <a:custGeom>
          <a:avLst/>
          <a:gdLst/>
          <a:ahLst/>
          <a:cxnLst/>
          <a:rect l="0" t="0" r="0" b="0"/>
          <a:pathLst>
            <a:path>
              <a:moveTo>
                <a:pt x="0" y="0"/>
              </a:moveTo>
              <a:lnTo>
                <a:pt x="0" y="752839"/>
              </a:lnTo>
              <a:lnTo>
                <a:pt x="200757" y="75283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3E4BFE-A43E-4540-AED9-446A25C24519}">
      <dsp:nvSpPr>
        <dsp:cNvPr id="0" name=""/>
        <dsp:cNvSpPr/>
      </dsp:nvSpPr>
      <dsp:spPr>
        <a:xfrm>
          <a:off x="2291031" y="1256695"/>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Postive or punitive</a:t>
          </a:r>
        </a:p>
      </dsp:txBody>
      <dsp:txXfrm>
        <a:off x="2320431" y="1286095"/>
        <a:ext cx="1547256" cy="944985"/>
      </dsp:txXfrm>
    </dsp:sp>
    <dsp:sp modelId="{82C64BDB-C85A-1A4A-86E8-D88D7B125AD4}">
      <dsp:nvSpPr>
        <dsp:cNvPr id="0" name=""/>
        <dsp:cNvSpPr/>
      </dsp:nvSpPr>
      <dsp:spPr>
        <a:xfrm>
          <a:off x="2090274" y="1005749"/>
          <a:ext cx="200757" cy="2007570"/>
        </a:xfrm>
        <a:custGeom>
          <a:avLst/>
          <a:gdLst/>
          <a:ahLst/>
          <a:cxnLst/>
          <a:rect l="0" t="0" r="0" b="0"/>
          <a:pathLst>
            <a:path>
              <a:moveTo>
                <a:pt x="0" y="0"/>
              </a:moveTo>
              <a:lnTo>
                <a:pt x="0" y="2007570"/>
              </a:lnTo>
              <a:lnTo>
                <a:pt x="200757" y="200757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4741A-7A0C-2A41-A4CF-5CF8953509B7}">
      <dsp:nvSpPr>
        <dsp:cNvPr id="0" name=""/>
        <dsp:cNvSpPr/>
      </dsp:nvSpPr>
      <dsp:spPr>
        <a:xfrm>
          <a:off x="2291031" y="2511427"/>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Family Engagement</a:t>
          </a:r>
        </a:p>
      </dsp:txBody>
      <dsp:txXfrm>
        <a:off x="2320431" y="2540827"/>
        <a:ext cx="1547256" cy="944985"/>
      </dsp:txXfrm>
    </dsp:sp>
    <dsp:sp modelId="{8A28A48E-3A86-7541-B7A6-952CAFA02326}">
      <dsp:nvSpPr>
        <dsp:cNvPr id="0" name=""/>
        <dsp:cNvSpPr/>
      </dsp:nvSpPr>
      <dsp:spPr>
        <a:xfrm>
          <a:off x="2090274" y="1005749"/>
          <a:ext cx="200757" cy="3262302"/>
        </a:xfrm>
        <a:custGeom>
          <a:avLst/>
          <a:gdLst/>
          <a:ahLst/>
          <a:cxnLst/>
          <a:rect l="0" t="0" r="0" b="0"/>
          <a:pathLst>
            <a:path>
              <a:moveTo>
                <a:pt x="0" y="0"/>
              </a:moveTo>
              <a:lnTo>
                <a:pt x="0" y="3262302"/>
              </a:lnTo>
              <a:lnTo>
                <a:pt x="200757" y="326230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CC2FE-E770-DF47-9DE3-B78FA24F40C0}">
      <dsp:nvSpPr>
        <dsp:cNvPr id="0" name=""/>
        <dsp:cNvSpPr/>
      </dsp:nvSpPr>
      <dsp:spPr>
        <a:xfrm>
          <a:off x="2291031" y="3766159"/>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Consistency</a:t>
          </a:r>
        </a:p>
      </dsp:txBody>
      <dsp:txXfrm>
        <a:off x="2320431" y="3795559"/>
        <a:ext cx="1547256" cy="944985"/>
      </dsp:txXfrm>
    </dsp:sp>
    <dsp:sp modelId="{CFD41C29-E61E-EE4F-9122-7C7083BB5260}">
      <dsp:nvSpPr>
        <dsp:cNvPr id="0" name=""/>
        <dsp:cNvSpPr/>
      </dsp:nvSpPr>
      <dsp:spPr>
        <a:xfrm>
          <a:off x="4398980" y="1964"/>
          <a:ext cx="2007570" cy="10037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a:t>Adult to pupil relationships</a:t>
          </a:r>
        </a:p>
      </dsp:txBody>
      <dsp:txXfrm>
        <a:off x="4428380" y="31364"/>
        <a:ext cx="1948770" cy="944985"/>
      </dsp:txXfrm>
    </dsp:sp>
    <dsp:sp modelId="{21395406-CA75-5948-A92E-63CDAAF80E0B}">
      <dsp:nvSpPr>
        <dsp:cNvPr id="0" name=""/>
        <dsp:cNvSpPr/>
      </dsp:nvSpPr>
      <dsp:spPr>
        <a:xfrm>
          <a:off x="4599737" y="1005749"/>
          <a:ext cx="200757" cy="752839"/>
        </a:xfrm>
        <a:custGeom>
          <a:avLst/>
          <a:gdLst/>
          <a:ahLst/>
          <a:cxnLst/>
          <a:rect l="0" t="0" r="0" b="0"/>
          <a:pathLst>
            <a:path>
              <a:moveTo>
                <a:pt x="0" y="0"/>
              </a:moveTo>
              <a:lnTo>
                <a:pt x="0" y="752839"/>
              </a:lnTo>
              <a:lnTo>
                <a:pt x="200757" y="75283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09049-244A-F742-A9E4-73FCF8A93AD0}">
      <dsp:nvSpPr>
        <dsp:cNvPr id="0" name=""/>
        <dsp:cNvSpPr/>
      </dsp:nvSpPr>
      <dsp:spPr>
        <a:xfrm>
          <a:off x="4800494" y="1256695"/>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Staff to pupil relationships</a:t>
          </a:r>
        </a:p>
      </dsp:txBody>
      <dsp:txXfrm>
        <a:off x="4829894" y="1286095"/>
        <a:ext cx="1547256" cy="944985"/>
      </dsp:txXfrm>
    </dsp:sp>
    <dsp:sp modelId="{F3CCC6B2-D568-7242-B776-18EEBB5BFE8C}">
      <dsp:nvSpPr>
        <dsp:cNvPr id="0" name=""/>
        <dsp:cNvSpPr/>
      </dsp:nvSpPr>
      <dsp:spPr>
        <a:xfrm>
          <a:off x="4599737" y="1005749"/>
          <a:ext cx="200757" cy="2007570"/>
        </a:xfrm>
        <a:custGeom>
          <a:avLst/>
          <a:gdLst/>
          <a:ahLst/>
          <a:cxnLst/>
          <a:rect l="0" t="0" r="0" b="0"/>
          <a:pathLst>
            <a:path>
              <a:moveTo>
                <a:pt x="0" y="0"/>
              </a:moveTo>
              <a:lnTo>
                <a:pt x="0" y="2007570"/>
              </a:lnTo>
              <a:lnTo>
                <a:pt x="200757" y="200757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3BB75D-63E8-7442-ABD3-893516089C52}">
      <dsp:nvSpPr>
        <dsp:cNvPr id="0" name=""/>
        <dsp:cNvSpPr/>
      </dsp:nvSpPr>
      <dsp:spPr>
        <a:xfrm>
          <a:off x="4800494" y="2511427"/>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Pupil to parent relationships</a:t>
          </a:r>
        </a:p>
      </dsp:txBody>
      <dsp:txXfrm>
        <a:off x="4829894" y="2540827"/>
        <a:ext cx="1547256" cy="944985"/>
      </dsp:txXfrm>
    </dsp:sp>
    <dsp:sp modelId="{409492B2-0D99-6D47-AFF1-2EF0D5A258C8}">
      <dsp:nvSpPr>
        <dsp:cNvPr id="0" name=""/>
        <dsp:cNvSpPr/>
      </dsp:nvSpPr>
      <dsp:spPr>
        <a:xfrm>
          <a:off x="6908444" y="1964"/>
          <a:ext cx="2007570" cy="10037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a:t>Emotions</a:t>
          </a:r>
        </a:p>
      </dsp:txBody>
      <dsp:txXfrm>
        <a:off x="6937844" y="31364"/>
        <a:ext cx="1948770" cy="944985"/>
      </dsp:txXfrm>
    </dsp:sp>
    <dsp:sp modelId="{4B2DE45B-BD7A-C441-842D-BA0DB14AFCD2}">
      <dsp:nvSpPr>
        <dsp:cNvPr id="0" name=""/>
        <dsp:cNvSpPr/>
      </dsp:nvSpPr>
      <dsp:spPr>
        <a:xfrm>
          <a:off x="7109201" y="1005749"/>
          <a:ext cx="200757" cy="752839"/>
        </a:xfrm>
        <a:custGeom>
          <a:avLst/>
          <a:gdLst/>
          <a:ahLst/>
          <a:cxnLst/>
          <a:rect l="0" t="0" r="0" b="0"/>
          <a:pathLst>
            <a:path>
              <a:moveTo>
                <a:pt x="0" y="0"/>
              </a:moveTo>
              <a:lnTo>
                <a:pt x="0" y="752839"/>
              </a:lnTo>
              <a:lnTo>
                <a:pt x="200757" y="752839"/>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FA7E16-E565-0F42-B60E-F9D27D824986}">
      <dsp:nvSpPr>
        <dsp:cNvPr id="0" name=""/>
        <dsp:cNvSpPr/>
      </dsp:nvSpPr>
      <dsp:spPr>
        <a:xfrm>
          <a:off x="7309958" y="1256695"/>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Pupils' wellbeing</a:t>
          </a:r>
        </a:p>
      </dsp:txBody>
      <dsp:txXfrm>
        <a:off x="7339358" y="1286095"/>
        <a:ext cx="1547256" cy="944985"/>
      </dsp:txXfrm>
    </dsp:sp>
    <dsp:sp modelId="{45B29231-63E8-3F44-8406-DD01AD36AADF}">
      <dsp:nvSpPr>
        <dsp:cNvPr id="0" name=""/>
        <dsp:cNvSpPr/>
      </dsp:nvSpPr>
      <dsp:spPr>
        <a:xfrm>
          <a:off x="7109201" y="1005749"/>
          <a:ext cx="200757" cy="2007570"/>
        </a:xfrm>
        <a:custGeom>
          <a:avLst/>
          <a:gdLst/>
          <a:ahLst/>
          <a:cxnLst/>
          <a:rect l="0" t="0" r="0" b="0"/>
          <a:pathLst>
            <a:path>
              <a:moveTo>
                <a:pt x="0" y="0"/>
              </a:moveTo>
              <a:lnTo>
                <a:pt x="0" y="2007570"/>
              </a:lnTo>
              <a:lnTo>
                <a:pt x="200757" y="200757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ADFF6-E175-EA40-B016-D41730423F78}">
      <dsp:nvSpPr>
        <dsp:cNvPr id="0" name=""/>
        <dsp:cNvSpPr/>
      </dsp:nvSpPr>
      <dsp:spPr>
        <a:xfrm>
          <a:off x="7309958" y="2511427"/>
          <a:ext cx="1606056" cy="100378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kern="1200"/>
            <a:t>Confidence </a:t>
          </a:r>
        </a:p>
      </dsp:txBody>
      <dsp:txXfrm>
        <a:off x="7339358" y="2540827"/>
        <a:ext cx="1547256" cy="944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AEB25-5BEB-41E5-9904-BD4D618ED977}">
      <dsp:nvSpPr>
        <dsp:cNvPr id="0" name=""/>
        <dsp:cNvSpPr/>
      </dsp:nvSpPr>
      <dsp:spPr>
        <a:xfrm>
          <a:off x="0" y="2166"/>
          <a:ext cx="5269604" cy="10980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4EF62-5D12-4D4F-AC37-B8BAD89B0C3C}">
      <dsp:nvSpPr>
        <dsp:cNvPr id="0" name=""/>
        <dsp:cNvSpPr/>
      </dsp:nvSpPr>
      <dsp:spPr>
        <a:xfrm>
          <a:off x="332162" y="249229"/>
          <a:ext cx="603931" cy="6039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0C59E-0C76-4C99-B28F-58FE018C4F33}">
      <dsp:nvSpPr>
        <dsp:cNvPr id="0" name=""/>
        <dsp:cNvSpPr/>
      </dsp:nvSpPr>
      <dsp:spPr>
        <a:xfrm>
          <a:off x="1268256" y="2166"/>
          <a:ext cx="4001347" cy="109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1" tIns="116211" rIns="116211" bIns="116211" numCol="1" spcCol="1270" anchor="ctr" anchorCtr="0">
          <a:noAutofit/>
        </a:bodyPr>
        <a:lstStyle/>
        <a:p>
          <a:pPr marL="0" lvl="0" indent="0" algn="l" defTabSz="800100">
            <a:lnSpc>
              <a:spcPct val="100000"/>
            </a:lnSpc>
            <a:spcBef>
              <a:spcPct val="0"/>
            </a:spcBef>
            <a:spcAft>
              <a:spcPct val="35000"/>
            </a:spcAft>
            <a:buNone/>
          </a:pPr>
          <a:r>
            <a:rPr lang="en-GB" sz="1800" kern="1200" dirty="0"/>
            <a:t>Secondary School Headteachers (2 participants)</a:t>
          </a:r>
        </a:p>
      </dsp:txBody>
      <dsp:txXfrm>
        <a:off x="1268256" y="2166"/>
        <a:ext cx="4001347" cy="1098057"/>
      </dsp:txXfrm>
    </dsp:sp>
    <dsp:sp modelId="{850F7A38-A2D5-4FBB-ADB6-A07C830CA5D0}">
      <dsp:nvSpPr>
        <dsp:cNvPr id="0" name=""/>
        <dsp:cNvSpPr/>
      </dsp:nvSpPr>
      <dsp:spPr>
        <a:xfrm>
          <a:off x="0" y="1374738"/>
          <a:ext cx="5269604" cy="10980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D2D8F-6856-47F9-B332-5194DFE4E9A6}">
      <dsp:nvSpPr>
        <dsp:cNvPr id="0" name=""/>
        <dsp:cNvSpPr/>
      </dsp:nvSpPr>
      <dsp:spPr>
        <a:xfrm>
          <a:off x="332162" y="1621801"/>
          <a:ext cx="603931" cy="6039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67B91-9949-4E1D-8253-E0F049C7C9AA}">
      <dsp:nvSpPr>
        <dsp:cNvPr id="0" name=""/>
        <dsp:cNvSpPr/>
      </dsp:nvSpPr>
      <dsp:spPr>
        <a:xfrm>
          <a:off x="1268256" y="1374738"/>
          <a:ext cx="4001347" cy="109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1" tIns="116211" rIns="116211" bIns="116211" numCol="1" spcCol="1270" anchor="ctr" anchorCtr="0">
          <a:noAutofit/>
        </a:bodyPr>
        <a:lstStyle/>
        <a:p>
          <a:pPr marL="0" lvl="0" indent="0" algn="l" defTabSz="800100">
            <a:lnSpc>
              <a:spcPct val="100000"/>
            </a:lnSpc>
            <a:spcBef>
              <a:spcPct val="0"/>
            </a:spcBef>
            <a:spcAft>
              <a:spcPct val="35000"/>
            </a:spcAft>
            <a:buNone/>
          </a:pPr>
          <a:r>
            <a:rPr lang="en-GB" sz="1800" kern="1200"/>
            <a:t>LA Inclusion &amp; SEN Service Managers (3 participants)</a:t>
          </a:r>
        </a:p>
      </dsp:txBody>
      <dsp:txXfrm>
        <a:off x="1268256" y="1374738"/>
        <a:ext cx="4001347" cy="1098057"/>
      </dsp:txXfrm>
    </dsp:sp>
    <dsp:sp modelId="{EF7951EA-CD3E-421B-A38A-2064A78E9AC1}">
      <dsp:nvSpPr>
        <dsp:cNvPr id="0" name=""/>
        <dsp:cNvSpPr/>
      </dsp:nvSpPr>
      <dsp:spPr>
        <a:xfrm>
          <a:off x="0" y="2747311"/>
          <a:ext cx="5269604" cy="10980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ED3AF-8D04-47B1-8EB6-FF3225317E86}">
      <dsp:nvSpPr>
        <dsp:cNvPr id="0" name=""/>
        <dsp:cNvSpPr/>
      </dsp:nvSpPr>
      <dsp:spPr>
        <a:xfrm>
          <a:off x="332162" y="2994374"/>
          <a:ext cx="603931" cy="6039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47D45-F3B3-4162-A79F-30B7D4F44B46}">
      <dsp:nvSpPr>
        <dsp:cNvPr id="0" name=""/>
        <dsp:cNvSpPr/>
      </dsp:nvSpPr>
      <dsp:spPr>
        <a:xfrm>
          <a:off x="1268256" y="2747311"/>
          <a:ext cx="4001347" cy="109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1" tIns="116211" rIns="116211" bIns="116211" numCol="1" spcCol="1270" anchor="ctr" anchorCtr="0">
          <a:noAutofit/>
        </a:bodyPr>
        <a:lstStyle/>
        <a:p>
          <a:pPr marL="0" lvl="0" indent="0" algn="l" defTabSz="800100">
            <a:lnSpc>
              <a:spcPct val="100000"/>
            </a:lnSpc>
            <a:spcBef>
              <a:spcPct val="0"/>
            </a:spcBef>
            <a:spcAft>
              <a:spcPct val="35000"/>
            </a:spcAft>
            <a:buNone/>
          </a:pPr>
          <a:r>
            <a:rPr lang="en-GB" sz="1800" kern="1200" dirty="0"/>
            <a:t>Educational Psychologists (3 participants)</a:t>
          </a:r>
        </a:p>
      </dsp:txBody>
      <dsp:txXfrm>
        <a:off x="1268256" y="2747311"/>
        <a:ext cx="4001347" cy="1098057"/>
      </dsp:txXfrm>
    </dsp:sp>
    <dsp:sp modelId="{87E84CC2-8BEF-4818-8118-D6FA3EA71C30}">
      <dsp:nvSpPr>
        <dsp:cNvPr id="0" name=""/>
        <dsp:cNvSpPr/>
      </dsp:nvSpPr>
      <dsp:spPr>
        <a:xfrm>
          <a:off x="0" y="4119883"/>
          <a:ext cx="5269604" cy="10980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FC0F1-91F4-4131-A5CA-3F6B0F95BD6B}">
      <dsp:nvSpPr>
        <dsp:cNvPr id="0" name=""/>
        <dsp:cNvSpPr/>
      </dsp:nvSpPr>
      <dsp:spPr>
        <a:xfrm>
          <a:off x="332162" y="4366946"/>
          <a:ext cx="603931" cy="6039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C17E-3CDA-468D-AA50-ECCE665A9113}">
      <dsp:nvSpPr>
        <dsp:cNvPr id="0" name=""/>
        <dsp:cNvSpPr/>
      </dsp:nvSpPr>
      <dsp:spPr>
        <a:xfrm>
          <a:off x="1268256" y="4119883"/>
          <a:ext cx="4001347" cy="109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11" tIns="116211" rIns="116211" bIns="116211" numCol="1" spcCol="1270" anchor="ctr" anchorCtr="0">
          <a:noAutofit/>
        </a:bodyPr>
        <a:lstStyle/>
        <a:p>
          <a:pPr marL="0" lvl="0" indent="0" algn="l" defTabSz="800100">
            <a:lnSpc>
              <a:spcPct val="100000"/>
            </a:lnSpc>
            <a:spcBef>
              <a:spcPct val="0"/>
            </a:spcBef>
            <a:spcAft>
              <a:spcPct val="35000"/>
            </a:spcAft>
            <a:buNone/>
          </a:pPr>
          <a:r>
            <a:rPr lang="en-GB" sz="1800" kern="1200" dirty="0"/>
            <a:t>Narrative conversations, analysed through a reflective thematic analysis</a:t>
          </a:r>
        </a:p>
      </dsp:txBody>
      <dsp:txXfrm>
        <a:off x="1268256" y="4119883"/>
        <a:ext cx="4001347" cy="10980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D081D-D90D-422D-9AEB-3D7C81BBA325}"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8E62E-3EB1-4909-A290-6D439BAD7CE6}" type="slidenum">
              <a:rPr lang="en-GB" smtClean="0"/>
              <a:t>‹#›</a:t>
            </a:fld>
            <a:endParaRPr lang="en-GB"/>
          </a:p>
        </p:txBody>
      </p:sp>
    </p:spTree>
    <p:extLst>
      <p:ext uri="{BB962C8B-B14F-4D97-AF65-F5344CB8AC3E}">
        <p14:creationId xmlns:p14="http://schemas.microsoft.com/office/powerpoint/2010/main" val="26418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School – remember a YP being suspended from my class and I thought it was really unfair. Thought about the reasons and what had happened and it caused lots of discussions about when suspension is okay. </a:t>
            </a:r>
          </a:p>
          <a:p>
            <a:r>
              <a:rPr lang="en-GB" dirty="0"/>
              <a:t>AP – pupils who had been excluded more than once, sometimes been at their mainstream for around 2 weeks before being p-ex. Often, things would not have been put in place, time for them to complete etc. </a:t>
            </a:r>
          </a:p>
          <a:p>
            <a:endParaRPr lang="en-GB" dirty="0"/>
          </a:p>
          <a:p>
            <a:r>
              <a:rPr lang="en-GB" dirty="0"/>
              <a:t>Suspended for trainers, resulted in hanging about in town, resulted in smoking, then wanting something harder, county lines, carrying a knife for safety. </a:t>
            </a:r>
          </a:p>
          <a:p>
            <a:r>
              <a:rPr lang="en-GB" dirty="0"/>
              <a:t>‘persistent disruptive behaviour’</a:t>
            </a:r>
          </a:p>
          <a:p>
            <a:endParaRPr lang="en-GB" dirty="0"/>
          </a:p>
          <a:p>
            <a:r>
              <a:rPr lang="en-GB" dirty="0"/>
              <a:t>COVID – massive drops, less children in school, what worked for them. Remember headteacher telling us no pupil should be suspended because we have less children in school (didn’t make any difference to practice)</a:t>
            </a:r>
          </a:p>
          <a:p>
            <a:r>
              <a:rPr lang="en-GB" dirty="0"/>
              <a:t>WHERE ARE THEY BEING EXCLUDED TO?</a:t>
            </a:r>
          </a:p>
          <a:p>
            <a:endParaRPr lang="en-GB" dirty="0"/>
          </a:p>
          <a:p>
            <a:r>
              <a:rPr lang="en-GB" dirty="0"/>
              <a:t>In this way – Ologies! </a:t>
            </a:r>
          </a:p>
        </p:txBody>
      </p:sp>
      <p:sp>
        <p:nvSpPr>
          <p:cNvPr id="4" name="Slide Number Placeholder 3"/>
          <p:cNvSpPr>
            <a:spLocks noGrp="1"/>
          </p:cNvSpPr>
          <p:nvPr>
            <p:ph type="sldNum" sz="quarter" idx="5"/>
          </p:nvPr>
        </p:nvSpPr>
        <p:spPr/>
        <p:txBody>
          <a:bodyPr/>
          <a:lstStyle/>
          <a:p>
            <a:fld id="{288C0375-62B1-874C-A65C-D1527BAAB0FF}" type="slidenum">
              <a:rPr lang="en-GB" smtClean="0"/>
              <a:t>3</a:t>
            </a:fld>
            <a:endParaRPr lang="en-GB"/>
          </a:p>
        </p:txBody>
      </p:sp>
    </p:spTree>
    <p:extLst>
      <p:ext uri="{BB962C8B-B14F-4D97-AF65-F5344CB8AC3E}">
        <p14:creationId xmlns:p14="http://schemas.microsoft.com/office/powerpoint/2010/main" val="304374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 to Bronfenbrenner ecological systems – different layers and all interact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41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to pupil relationships are well researched. All links to belonging which supports positive attitudes, behaviours and engagement (Graeme et al. 2019).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705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Unrecognised needs or purpose of behaviour. </a:t>
            </a:r>
          </a:p>
          <a:p>
            <a:endParaRPr lang="en-GB" dirty="0"/>
          </a:p>
          <a:p>
            <a:r>
              <a:rPr lang="en-GB" dirty="0"/>
              <a:t>Having an unmet SEND increases the likelihood of being excluded (Joseph &amp; </a:t>
            </a:r>
            <a:r>
              <a:rPr lang="en-GB" dirty="0" err="1"/>
              <a:t>Crenna</a:t>
            </a:r>
            <a:r>
              <a:rPr lang="en-GB" dirty="0"/>
              <a:t>-Jennings, 2024)</a:t>
            </a:r>
          </a:p>
          <a:p>
            <a:r>
              <a:rPr lang="en-GB" dirty="0"/>
              <a:t>These are not always clear.</a:t>
            </a:r>
          </a:p>
          <a:p>
            <a:r>
              <a:rPr lang="en-GB" dirty="0"/>
              <a:t>Participants spoke of staff addressing the presenting behaviour rather than considering the cause of the behaviour.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131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Responding to pupils based on what they need. Taking a person-centred, individualised approach. </a:t>
            </a:r>
          </a:p>
          <a:p>
            <a:r>
              <a:rPr lang="en-GB" dirty="0"/>
              <a:t>Research suggests that staff may aim to be fair in consequences but this can negatively impact some pupils with SEND (Emerson, 2016).</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8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at a systemic level from the top. It is about the culture of the school and how this is in the classroom. </a:t>
            </a:r>
          </a:p>
          <a:p>
            <a:r>
              <a:rPr lang="en-GB" dirty="0"/>
              <a:t>Safety refers to the pupils, the pupil who may be excluded and the staff. Both psychological and physical safety. </a:t>
            </a:r>
          </a:p>
          <a:p>
            <a:r>
              <a:rPr lang="en-GB" dirty="0"/>
              <a:t>This links to policies in place but goes beyond what is seen in the classroom and link to staff values, language and experiences. </a:t>
            </a:r>
          </a:p>
          <a:p>
            <a:endParaRPr lang="en-GB" dirty="0"/>
          </a:p>
          <a:p>
            <a:r>
              <a:rPr lang="en-GB" dirty="0"/>
              <a:t>Need to be agreed by school leaders and embedded by staff into the ethos (Cole et al. 2019).</a:t>
            </a:r>
          </a:p>
          <a:p>
            <a:r>
              <a:rPr lang="en-GB" dirty="0"/>
              <a:t>Reflectively and proactively, rather than an individual response to a pupil (Ruttledge, 2022).</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2345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staff wellbeing as important – focusing on what is important rather than league, poor staffing and retention rates. Supporting wellbeing will increase retention and lead to more consistency for pupils. </a:t>
            </a:r>
          </a:p>
          <a:p>
            <a:r>
              <a:rPr lang="en-GB" dirty="0"/>
              <a:t>School ethos links to how supported staff feel in times of stress (Ruttledge, 2022)</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01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self-efficacy – sense of belief in ability to manage a situation or behaviours. Done through training, supporting wellbeing and supervision. </a:t>
            </a:r>
          </a:p>
          <a:p>
            <a:r>
              <a:rPr lang="en-GB" dirty="0"/>
              <a:t>Previous research about staff efficacy and exclusions (Dean &amp; Gibbs, 2023)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1585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Valuing the parent voice, listening to their views. Importance of parent – school relationship well researched. External professionals can hold a role in supporting facilitation of meetings to ask curious questions and support the relationship. Parents are often blamed for behaviours (Parker et al, 2016) so important they feel emotional support.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109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that multi-agency, focused and wrap around care</a:t>
            </a:r>
          </a:p>
          <a:p>
            <a:endParaRPr lang="en-GB" dirty="0"/>
          </a:p>
          <a:p>
            <a:r>
              <a:rPr lang="en-GB" dirty="0"/>
              <a:t>Within this, barriers were acknowledged linked to the funding cuts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644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Supporting parents practically and emotionally is important.</a:t>
            </a:r>
          </a:p>
          <a:p>
            <a:r>
              <a:rPr lang="en-GB" dirty="0"/>
              <a:t>Parents often face barriers – could include lack of communication, unknown of the expectations of them and their own barriers (Parker et al. 2016)</a:t>
            </a:r>
          </a:p>
          <a:p>
            <a:r>
              <a:rPr lang="en-GB" dirty="0"/>
              <a:t>Lack of knowledge of systems</a:t>
            </a:r>
          </a:p>
          <a:p>
            <a:r>
              <a:rPr lang="en-GB" dirty="0"/>
              <a:t>Exclusions have an impact on the whole family and this needs to be recognised.</a:t>
            </a:r>
          </a:p>
          <a:p>
            <a:endParaRPr lang="en-GB" dirty="0"/>
          </a:p>
          <a:p>
            <a:r>
              <a:rPr lang="en-GB" dirty="0"/>
              <a:t>Discussions included offering the practical support, wrap around support, living in poverty etc. Not just looking at the individual child but focusing on the full family. Signposting families to additional support</a:t>
            </a:r>
          </a:p>
          <a:p>
            <a:endParaRPr lang="en-GB" dirty="0"/>
          </a:p>
          <a:p>
            <a:r>
              <a:rPr lang="en-GB" dirty="0"/>
              <a:t>Making that support accessible.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98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Purpose of this research focus on permanent exclusion and suspension – there are other forms such as off-rolling, part-time timetables, isolations etc. which may be considered exclusions</a:t>
            </a:r>
          </a:p>
          <a:p>
            <a:endParaRPr lang="en-GB" dirty="0"/>
          </a:p>
        </p:txBody>
      </p:sp>
      <p:sp>
        <p:nvSpPr>
          <p:cNvPr id="4" name="Slide Number Placeholder 3"/>
          <p:cNvSpPr>
            <a:spLocks noGrp="1"/>
          </p:cNvSpPr>
          <p:nvPr>
            <p:ph type="sldNum" sz="quarter" idx="5"/>
          </p:nvPr>
        </p:nvSpPr>
        <p:spPr/>
        <p:txBody>
          <a:bodyPr/>
          <a:lstStyle/>
          <a:p>
            <a:fld id="{9948E62E-3EB1-4909-A290-6D439BAD7CE6}" type="slidenum">
              <a:rPr lang="en-GB" smtClean="0"/>
              <a:t>4</a:t>
            </a:fld>
            <a:endParaRPr lang="en-GB"/>
          </a:p>
        </p:txBody>
      </p:sp>
    </p:spTree>
    <p:extLst>
      <p:ext uri="{BB962C8B-B14F-4D97-AF65-F5344CB8AC3E}">
        <p14:creationId xmlns:p14="http://schemas.microsoft.com/office/powerpoint/2010/main" val="10075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Substantial changes in the last 10 years due to academisation (</a:t>
            </a:r>
            <a:r>
              <a:rPr lang="en-GB" dirty="0" err="1"/>
              <a:t>Greany</a:t>
            </a:r>
            <a:r>
              <a:rPr lang="en-GB" dirty="0"/>
              <a:t>, 2022). </a:t>
            </a:r>
          </a:p>
          <a:p>
            <a:endParaRPr lang="en-GB" dirty="0"/>
          </a:p>
          <a:p>
            <a:r>
              <a:rPr lang="en-GB" dirty="0"/>
              <a:t>Participants discussed their not being the capacity across the LA services to offer support and challenges.</a:t>
            </a:r>
          </a:p>
          <a:p>
            <a:r>
              <a:rPr lang="en-GB" dirty="0"/>
              <a:t>Trying to get everyone around the table for discussions as not being possible, not able to have the people available that are needed in the discussions. </a:t>
            </a:r>
          </a:p>
          <a:p>
            <a:r>
              <a:rPr lang="en-GB" dirty="0"/>
              <a:t>Accessing support proactively is not always possible due to cuts.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271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Difficulties of schools feeling supported by the LA and the impact of the systems can break down the relationships between schools and the LA services. </a:t>
            </a:r>
          </a:p>
          <a:p>
            <a:endParaRPr lang="en-GB" dirty="0"/>
          </a:p>
          <a:p>
            <a:r>
              <a:rPr lang="en-GB" dirty="0"/>
              <a:t>Not all schools have to attend panels which may be one reason (Thompson et al. 2021)</a:t>
            </a:r>
          </a:p>
          <a:p>
            <a:r>
              <a:rPr lang="en-GB" dirty="0"/>
              <a:t>Breakdown of school to LA relationships</a:t>
            </a:r>
          </a:p>
          <a:p>
            <a:endParaRPr lang="en-GB" dirty="0"/>
          </a:p>
          <a:p>
            <a:r>
              <a:rPr lang="en-GB" dirty="0"/>
              <a:t>Transparency – equitability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1502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APs were mentioned but with mixed views</a:t>
            </a:r>
          </a:p>
          <a:p>
            <a:r>
              <a:rPr lang="en-GB" dirty="0"/>
              <a:t>Discussion about criminal offences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1358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15:00</a:t>
            </a:r>
          </a:p>
        </p:txBody>
      </p:sp>
      <p:sp>
        <p:nvSpPr>
          <p:cNvPr id="4" name="Slide Number Placeholder 3"/>
          <p:cNvSpPr>
            <a:spLocks noGrp="1"/>
          </p:cNvSpPr>
          <p:nvPr>
            <p:ph type="sldNum" sz="quarter" idx="5"/>
          </p:nvPr>
        </p:nvSpPr>
        <p:spPr/>
        <p:txBody>
          <a:bodyPr/>
          <a:lstStyle/>
          <a:p>
            <a:fld id="{9948E62E-3EB1-4909-A290-6D439BAD7CE6}" type="slidenum">
              <a:rPr lang="en-GB" smtClean="0"/>
              <a:t>31</a:t>
            </a:fld>
            <a:endParaRPr lang="en-GB"/>
          </a:p>
        </p:txBody>
      </p:sp>
    </p:spTree>
    <p:extLst>
      <p:ext uri="{BB962C8B-B14F-4D97-AF65-F5344CB8AC3E}">
        <p14:creationId xmlns:p14="http://schemas.microsoft.com/office/powerpoint/2010/main" val="371591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 of Jim, non-traded service on placement, driving to a school where the SENDCo was in a total panic. </a:t>
            </a:r>
          </a:p>
        </p:txBody>
      </p:sp>
      <p:sp>
        <p:nvSpPr>
          <p:cNvPr id="4" name="Slide Number Placeholder 3"/>
          <p:cNvSpPr>
            <a:spLocks noGrp="1"/>
          </p:cNvSpPr>
          <p:nvPr>
            <p:ph type="sldNum" sz="quarter" idx="5"/>
          </p:nvPr>
        </p:nvSpPr>
        <p:spPr/>
        <p:txBody>
          <a:bodyPr/>
          <a:lstStyle/>
          <a:p>
            <a:fld id="{9948E62E-3EB1-4909-A290-6D439BAD7CE6}" type="slidenum">
              <a:rPr lang="en-GB" smtClean="0"/>
              <a:t>32</a:t>
            </a:fld>
            <a:endParaRPr lang="en-GB"/>
          </a:p>
        </p:txBody>
      </p:sp>
    </p:spTree>
    <p:extLst>
      <p:ext uri="{BB962C8B-B14F-4D97-AF65-F5344CB8AC3E}">
        <p14:creationId xmlns:p14="http://schemas.microsoft.com/office/powerpoint/2010/main" val="332224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many more in the literature</a:t>
            </a:r>
          </a:p>
        </p:txBody>
      </p:sp>
      <p:sp>
        <p:nvSpPr>
          <p:cNvPr id="4" name="Slide Number Placeholder 3"/>
          <p:cNvSpPr>
            <a:spLocks noGrp="1"/>
          </p:cNvSpPr>
          <p:nvPr>
            <p:ph type="sldNum" sz="quarter" idx="5"/>
          </p:nvPr>
        </p:nvSpPr>
        <p:spPr/>
        <p:txBody>
          <a:bodyPr/>
          <a:lstStyle/>
          <a:p>
            <a:fld id="{9948E62E-3EB1-4909-A290-6D439BAD7CE6}" type="slidenum">
              <a:rPr lang="en-GB" smtClean="0"/>
              <a:t>5</a:t>
            </a:fld>
            <a:endParaRPr lang="en-GB"/>
          </a:p>
        </p:txBody>
      </p:sp>
    </p:spTree>
    <p:extLst>
      <p:ext uri="{BB962C8B-B14F-4D97-AF65-F5344CB8AC3E}">
        <p14:creationId xmlns:p14="http://schemas.microsoft.com/office/powerpoint/2010/main" val="3605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43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8E62E-3EB1-4909-A290-6D439BAD7CE6}" type="slidenum">
              <a:rPr lang="en-GB" smtClean="0"/>
              <a:t>8</a:t>
            </a:fld>
            <a:endParaRPr lang="en-GB"/>
          </a:p>
        </p:txBody>
      </p:sp>
    </p:spTree>
    <p:extLst>
      <p:ext uri="{BB962C8B-B14F-4D97-AF65-F5344CB8AC3E}">
        <p14:creationId xmlns:p14="http://schemas.microsoft.com/office/powerpoint/2010/main" val="196398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Rose 2018 – no significance reported</a:t>
            </a:r>
          </a:p>
          <a:p>
            <a:endParaRPr lang="en-GB" dirty="0"/>
          </a:p>
          <a:p>
            <a:r>
              <a:rPr lang="en-GB" dirty="0"/>
              <a:t>Waters – 2 to 0</a:t>
            </a:r>
          </a:p>
          <a:p>
            <a:endParaRPr lang="en-GB" dirty="0"/>
          </a:p>
          <a:p>
            <a:r>
              <a:rPr lang="en-GB" dirty="0"/>
              <a:t>Ewen and topping – no significance</a:t>
            </a:r>
          </a:p>
          <a:p>
            <a:endParaRPr lang="en-GB" dirty="0"/>
          </a:p>
        </p:txBody>
      </p:sp>
      <p:sp>
        <p:nvSpPr>
          <p:cNvPr id="4" name="Slide Number Placeholder 3"/>
          <p:cNvSpPr>
            <a:spLocks noGrp="1"/>
          </p:cNvSpPr>
          <p:nvPr>
            <p:ph type="sldNum" sz="quarter" idx="5"/>
          </p:nvPr>
        </p:nvSpPr>
        <p:spPr/>
        <p:txBody>
          <a:bodyPr/>
          <a:lstStyle/>
          <a:p>
            <a:fld id="{DC77DBE8-91F9-F441-B64D-EB8804224715}" type="slidenum">
              <a:rPr lang="en-GB" smtClean="0"/>
              <a:t>10</a:t>
            </a:fld>
            <a:endParaRPr lang="en-GB"/>
          </a:p>
        </p:txBody>
      </p:sp>
    </p:spTree>
    <p:extLst>
      <p:ext uri="{BB962C8B-B14F-4D97-AF65-F5344CB8AC3E}">
        <p14:creationId xmlns:p14="http://schemas.microsoft.com/office/powerpoint/2010/main" val="347574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All four studies discuss the need for the intervention to include positive experiences. </a:t>
            </a:r>
          </a:p>
          <a:p>
            <a:endParaRPr lang="en-GB" sz="1200" kern="0" dirty="0">
              <a:effectLst/>
              <a:latin typeface="Arial" panose="020B0604020202020204" pitchFamily="34" charset="0"/>
              <a:cs typeface="Times New Roman" panose="02020603050405020304" pitchFamily="18" charset="0"/>
            </a:endParaRPr>
          </a:p>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The engagement of families within the intervention process appeared to be an aspect in three of the studies, such as improved communication.</a:t>
            </a:r>
          </a:p>
          <a:p>
            <a:endParaRPr lang="en-GB" sz="12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Consistency in the approaches needed to be used. </a:t>
            </a:r>
          </a:p>
          <a:p>
            <a:endParaRPr lang="en-GB" sz="120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Staff to pupil as expected</a:t>
            </a:r>
          </a:p>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Also pupil to parent, improving the relationship and understanding was considered to support with the reduction of suspensions and p-ex</a:t>
            </a:r>
          </a:p>
          <a:p>
            <a:endParaRPr lang="en-GB" sz="1200" kern="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200" kern="0" dirty="0">
              <a:effectLst/>
              <a:latin typeface="Arial" panose="020B0604020202020204" pitchFamily="34" charset="0"/>
              <a:cs typeface="Times New Roman" panose="02020603050405020304" pitchFamily="18" charset="0"/>
            </a:endParaRPr>
          </a:p>
          <a:p>
            <a:r>
              <a:rPr lang="en-GB" sz="1200" kern="0" dirty="0">
                <a:effectLst/>
                <a:latin typeface="Arial" panose="020B0604020202020204" pitchFamily="34" charset="0"/>
                <a:ea typeface="Times New Roman" panose="02020603050405020304" pitchFamily="18" charset="0"/>
                <a:cs typeface="Times New Roman" panose="02020603050405020304" pitchFamily="18" charset="0"/>
              </a:rPr>
              <a:t>Pupils’ sense of emotion was discussed in all four papers. These included pupils feeling valued and a sense of belonging following the intervention (Rose et al., 2018), emotions being recognised and validated (Rose et al., 2015) and a sense of more positive emotions, such as improved mood (Ewen &amp; Topping, 2012) and less anxiety (Waters, 2014). </a:t>
            </a:r>
            <a:endParaRPr lang="en-GB" sz="1200" kern="0" dirty="0">
              <a:effectLst/>
              <a:latin typeface="Arial" panose="020B0604020202020204" pitchFamily="34" charset="0"/>
              <a:cs typeface="Times New Roman" panose="02020603050405020304" pitchFamily="18" charset="0"/>
            </a:endParaRPr>
          </a:p>
          <a:p>
            <a:endParaRPr lang="en-GB" dirty="0"/>
          </a:p>
          <a:p>
            <a:r>
              <a:rPr lang="en-GB" dirty="0"/>
              <a:t>Mixed methods: segregated synthesis, narrative for quant and thematic for qual</a:t>
            </a:r>
          </a:p>
          <a:p>
            <a:endParaRPr lang="en-GB" dirty="0"/>
          </a:p>
        </p:txBody>
      </p:sp>
      <p:sp>
        <p:nvSpPr>
          <p:cNvPr id="4" name="Slide Number Placeholder 3"/>
          <p:cNvSpPr>
            <a:spLocks noGrp="1"/>
          </p:cNvSpPr>
          <p:nvPr>
            <p:ph type="sldNum" sz="quarter" idx="5"/>
          </p:nvPr>
        </p:nvSpPr>
        <p:spPr/>
        <p:txBody>
          <a:bodyPr/>
          <a:lstStyle/>
          <a:p>
            <a:fld id="{DC77DBE8-91F9-F441-B64D-EB8804224715}" type="slidenum">
              <a:rPr lang="en-GB" smtClean="0"/>
              <a:t>11</a:t>
            </a:fld>
            <a:endParaRPr lang="en-GB"/>
          </a:p>
        </p:txBody>
      </p:sp>
    </p:spTree>
    <p:extLst>
      <p:ext uri="{BB962C8B-B14F-4D97-AF65-F5344CB8AC3E}">
        <p14:creationId xmlns:p14="http://schemas.microsoft.com/office/powerpoint/2010/main" val="646239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14:35</a:t>
            </a:r>
          </a:p>
        </p:txBody>
      </p:sp>
      <p:sp>
        <p:nvSpPr>
          <p:cNvPr id="4" name="Slide Number Placeholder 3"/>
          <p:cNvSpPr>
            <a:spLocks noGrp="1"/>
          </p:cNvSpPr>
          <p:nvPr>
            <p:ph type="sldNum" sz="quarter" idx="5"/>
          </p:nvPr>
        </p:nvSpPr>
        <p:spPr/>
        <p:txBody>
          <a:bodyPr/>
          <a:lstStyle/>
          <a:p>
            <a:fld id="{9948E62E-3EB1-4909-A290-6D439BAD7CE6}" type="slidenum">
              <a:rPr lang="en-GB" smtClean="0"/>
              <a:t>12</a:t>
            </a:fld>
            <a:endParaRPr lang="en-GB"/>
          </a:p>
        </p:txBody>
      </p:sp>
    </p:spTree>
    <p:extLst>
      <p:ext uri="{BB962C8B-B14F-4D97-AF65-F5344CB8AC3E}">
        <p14:creationId xmlns:p14="http://schemas.microsoft.com/office/powerpoint/2010/main" val="366387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inclusion here, so could be on any level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7DBE8-91F9-F441-B64D-EB880422471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566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A59A-87F3-FCBC-6229-62FB8DF080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5EE528-5F9E-F725-2B89-E4D1E7975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55F07F4-8628-7FCA-4B0C-0DBC2BDA282B}"/>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6BB0FEB9-82E4-25D0-0CF0-DEDB39544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53C841-90F0-609D-5CA5-7F98CAF886F8}"/>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31208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FB75-7BDA-6E08-8E30-6157893805B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39650D5-525E-1974-6ACB-4C14D4B15E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134E3D-004E-209D-D64A-B7DC317FB135}"/>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2056EC60-BFC6-44AE-1170-2E3F6D821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AFFCF-41EB-9C5C-D9E6-AC8AF855C1B2}"/>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396668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6913B-D0E6-0DCB-C754-2CB04028F3E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907F643-DA73-8A48-AC06-B062C8BB28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1B0833-C572-3490-C74E-2D510F5E435D}"/>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2241D2D6-1057-8D9A-1E0D-C2FB702711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9D16C-A6AF-A690-7E87-C88109A9F1F2}"/>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412344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B71A-DFF1-47FA-7F1B-22FDAF75FBE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FEA0405-303A-FC33-691E-997F23936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37BCE4F-CE9B-E658-C34F-1F331BF643AE}"/>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8187ABC5-45FD-AA87-54E6-625EB5A7B9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90615-349F-FDDB-5E7B-52A5278D6A5E}"/>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2041976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31B2-199D-23AE-8E58-D3A1654D2D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012D01F-D6DD-8984-3068-4DA41AF98B1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648CB-CDE8-DF8B-E983-3C177DC6F43E}"/>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5AEBD97A-0E70-A821-34D7-D74405CBA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68476E-6C7C-FCCE-2477-2FFBB3236E37}"/>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24498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59F9-7704-467D-FB22-E184E939AF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0A03341-A889-0A58-917F-6AEFC42654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779924-DDAF-D5C4-73AE-60668FC95A21}"/>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16228964-E516-EB0D-33D1-B75353A2F5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42E6F6-320A-BD80-A9B7-88F5D4A7E5A7}"/>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203021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33A2-D1E1-A6EC-1222-FF017E343BB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22D400C-4DC3-44AF-7801-9760AD0F6B0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DA27006-32A5-6D83-D159-F7DEB74BAD8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7A2CE85-9531-DFAF-0F45-DC594CB681D3}"/>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6" name="Footer Placeholder 5">
            <a:extLst>
              <a:ext uri="{FF2B5EF4-FFF2-40B4-BE49-F238E27FC236}">
                <a16:creationId xmlns:a16="http://schemas.microsoft.com/office/drawing/2014/main" id="{E88BE51B-EB50-61E9-6AB6-6CE6417E9D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810F2-F9F5-88D3-580C-CE39CEDBF200}"/>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8857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E673-3425-E19A-1721-2193CA13CFD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9707E41-E6EC-564A-5C5B-CFB908F71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0CA047-D496-A2E2-B640-3B71CF76CF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B18E66F-511A-FC55-87DD-BE530B9B65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970595-2067-F287-BC1D-C0C4A9F746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F40DFC-D5BA-4E67-B622-B3B97F2981ED}"/>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8" name="Footer Placeholder 7">
            <a:extLst>
              <a:ext uri="{FF2B5EF4-FFF2-40B4-BE49-F238E27FC236}">
                <a16:creationId xmlns:a16="http://schemas.microsoft.com/office/drawing/2014/main" id="{CCB6ADAC-B58A-96BB-3729-44523E2AB2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5F119C-8DD5-244D-42A5-9D22BE18401B}"/>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205674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246-6BB8-10C2-E5A8-634C6D2436A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BCA09E-F38F-0206-8BDB-B203533A01C7}"/>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4" name="Footer Placeholder 3">
            <a:extLst>
              <a:ext uri="{FF2B5EF4-FFF2-40B4-BE49-F238E27FC236}">
                <a16:creationId xmlns:a16="http://schemas.microsoft.com/office/drawing/2014/main" id="{3AE32DFD-2AAC-D7FE-9BEA-930CBDC275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F11E62-1315-060B-21D0-22CC59832469}"/>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75387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6011C-B556-5D75-2F30-B611D2E75823}"/>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3" name="Footer Placeholder 2">
            <a:extLst>
              <a:ext uri="{FF2B5EF4-FFF2-40B4-BE49-F238E27FC236}">
                <a16:creationId xmlns:a16="http://schemas.microsoft.com/office/drawing/2014/main" id="{25CEEBF3-B6F2-3CB7-9F61-53F3D78A67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2ECEC0-43D1-B31A-CA54-A7F8465DDE99}"/>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394245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437A-CD7E-FF14-AE50-732B79FE72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FA2D90C-932B-C101-AFA6-50D72D4F7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7B250B8-F73E-FA57-839A-56E98B6FD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2A3A77-11DE-EBDD-85BC-0A304548B951}"/>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6" name="Footer Placeholder 5">
            <a:extLst>
              <a:ext uri="{FF2B5EF4-FFF2-40B4-BE49-F238E27FC236}">
                <a16:creationId xmlns:a16="http://schemas.microsoft.com/office/drawing/2014/main" id="{D7BDF381-030B-7859-3267-5C31E52E8E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DB6413-F471-DE5E-05EB-BF82870ED7AF}"/>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27699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79E8-3BD4-AB60-134A-C3305273C8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28C834-2AD1-2C08-4D43-E895BC6B98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3A6884-C1C9-AE92-FB56-72029B8AA82B}"/>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9755191D-6486-3EC1-5E8B-A3D9F9132F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9D9D2-4F32-856B-3A39-ED5CB9C8E68C}"/>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3381412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1AD5E-16FB-C21E-5AE7-F273231927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5BBB12-C97F-2A9B-81C4-9CECE92DA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8E17FC0-0C75-2E55-959C-F5C79152A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9C70FF-9EFE-1A77-D93E-10088DF32EFB}"/>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6" name="Footer Placeholder 5">
            <a:extLst>
              <a:ext uri="{FF2B5EF4-FFF2-40B4-BE49-F238E27FC236}">
                <a16:creationId xmlns:a16="http://schemas.microsoft.com/office/drawing/2014/main" id="{F8A7FD77-59A3-9967-9326-D57C65DD0F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F3CD22-3B8C-CCB7-477F-3B32102F5ECE}"/>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173061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E75D-3FB5-D33B-4D7A-042ED68BBD0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7116BB0-8EC9-BA59-F2C6-FC4FE34C9E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896307-2322-CD33-B8A2-8A42B0C625D8}"/>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D3F4B0B7-532F-C13B-2DA5-BEB4C65D7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138CC-BDB8-671E-2735-42C95D2FE610}"/>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1639653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C2D19F-99DE-8B45-ED75-5A3031B294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356B2B8-A4A0-183A-E6FE-1FE68AE28CA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D48920-21C3-B2FD-E56D-3550AFC77C1E}"/>
              </a:ext>
            </a:extLst>
          </p:cNvPr>
          <p:cNvSpPr>
            <a:spLocks noGrp="1"/>
          </p:cNvSpPr>
          <p:nvPr>
            <p:ph type="dt" sz="half" idx="10"/>
          </p:nvPr>
        </p:nvSpPr>
        <p:spPr/>
        <p:txBody>
          <a:body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7392B654-213A-DEA4-39B7-44D7FA7276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CB94B-AA5A-377F-D4CD-FAAC52AF1D50}"/>
              </a:ext>
            </a:extLst>
          </p:cNvPr>
          <p:cNvSpPr>
            <a:spLocks noGrp="1"/>
          </p:cNvSpPr>
          <p:nvPr>
            <p:ph type="sldNum" sz="quarter" idx="12"/>
          </p:nvPr>
        </p:nvSpPr>
        <p:spPr/>
        <p:txBody>
          <a:bodyPr/>
          <a:lstStyle/>
          <a:p>
            <a:fld id="{3BAD5722-0760-0F43-BAAC-894EFE4B0713}" type="slidenum">
              <a:rPr lang="en-GB" smtClean="0"/>
              <a:t>‹#›</a:t>
            </a:fld>
            <a:endParaRPr lang="en-GB"/>
          </a:p>
        </p:txBody>
      </p:sp>
    </p:spTree>
    <p:extLst>
      <p:ext uri="{BB962C8B-B14F-4D97-AF65-F5344CB8AC3E}">
        <p14:creationId xmlns:p14="http://schemas.microsoft.com/office/powerpoint/2010/main" val="73811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738A-2EF5-1E36-CA7A-A5F442126E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B358DF4-A7EA-7954-F4F9-4FFE4B500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44A620-D60C-8740-5DB0-64D7922E6E1F}"/>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92485F84-1F7F-29ED-B5E8-81A51D3F2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E5762-B0EE-736F-D3C4-C12B6D284CA1}"/>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239399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BD55-23B9-87C2-2B83-94F7421C2CF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707D769-C6D9-B673-F14D-EC27802DCB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7B723A4-7077-4B7B-55B6-B2690FEA1D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4993C61-8DC6-884B-D313-2AE06961ABF3}"/>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6" name="Footer Placeholder 5">
            <a:extLst>
              <a:ext uri="{FF2B5EF4-FFF2-40B4-BE49-F238E27FC236}">
                <a16:creationId xmlns:a16="http://schemas.microsoft.com/office/drawing/2014/main" id="{865B2C4C-8D30-EE48-2F09-5BE9FC3DA2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3B9CD-4CE1-F3A9-70AB-CAC3FD82335D}"/>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319779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A946-EED3-8A7D-84BF-2732B236D47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27C4AED-2F02-1458-FF96-7E0576734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7F3B68-63C9-421D-9081-35A60AD425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699DAB1-85C8-F99F-A958-DF77756C1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9C01AB-2D55-D2DB-17E7-49A125C11C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51A3B80-D873-1845-8CAD-99710D634991}"/>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8" name="Footer Placeholder 7">
            <a:extLst>
              <a:ext uri="{FF2B5EF4-FFF2-40B4-BE49-F238E27FC236}">
                <a16:creationId xmlns:a16="http://schemas.microsoft.com/office/drawing/2014/main" id="{DAD069F5-A4B8-4A01-2F9A-54BE338F9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5A5FBE-784B-54DB-CDC1-477FC551447B}"/>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277042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0056-F3E6-AB8F-6EEC-154D3845854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62E02FD-B152-C005-B425-B86915BA0436}"/>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4" name="Footer Placeholder 3">
            <a:extLst>
              <a:ext uri="{FF2B5EF4-FFF2-40B4-BE49-F238E27FC236}">
                <a16:creationId xmlns:a16="http://schemas.microsoft.com/office/drawing/2014/main" id="{2C9F732F-5E19-DFD3-B092-563E59CB03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CCA4DF-D083-B3B0-7251-9A543AA274A5}"/>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56400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F711B-B27A-C88F-45B3-126443EA8353}"/>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3" name="Footer Placeholder 2">
            <a:extLst>
              <a:ext uri="{FF2B5EF4-FFF2-40B4-BE49-F238E27FC236}">
                <a16:creationId xmlns:a16="http://schemas.microsoft.com/office/drawing/2014/main" id="{E58D40BB-A876-6D87-CA71-2A975C9C76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4A7F8B-97A0-D172-D0A1-02DF95E6C217}"/>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324949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18EB-C432-4CBB-B042-D695D48C4B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0317937-128F-58B3-9F3C-5670DF079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57DB149-B443-EE0B-DE54-BA4CAC599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8AE104-579A-6BCD-1419-226FA86B408D}"/>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6" name="Footer Placeholder 5">
            <a:extLst>
              <a:ext uri="{FF2B5EF4-FFF2-40B4-BE49-F238E27FC236}">
                <a16:creationId xmlns:a16="http://schemas.microsoft.com/office/drawing/2014/main" id="{C28051C4-EDC5-F075-C8D2-0E0DCDD8AD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B1A696-5709-8B8F-E412-B324EE4ADCFE}"/>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187693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44DE-6CC6-20BA-5A7E-2A93BA0A44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DB96849-7612-9053-F727-061963A88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988C68-D4A5-BF7E-9F38-4F145ED38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2709B2-D0E9-8504-B316-C73F2E251029}"/>
              </a:ext>
            </a:extLst>
          </p:cNvPr>
          <p:cNvSpPr>
            <a:spLocks noGrp="1"/>
          </p:cNvSpPr>
          <p:nvPr>
            <p:ph type="dt" sz="half" idx="10"/>
          </p:nvPr>
        </p:nvSpPr>
        <p:spPr/>
        <p:txBody>
          <a:bodyPr/>
          <a:lstStyle/>
          <a:p>
            <a:fld id="{4BDF2A93-E99D-43C5-AB0E-2F2BBAF28AD9}" type="datetimeFigureOut">
              <a:rPr lang="en-GB" smtClean="0"/>
              <a:t>05/11/2024</a:t>
            </a:fld>
            <a:endParaRPr lang="en-GB"/>
          </a:p>
        </p:txBody>
      </p:sp>
      <p:sp>
        <p:nvSpPr>
          <p:cNvPr id="6" name="Footer Placeholder 5">
            <a:extLst>
              <a:ext uri="{FF2B5EF4-FFF2-40B4-BE49-F238E27FC236}">
                <a16:creationId xmlns:a16="http://schemas.microsoft.com/office/drawing/2014/main" id="{830A779E-FD8C-7F29-FE49-73882DD15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96D9B-B8EB-AB9A-0F29-7F6401F07346}"/>
              </a:ext>
            </a:extLst>
          </p:cNvPr>
          <p:cNvSpPr>
            <a:spLocks noGrp="1"/>
          </p:cNvSpPr>
          <p:nvPr>
            <p:ph type="sldNum" sz="quarter" idx="12"/>
          </p:nvPr>
        </p:nvSpPr>
        <p:spPr/>
        <p:txBody>
          <a:bodyPr/>
          <a:lstStyle/>
          <a:p>
            <a:fld id="{80A4BC2C-7A07-479A-A64A-5EC69458A2FC}" type="slidenum">
              <a:rPr lang="en-GB" smtClean="0"/>
              <a:t>‹#›</a:t>
            </a:fld>
            <a:endParaRPr lang="en-GB"/>
          </a:p>
        </p:txBody>
      </p:sp>
    </p:spTree>
    <p:extLst>
      <p:ext uri="{BB962C8B-B14F-4D97-AF65-F5344CB8AC3E}">
        <p14:creationId xmlns:p14="http://schemas.microsoft.com/office/powerpoint/2010/main" val="87571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AD1B9-2E01-885F-6C89-C2999BD1C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0C3678-0F8F-6CFC-E209-945B56BA9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D606E5-94B5-D32A-315C-F7FE3ECBE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F2A93-E99D-43C5-AB0E-2F2BBAF28AD9}" type="datetimeFigureOut">
              <a:rPr lang="en-GB" smtClean="0"/>
              <a:t>05/11/2024</a:t>
            </a:fld>
            <a:endParaRPr lang="en-GB"/>
          </a:p>
        </p:txBody>
      </p:sp>
      <p:sp>
        <p:nvSpPr>
          <p:cNvPr id="5" name="Footer Placeholder 4">
            <a:extLst>
              <a:ext uri="{FF2B5EF4-FFF2-40B4-BE49-F238E27FC236}">
                <a16:creationId xmlns:a16="http://schemas.microsoft.com/office/drawing/2014/main" id="{C1799C30-6562-5DEE-1F7D-C9E5874B9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EA1DE7-83BC-3C57-767A-457E41647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4BC2C-7A07-479A-A64A-5EC69458A2FC}" type="slidenum">
              <a:rPr lang="en-GB" smtClean="0"/>
              <a:t>‹#›</a:t>
            </a:fld>
            <a:endParaRPr lang="en-GB"/>
          </a:p>
        </p:txBody>
      </p:sp>
    </p:spTree>
    <p:extLst>
      <p:ext uri="{BB962C8B-B14F-4D97-AF65-F5344CB8AC3E}">
        <p14:creationId xmlns:p14="http://schemas.microsoft.com/office/powerpoint/2010/main" val="424844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948D1-24B2-4905-C612-A27F8FF03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6E90AA2-FB82-E149-07D0-19B60008E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6C758F-6248-0615-973F-E7EC1489B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279B90-40BC-4B45-BC2A-6750588C4F09}" type="datetimeFigureOut">
              <a:rPr lang="en-GB" smtClean="0"/>
              <a:t>05/11/2024</a:t>
            </a:fld>
            <a:endParaRPr lang="en-GB"/>
          </a:p>
        </p:txBody>
      </p:sp>
      <p:sp>
        <p:nvSpPr>
          <p:cNvPr id="5" name="Footer Placeholder 4">
            <a:extLst>
              <a:ext uri="{FF2B5EF4-FFF2-40B4-BE49-F238E27FC236}">
                <a16:creationId xmlns:a16="http://schemas.microsoft.com/office/drawing/2014/main" id="{1394AC4D-0657-9E00-49D5-2F77FC7F2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36CD711-B23B-B40A-23E4-3150B73CC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AD5722-0760-0F43-BAAC-894EFE4B0713}" type="slidenum">
              <a:rPr lang="en-GB" smtClean="0"/>
              <a:t>‹#›</a:t>
            </a:fld>
            <a:endParaRPr lang="en-GB"/>
          </a:p>
        </p:txBody>
      </p:sp>
    </p:spTree>
    <p:extLst>
      <p:ext uri="{BB962C8B-B14F-4D97-AF65-F5344CB8AC3E}">
        <p14:creationId xmlns:p14="http://schemas.microsoft.com/office/powerpoint/2010/main" val="760740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abrielle.bousfield@doncaster.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E0597-6497-E3B2-3E91-D10BE5663A27}"/>
              </a:ext>
            </a:extLst>
          </p:cNvPr>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rPr>
              <a:t>Reducing exclusions from school: An exploration of educational professionals’ experiences</a:t>
            </a:r>
          </a:p>
        </p:txBody>
      </p:sp>
      <p:sp>
        <p:nvSpPr>
          <p:cNvPr id="3" name="Subtitle 2">
            <a:extLst>
              <a:ext uri="{FF2B5EF4-FFF2-40B4-BE49-F238E27FC236}">
                <a16:creationId xmlns:a16="http://schemas.microsoft.com/office/drawing/2014/main" id="{3024066A-D97D-90E0-3A64-D889E43B1F32}"/>
              </a:ext>
            </a:extLst>
          </p:cNvPr>
          <p:cNvSpPr>
            <a:spLocks noGrp="1"/>
          </p:cNvSpPr>
          <p:nvPr>
            <p:ph type="subTitle" idx="1"/>
          </p:nvPr>
        </p:nvSpPr>
        <p:spPr>
          <a:xfrm>
            <a:off x="1350682" y="4700954"/>
            <a:ext cx="10005951" cy="1628128"/>
          </a:xfrm>
        </p:spPr>
        <p:txBody>
          <a:bodyPr anchor="ctr">
            <a:normAutofit lnSpcReduction="10000"/>
          </a:bodyPr>
          <a:lstStyle/>
          <a:p>
            <a:pPr algn="l"/>
            <a:r>
              <a:rPr lang="en-GB" dirty="0"/>
              <a:t>Dr Gabi Bousfield-Parkes</a:t>
            </a:r>
          </a:p>
          <a:p>
            <a:pPr algn="l"/>
            <a:r>
              <a:rPr lang="en-GB" dirty="0">
                <a:hlinkClick r:id="rId2"/>
              </a:rPr>
              <a:t>gabrielle.bousfield@doncaster.gov.uk</a:t>
            </a:r>
            <a:endParaRPr lang="en-GB" dirty="0"/>
          </a:p>
          <a:p>
            <a:pPr algn="l"/>
            <a:endParaRPr lang="en-GB" dirty="0"/>
          </a:p>
          <a:p>
            <a:pPr algn="l"/>
            <a:r>
              <a:rPr lang="en-GB" sz="1800" dirty="0"/>
              <a:t>A doctoral thesis supervised by Dr Tracey </a:t>
            </a:r>
            <a:r>
              <a:rPr lang="en-GB" sz="1800" dirty="0" err="1"/>
              <a:t>Heckels</a:t>
            </a:r>
            <a:r>
              <a:rPr lang="en-GB" sz="1800" dirty="0"/>
              <a:t> and Professor Simon Gibbs of Newcastle University</a:t>
            </a:r>
          </a:p>
        </p:txBody>
      </p:sp>
    </p:spTree>
    <p:extLst>
      <p:ext uri="{BB962C8B-B14F-4D97-AF65-F5344CB8AC3E}">
        <p14:creationId xmlns:p14="http://schemas.microsoft.com/office/powerpoint/2010/main" val="420656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65F453-D2F8-6F95-C07B-DF7C2D3BD0ED}"/>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The interventions and effectiveness</a:t>
            </a:r>
          </a:p>
        </p:txBody>
      </p:sp>
      <p:graphicFrame>
        <p:nvGraphicFramePr>
          <p:cNvPr id="4" name="Content Placeholder 3">
            <a:extLst>
              <a:ext uri="{FF2B5EF4-FFF2-40B4-BE49-F238E27FC236}">
                <a16:creationId xmlns:a16="http://schemas.microsoft.com/office/drawing/2014/main" id="{23AE0B95-3CF5-5890-0B99-613E02B92BBA}"/>
              </a:ext>
            </a:extLst>
          </p:cNvPr>
          <p:cNvGraphicFramePr>
            <a:graphicFrameLocks noGrp="1"/>
          </p:cNvGraphicFramePr>
          <p:nvPr>
            <p:ph idx="1"/>
            <p:extLst>
              <p:ext uri="{D42A27DB-BD31-4B8C-83A1-F6EECF244321}">
                <p14:modId xmlns:p14="http://schemas.microsoft.com/office/powerpoint/2010/main" val="766550214"/>
              </p:ext>
            </p:extLst>
          </p:nvPr>
        </p:nvGraphicFramePr>
        <p:xfrm>
          <a:off x="644056" y="2282319"/>
          <a:ext cx="10927829" cy="3853329"/>
        </p:xfrm>
        <a:graphic>
          <a:graphicData uri="http://schemas.openxmlformats.org/drawingml/2006/table">
            <a:tbl>
              <a:tblPr firstRow="1" bandRow="1">
                <a:tableStyleId>{5C22544A-7EE6-4342-B048-85BDC9FD1C3A}</a:tableStyleId>
              </a:tblPr>
              <a:tblGrid>
                <a:gridCol w="2721444">
                  <a:extLst>
                    <a:ext uri="{9D8B030D-6E8A-4147-A177-3AD203B41FA5}">
                      <a16:colId xmlns:a16="http://schemas.microsoft.com/office/drawing/2014/main" val="1698434160"/>
                    </a:ext>
                  </a:extLst>
                </a:gridCol>
                <a:gridCol w="3543300">
                  <a:extLst>
                    <a:ext uri="{9D8B030D-6E8A-4147-A177-3AD203B41FA5}">
                      <a16:colId xmlns:a16="http://schemas.microsoft.com/office/drawing/2014/main" val="3877994149"/>
                    </a:ext>
                  </a:extLst>
                </a:gridCol>
                <a:gridCol w="4663085">
                  <a:extLst>
                    <a:ext uri="{9D8B030D-6E8A-4147-A177-3AD203B41FA5}">
                      <a16:colId xmlns:a16="http://schemas.microsoft.com/office/drawing/2014/main" val="2714031368"/>
                    </a:ext>
                  </a:extLst>
                </a:gridCol>
              </a:tblGrid>
              <a:tr h="409940">
                <a:tc>
                  <a:txBody>
                    <a:bodyPr/>
                    <a:lstStyle/>
                    <a:p>
                      <a:r>
                        <a:rPr lang="en-GB" sz="1800"/>
                        <a:t>Study</a:t>
                      </a:r>
                    </a:p>
                  </a:txBody>
                  <a:tcPr marL="94036" marR="94036" marT="47018" marB="47018"/>
                </a:tc>
                <a:tc>
                  <a:txBody>
                    <a:bodyPr/>
                    <a:lstStyle/>
                    <a:p>
                      <a:r>
                        <a:rPr lang="en-GB" sz="1800"/>
                        <a:t>Intervention</a:t>
                      </a:r>
                    </a:p>
                  </a:txBody>
                  <a:tcPr marL="94036" marR="94036" marT="47018" marB="47018"/>
                </a:tc>
                <a:tc>
                  <a:txBody>
                    <a:bodyPr/>
                    <a:lstStyle/>
                    <a:p>
                      <a:r>
                        <a:rPr lang="en-GB" sz="1800"/>
                        <a:t>Effectiveness</a:t>
                      </a:r>
                    </a:p>
                  </a:txBody>
                  <a:tcPr marL="94036" marR="94036" marT="47018" marB="47018"/>
                </a:tc>
                <a:extLst>
                  <a:ext uri="{0D108BD9-81ED-4DB2-BD59-A6C34878D82A}">
                    <a16:rowId xmlns:a16="http://schemas.microsoft.com/office/drawing/2014/main" val="2384179895"/>
                  </a:ext>
                </a:extLst>
              </a:tr>
              <a:tr h="688678">
                <a:tc>
                  <a:txBody>
                    <a:bodyPr/>
                    <a:lstStyle/>
                    <a:p>
                      <a:r>
                        <a:rPr lang="en-GB" sz="1800"/>
                        <a:t>Obsuth et al. (2017)</a:t>
                      </a:r>
                    </a:p>
                  </a:txBody>
                  <a:tcPr marL="94036" marR="94036" marT="47018" marB="47018"/>
                </a:tc>
                <a:tc>
                  <a:txBody>
                    <a:bodyPr/>
                    <a:lstStyle/>
                    <a:p>
                      <a:r>
                        <a:rPr lang="en-GB" sz="1800"/>
                        <a:t>Engage in Education – London</a:t>
                      </a:r>
                    </a:p>
                  </a:txBody>
                  <a:tcPr marL="94036" marR="94036" marT="47018" marB="47018"/>
                </a:tc>
                <a:tc>
                  <a:txBody>
                    <a:bodyPr/>
                    <a:lstStyle/>
                    <a:p>
                      <a:r>
                        <a:rPr lang="en-GB" sz="1800" dirty="0"/>
                        <a:t>Significant increase in self-reported exclusions</a:t>
                      </a:r>
                    </a:p>
                  </a:txBody>
                  <a:tcPr marL="94036" marR="94036" marT="47018" marB="47018"/>
                </a:tc>
                <a:extLst>
                  <a:ext uri="{0D108BD9-81ED-4DB2-BD59-A6C34878D82A}">
                    <a16:rowId xmlns:a16="http://schemas.microsoft.com/office/drawing/2014/main" val="1669418725"/>
                  </a:ext>
                </a:extLst>
              </a:tr>
              <a:tr h="409940">
                <a:tc>
                  <a:txBody>
                    <a:bodyPr/>
                    <a:lstStyle/>
                    <a:p>
                      <a:r>
                        <a:rPr lang="en-GB" sz="1800"/>
                        <a:t>Rose et al. (2018)</a:t>
                      </a:r>
                    </a:p>
                  </a:txBody>
                  <a:tcPr marL="94036" marR="94036" marT="47018" marB="47018"/>
                </a:tc>
                <a:tc>
                  <a:txBody>
                    <a:bodyPr/>
                    <a:lstStyle/>
                    <a:p>
                      <a:r>
                        <a:rPr lang="en-GB" sz="1800" dirty="0"/>
                        <a:t>Transferred inclusion</a:t>
                      </a:r>
                    </a:p>
                  </a:txBody>
                  <a:tcPr marL="94036" marR="94036" marT="47018" marB="47018"/>
                </a:tc>
                <a:tc>
                  <a:txBody>
                    <a:bodyPr/>
                    <a:lstStyle/>
                    <a:p>
                      <a:r>
                        <a:rPr lang="en-GB" sz="1800" dirty="0"/>
                        <a:t>Suspensions decreased over time</a:t>
                      </a:r>
                    </a:p>
                  </a:txBody>
                  <a:tcPr marL="94036" marR="94036" marT="47018" marB="47018"/>
                </a:tc>
                <a:extLst>
                  <a:ext uri="{0D108BD9-81ED-4DB2-BD59-A6C34878D82A}">
                    <a16:rowId xmlns:a16="http://schemas.microsoft.com/office/drawing/2014/main" val="3324361093"/>
                  </a:ext>
                </a:extLst>
              </a:tr>
              <a:tr h="688678">
                <a:tc>
                  <a:txBody>
                    <a:bodyPr/>
                    <a:lstStyle/>
                    <a:p>
                      <a:r>
                        <a:rPr lang="en-GB" sz="1800"/>
                        <a:t>Waters (2015)</a:t>
                      </a:r>
                    </a:p>
                  </a:txBody>
                  <a:tcPr marL="94036" marR="94036" marT="47018" marB="47018"/>
                </a:tc>
                <a:tc>
                  <a:txBody>
                    <a:bodyPr/>
                    <a:lstStyle/>
                    <a:p>
                      <a:r>
                        <a:rPr lang="en-GB" sz="1800" dirty="0"/>
                        <a:t>Story Links Programme (Therapeutic Story writing)</a:t>
                      </a:r>
                    </a:p>
                  </a:txBody>
                  <a:tcPr marL="94036" marR="94036" marT="47018" marB="47018"/>
                </a:tc>
                <a:tc>
                  <a:txBody>
                    <a:bodyPr/>
                    <a:lstStyle/>
                    <a:p>
                      <a:r>
                        <a:rPr lang="en-GB" sz="1800" dirty="0"/>
                        <a:t>Suspensions significantly decreased over time</a:t>
                      </a:r>
                    </a:p>
                  </a:txBody>
                  <a:tcPr marL="94036" marR="94036" marT="47018" marB="47018"/>
                </a:tc>
                <a:extLst>
                  <a:ext uri="{0D108BD9-81ED-4DB2-BD59-A6C34878D82A}">
                    <a16:rowId xmlns:a16="http://schemas.microsoft.com/office/drawing/2014/main" val="2553461721"/>
                  </a:ext>
                </a:extLst>
              </a:tr>
              <a:tr h="688678">
                <a:tc>
                  <a:txBody>
                    <a:bodyPr/>
                    <a:lstStyle/>
                    <a:p>
                      <a:r>
                        <a:rPr lang="en-GB" sz="1800"/>
                        <a:t>Ewen and Topping (2012)</a:t>
                      </a:r>
                    </a:p>
                  </a:txBody>
                  <a:tcPr marL="94036" marR="94036" marT="47018" marB="47018"/>
                </a:tc>
                <a:tc>
                  <a:txBody>
                    <a:bodyPr/>
                    <a:lstStyle/>
                    <a:p>
                      <a:r>
                        <a:rPr lang="en-GB" sz="1800"/>
                        <a:t>Extended New Directions (END) project</a:t>
                      </a:r>
                    </a:p>
                  </a:txBody>
                  <a:tcPr marL="94036" marR="94036" marT="47018" marB="47018"/>
                </a:tc>
                <a:tc>
                  <a:txBody>
                    <a:bodyPr/>
                    <a:lstStyle/>
                    <a:p>
                      <a:r>
                        <a:rPr lang="en-GB" sz="1800"/>
                        <a:t>Mainstream schools excluded more than END</a:t>
                      </a:r>
                    </a:p>
                  </a:txBody>
                  <a:tcPr marL="94036" marR="94036" marT="47018" marB="47018"/>
                </a:tc>
                <a:extLst>
                  <a:ext uri="{0D108BD9-81ED-4DB2-BD59-A6C34878D82A}">
                    <a16:rowId xmlns:a16="http://schemas.microsoft.com/office/drawing/2014/main" val="390851880"/>
                  </a:ext>
                </a:extLst>
              </a:tr>
              <a:tr h="967415">
                <a:tc>
                  <a:txBody>
                    <a:bodyPr/>
                    <a:lstStyle/>
                    <a:p>
                      <a:r>
                        <a:rPr lang="en-GB" sz="1800"/>
                        <a:t>Rose et al. (2015)</a:t>
                      </a:r>
                    </a:p>
                  </a:txBody>
                  <a:tcPr marL="94036" marR="94036" marT="47018" marB="47018"/>
                </a:tc>
                <a:tc>
                  <a:txBody>
                    <a:bodyPr/>
                    <a:lstStyle/>
                    <a:p>
                      <a:r>
                        <a:rPr lang="en-GB" sz="1800" dirty="0"/>
                        <a:t>Emotion Coaching </a:t>
                      </a:r>
                    </a:p>
                  </a:txBody>
                  <a:tcPr marL="94036" marR="94036" marT="47018" marB="47018"/>
                </a:tc>
                <a:tc>
                  <a:txBody>
                    <a:bodyPr/>
                    <a:lstStyle/>
                    <a:p>
                      <a:r>
                        <a:rPr lang="en-GB" sz="1800" dirty="0"/>
                        <a:t>Exclusions, call outs and consequences significantly decreased over time</a:t>
                      </a:r>
                    </a:p>
                  </a:txBody>
                  <a:tcPr marL="94036" marR="94036" marT="47018" marB="47018"/>
                </a:tc>
                <a:extLst>
                  <a:ext uri="{0D108BD9-81ED-4DB2-BD59-A6C34878D82A}">
                    <a16:rowId xmlns:a16="http://schemas.microsoft.com/office/drawing/2014/main" val="4064954853"/>
                  </a:ext>
                </a:extLst>
              </a:tr>
            </a:tbl>
          </a:graphicData>
        </a:graphic>
      </p:graphicFrame>
    </p:spTree>
    <p:extLst>
      <p:ext uri="{BB962C8B-B14F-4D97-AF65-F5344CB8AC3E}">
        <p14:creationId xmlns:p14="http://schemas.microsoft.com/office/powerpoint/2010/main" val="357214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F453-D2F8-6F95-C07B-DF7C2D3BD0ED}"/>
              </a:ext>
            </a:extLst>
          </p:cNvPr>
          <p:cNvSpPr>
            <a:spLocks noGrp="1"/>
          </p:cNvSpPr>
          <p:nvPr>
            <p:ph type="title"/>
          </p:nvPr>
        </p:nvSpPr>
        <p:spPr>
          <a:xfrm>
            <a:off x="587106" y="132277"/>
            <a:ext cx="10176151" cy="1097519"/>
          </a:xfrm>
        </p:spPr>
        <p:txBody>
          <a:bodyPr anchor="ctr">
            <a:normAutofit/>
          </a:bodyPr>
          <a:lstStyle/>
          <a:p>
            <a:r>
              <a:rPr lang="en-GB" sz="4000" dirty="0"/>
              <a:t>Themes from the studies</a:t>
            </a:r>
          </a:p>
        </p:txBody>
      </p:sp>
      <p:graphicFrame>
        <p:nvGraphicFramePr>
          <p:cNvPr id="6" name="Content Placeholder 3">
            <a:extLst>
              <a:ext uri="{FF2B5EF4-FFF2-40B4-BE49-F238E27FC236}">
                <a16:creationId xmlns:a16="http://schemas.microsoft.com/office/drawing/2014/main" id="{B8345DA4-8CA2-5929-7766-A4B47959082D}"/>
              </a:ext>
            </a:extLst>
          </p:cNvPr>
          <p:cNvGraphicFramePr>
            <a:graphicFrameLocks noGrp="1"/>
          </p:cNvGraphicFramePr>
          <p:nvPr>
            <p:ph idx="1"/>
            <p:extLst>
              <p:ext uri="{D42A27DB-BD31-4B8C-83A1-F6EECF244321}">
                <p14:modId xmlns:p14="http://schemas.microsoft.com/office/powerpoint/2010/main" val="2745616033"/>
              </p:ext>
            </p:extLst>
          </p:nvPr>
        </p:nvGraphicFramePr>
        <p:xfrm>
          <a:off x="412596" y="1405053"/>
          <a:ext cx="10805532" cy="4771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77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C79BA1E-93FA-DFD6-02E3-8B59AB9CCD71}"/>
              </a:ext>
            </a:extLst>
          </p:cNvPr>
          <p:cNvSpPr>
            <a:spLocks noGrp="1"/>
          </p:cNvSpPr>
          <p:nvPr>
            <p:ph type="ctrTitle"/>
          </p:nvPr>
        </p:nvSpPr>
        <p:spPr>
          <a:xfrm>
            <a:off x="1296878" y="989106"/>
            <a:ext cx="10053763" cy="2928470"/>
          </a:xfrm>
        </p:spPr>
        <p:txBody>
          <a:bodyPr anchor="b">
            <a:normAutofit/>
          </a:bodyPr>
          <a:lstStyle/>
          <a:p>
            <a:pPr algn="l"/>
            <a:r>
              <a:rPr lang="en-GB" sz="37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Empirical Research</a:t>
            </a:r>
            <a:br>
              <a:rPr lang="en-GB" sz="37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700" i="1" dirty="0">
              <a:solidFill>
                <a:srgbClr val="FFFFFF"/>
              </a:solidFill>
            </a:endParaRPr>
          </a:p>
        </p:txBody>
      </p:sp>
      <p:sp>
        <p:nvSpPr>
          <p:cNvPr id="3" name="Content Placeholder 2">
            <a:extLst>
              <a:ext uri="{FF2B5EF4-FFF2-40B4-BE49-F238E27FC236}">
                <a16:creationId xmlns:a16="http://schemas.microsoft.com/office/drawing/2014/main" id="{0C20804A-7ADA-0E79-0473-BC2C6BDE28F8}"/>
              </a:ext>
            </a:extLst>
          </p:cNvPr>
          <p:cNvSpPr>
            <a:spLocks noGrp="1"/>
          </p:cNvSpPr>
          <p:nvPr>
            <p:ph type="subTitle" idx="1"/>
          </p:nvPr>
        </p:nvSpPr>
        <p:spPr>
          <a:xfrm>
            <a:off x="1350682" y="4870824"/>
            <a:ext cx="10005951" cy="1458258"/>
          </a:xfrm>
        </p:spPr>
        <p:txBody>
          <a:bodyPr anchor="ctr">
            <a:normAutofit/>
          </a:bodyPr>
          <a:lstStyle/>
          <a:p>
            <a:pPr algn="l"/>
            <a:endParaRPr lang="en-GB" dirty="0"/>
          </a:p>
        </p:txBody>
      </p:sp>
    </p:spTree>
    <p:extLst>
      <p:ext uri="{BB962C8B-B14F-4D97-AF65-F5344CB8AC3E}">
        <p14:creationId xmlns:p14="http://schemas.microsoft.com/office/powerpoint/2010/main" val="121365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4063A8C-1CEC-7C59-5290-1D366AFA5D1F}"/>
              </a:ext>
            </a:extLst>
          </p:cNvPr>
          <p:cNvSpPr>
            <a:spLocks noGrp="1"/>
          </p:cNvSpPr>
          <p:nvPr>
            <p:ph type="title"/>
          </p:nvPr>
        </p:nvSpPr>
        <p:spPr>
          <a:xfrm>
            <a:off x="826396" y="586855"/>
            <a:ext cx="4230100" cy="3387497"/>
          </a:xfrm>
        </p:spPr>
        <p:txBody>
          <a:bodyPr anchor="b">
            <a:normAutofit/>
          </a:bodyPr>
          <a:lstStyle/>
          <a:p>
            <a:pPr algn="ctr"/>
            <a:r>
              <a:rPr lang="en-GB" sz="2800" i="1" dirty="0">
                <a:solidFill>
                  <a:schemeClr val="bg1"/>
                </a:solidFill>
              </a:rPr>
              <a:t>How do educational professionals, within one Local Authority, report the experience of supporting inclusion in secondary settings to reduce school exclusions?</a:t>
            </a:r>
          </a:p>
        </p:txBody>
      </p:sp>
      <p:graphicFrame>
        <p:nvGraphicFramePr>
          <p:cNvPr id="6" name="Diagram 5">
            <a:extLst>
              <a:ext uri="{FF2B5EF4-FFF2-40B4-BE49-F238E27FC236}">
                <a16:creationId xmlns:a16="http://schemas.microsoft.com/office/drawing/2014/main" id="{6CD759D7-57DD-20AA-EB58-04B9929460ED}"/>
              </a:ext>
            </a:extLst>
          </p:cNvPr>
          <p:cNvGraphicFramePr/>
          <p:nvPr/>
        </p:nvGraphicFramePr>
        <p:xfrm>
          <a:off x="6096000" y="955840"/>
          <a:ext cx="5269604" cy="522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96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iagram of a diagram&#10;&#10;Description automatically generated">
            <a:extLst>
              <a:ext uri="{FF2B5EF4-FFF2-40B4-BE49-F238E27FC236}">
                <a16:creationId xmlns:a16="http://schemas.microsoft.com/office/drawing/2014/main" id="{FEBF69D8-5E51-5C8E-F95F-AD2FB00709AF}"/>
              </a:ext>
            </a:extLst>
          </p:cNvPr>
          <p:cNvPicPr>
            <a:picLocks noChangeAspect="1"/>
          </p:cNvPicPr>
          <p:nvPr/>
        </p:nvPicPr>
        <p:blipFill>
          <a:blip r:embed="rId3" cstate="print">
            <a:extLst>
              <a:ext uri="{28A0092B-C50C-407E-A947-70E740481C1C}">
                <a14:useLocalDpi xmlns:a14="http://schemas.microsoft.com/office/drawing/2010/main" val="0"/>
              </a:ext>
            </a:extLst>
          </a:blip>
          <a:srcRect r="-1" b="42"/>
          <a:stretch/>
        </p:blipFill>
        <p:spPr>
          <a:xfrm>
            <a:off x="2568491" y="643467"/>
            <a:ext cx="7055017" cy="5571066"/>
          </a:xfrm>
          <a:prstGeom prst="rect">
            <a:avLst/>
          </a:prstGeom>
        </p:spPr>
      </p:pic>
    </p:spTree>
    <p:extLst>
      <p:ext uri="{BB962C8B-B14F-4D97-AF65-F5344CB8AC3E}">
        <p14:creationId xmlns:p14="http://schemas.microsoft.com/office/powerpoint/2010/main" val="348694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FD8DBC8-4600-21F5-78C8-5D1392D1650D}"/>
              </a:ext>
            </a:extLst>
          </p:cNvPr>
          <p:cNvSpPr>
            <a:spLocks noGrp="1"/>
          </p:cNvSpPr>
          <p:nvPr>
            <p:ph type="title"/>
          </p:nvPr>
        </p:nvSpPr>
        <p:spPr>
          <a:xfrm>
            <a:off x="510250" y="-461578"/>
            <a:ext cx="10366134" cy="1667569"/>
          </a:xfrm>
        </p:spPr>
        <p:txBody>
          <a:bodyPr anchor="b">
            <a:normAutofit/>
          </a:bodyPr>
          <a:lstStyle/>
          <a:p>
            <a:r>
              <a:rPr lang="en-GB" sz="4200" b="1" dirty="0">
                <a:solidFill>
                  <a:schemeClr val="accent1"/>
                </a:solidFill>
              </a:rPr>
              <a:t>Understanding and responding to the pupil</a:t>
            </a:r>
          </a:p>
        </p:txBody>
      </p:sp>
      <p:pic>
        <p:nvPicPr>
          <p:cNvPr id="5" name="Graphic 4" descr="Chat with solid fill">
            <a:extLst>
              <a:ext uri="{FF2B5EF4-FFF2-40B4-BE49-F238E27FC236}">
                <a16:creationId xmlns:a16="http://schemas.microsoft.com/office/drawing/2014/main" id="{ACF7A21C-E192-BC01-0BE4-4B869950C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50" y="1963810"/>
            <a:ext cx="3653769" cy="3653769"/>
          </a:xfrm>
          <a:prstGeom prst="rect">
            <a:avLst/>
          </a:prstGeom>
        </p:spPr>
      </p:pic>
      <p:sp>
        <p:nvSpPr>
          <p:cNvPr id="3" name="Content Placeholder 2">
            <a:extLst>
              <a:ext uri="{FF2B5EF4-FFF2-40B4-BE49-F238E27FC236}">
                <a16:creationId xmlns:a16="http://schemas.microsoft.com/office/drawing/2014/main" id="{84AA4932-110D-C8A6-191F-F2901E504868}"/>
              </a:ext>
            </a:extLst>
          </p:cNvPr>
          <p:cNvSpPr>
            <a:spLocks noGrp="1"/>
          </p:cNvSpPr>
          <p:nvPr>
            <p:ph idx="1"/>
          </p:nvPr>
        </p:nvSpPr>
        <p:spPr>
          <a:xfrm>
            <a:off x="4799391" y="1451668"/>
            <a:ext cx="6801176" cy="4420997"/>
          </a:xfrm>
        </p:spPr>
        <p:txBody>
          <a:bodyPr anchor="t">
            <a:normAutofit fontScale="92500"/>
          </a:bodyPr>
          <a:lstStyle/>
          <a:p>
            <a:pPr marL="0" indent="0">
              <a:buNone/>
            </a:pPr>
            <a:r>
              <a:rPr lang="en-GB" sz="4000" dirty="0"/>
              <a:t>LA Manager:</a:t>
            </a:r>
          </a:p>
          <a:p>
            <a:pPr marL="0" indent="0">
              <a:buNone/>
            </a:pPr>
            <a:r>
              <a:rPr lang="en-GB" sz="4000" i="1" dirty="0">
                <a:solidFill>
                  <a:schemeClr val="accent1"/>
                </a:solidFill>
              </a:rPr>
              <a:t>Staff will just shout on a walkie talkie for a child to be removed. That’s easier than actually finding out what makes that child tick, a bit of personal stuff about them and building a relationship with them.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557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Mental Health with solid fill">
            <a:extLst>
              <a:ext uri="{FF2B5EF4-FFF2-40B4-BE49-F238E27FC236}">
                <a16:creationId xmlns:a16="http://schemas.microsoft.com/office/drawing/2014/main" id="{11C3E6DB-B366-4B3D-3402-8C5D5951C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209" y="1542700"/>
            <a:ext cx="2850880" cy="2850880"/>
          </a:xfrm>
          <a:prstGeom prst="rect">
            <a:avLst/>
          </a:prstGeom>
        </p:spPr>
      </p:pic>
      <p:sp>
        <p:nvSpPr>
          <p:cNvPr id="3" name="Content Placeholder 2">
            <a:extLst>
              <a:ext uri="{FF2B5EF4-FFF2-40B4-BE49-F238E27FC236}">
                <a16:creationId xmlns:a16="http://schemas.microsoft.com/office/drawing/2014/main" id="{ABEB7A41-EA0B-771D-90B6-552ACC240EA0}"/>
              </a:ext>
            </a:extLst>
          </p:cNvPr>
          <p:cNvSpPr>
            <a:spLocks noGrp="1"/>
          </p:cNvSpPr>
          <p:nvPr>
            <p:ph idx="1"/>
          </p:nvPr>
        </p:nvSpPr>
        <p:spPr>
          <a:xfrm>
            <a:off x="3484114" y="1062218"/>
            <a:ext cx="8090309" cy="4733563"/>
          </a:xfrm>
        </p:spPr>
        <p:txBody>
          <a:bodyPr anchor="t">
            <a:normAutofit/>
          </a:bodyPr>
          <a:lstStyle/>
          <a:p>
            <a:pPr marL="0" indent="0">
              <a:buNone/>
            </a:pPr>
            <a:r>
              <a:rPr lang="en-GB" sz="4000" dirty="0"/>
              <a:t>Educational Psychologist:</a:t>
            </a:r>
          </a:p>
          <a:p>
            <a:pPr marL="0" indent="0">
              <a:buNone/>
            </a:pPr>
            <a:r>
              <a:rPr lang="en-GB" sz="4000" i="1" dirty="0">
                <a:solidFill>
                  <a:schemeClr val="tx2">
                    <a:lumMod val="90000"/>
                    <a:lumOff val="10000"/>
                  </a:schemeClr>
                </a:solidFill>
              </a:rPr>
              <a:t>All my years being an EP, I have not yet met one young person, not one, that threw a chair at someone because they fancied doing it. There is always something behind it.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440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0B029579-FC7B-F685-91D2-04D9507ED7DC}"/>
              </a:ext>
            </a:extLst>
          </p:cNvPr>
          <p:cNvSpPr>
            <a:spLocks noGrp="1"/>
          </p:cNvSpPr>
          <p:nvPr>
            <p:ph idx="1"/>
          </p:nvPr>
        </p:nvSpPr>
        <p:spPr>
          <a:xfrm>
            <a:off x="3835400" y="442620"/>
            <a:ext cx="7828439" cy="5437480"/>
          </a:xfrm>
        </p:spPr>
        <p:txBody>
          <a:bodyPr>
            <a:normAutofit/>
          </a:bodyPr>
          <a:lstStyle/>
          <a:p>
            <a:pPr marL="0" indent="0">
              <a:buNone/>
            </a:pPr>
            <a:r>
              <a:rPr lang="en-GB" sz="4000" dirty="0"/>
              <a:t>Headteacher:</a:t>
            </a:r>
          </a:p>
          <a:p>
            <a:pPr marL="0" indent="0">
              <a:buNone/>
            </a:pPr>
            <a:r>
              <a:rPr lang="en-GB" sz="4000" i="1" dirty="0">
                <a:solidFill>
                  <a:schemeClr val="accent1"/>
                </a:solidFill>
              </a:rPr>
              <a:t>Equality is not fair because we’re all different. We’ve focused very much on equity and if we get equity right, you strive for equality. We treat everyone differently, we treat our adults, our schools, and our kids all differently because they all need different things. </a:t>
            </a:r>
          </a:p>
        </p:txBody>
      </p:sp>
      <p:pic>
        <p:nvPicPr>
          <p:cNvPr id="5" name="Graphic 4" descr="Scales of justice with solid fill">
            <a:extLst>
              <a:ext uri="{FF2B5EF4-FFF2-40B4-BE49-F238E27FC236}">
                <a16:creationId xmlns:a16="http://schemas.microsoft.com/office/drawing/2014/main" id="{42B6707B-6B25-76D5-06F3-C8BF4AD94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506" y="1492624"/>
            <a:ext cx="2469776" cy="2469776"/>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002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45C97-5AC1-E8F8-2719-25E7594DC045}"/>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Reflection point:</a:t>
            </a:r>
          </a:p>
        </p:txBody>
      </p:sp>
      <p:sp>
        <p:nvSpPr>
          <p:cNvPr id="3" name="Content Placeholder 2">
            <a:extLst>
              <a:ext uri="{FF2B5EF4-FFF2-40B4-BE49-F238E27FC236}">
                <a16:creationId xmlns:a16="http://schemas.microsoft.com/office/drawing/2014/main" id="{A689B1EF-2F62-63F6-4FFF-56F15D3BA556}"/>
              </a:ext>
            </a:extLst>
          </p:cNvPr>
          <p:cNvSpPr>
            <a:spLocks noGrp="1"/>
          </p:cNvSpPr>
          <p:nvPr>
            <p:ph idx="1"/>
          </p:nvPr>
        </p:nvSpPr>
        <p:spPr>
          <a:xfrm>
            <a:off x="5791200" y="649480"/>
            <a:ext cx="6248400" cy="5546047"/>
          </a:xfrm>
        </p:spPr>
        <p:txBody>
          <a:bodyPr anchor="ctr">
            <a:noAutofit/>
          </a:bodyPr>
          <a:lstStyle/>
          <a:p>
            <a:pPr marL="0" indent="0">
              <a:buNone/>
            </a:pPr>
            <a:r>
              <a:rPr lang="en-GB" sz="4000" dirty="0"/>
              <a:t>Do these resonate with you?</a:t>
            </a:r>
          </a:p>
          <a:p>
            <a:pPr marL="0" indent="0">
              <a:buNone/>
            </a:pPr>
            <a:endParaRPr lang="en-GB" sz="4000" dirty="0"/>
          </a:p>
          <a:p>
            <a:pPr marL="0" indent="0">
              <a:buNone/>
            </a:pPr>
            <a:r>
              <a:rPr lang="en-GB" sz="4000" dirty="0"/>
              <a:t>What have you previously done to support staff to not only understand what is happening for the pupil, but to respond and address this?</a:t>
            </a:r>
          </a:p>
        </p:txBody>
      </p:sp>
    </p:spTree>
    <p:extLst>
      <p:ext uri="{BB962C8B-B14F-4D97-AF65-F5344CB8AC3E}">
        <p14:creationId xmlns:p14="http://schemas.microsoft.com/office/powerpoint/2010/main" val="31798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D170E87-8146-40F1-2DE8-3F9C526C7F75}"/>
              </a:ext>
            </a:extLst>
          </p:cNvPr>
          <p:cNvSpPr>
            <a:spLocks noGrp="1"/>
          </p:cNvSpPr>
          <p:nvPr>
            <p:ph type="title"/>
          </p:nvPr>
        </p:nvSpPr>
        <p:spPr>
          <a:xfrm>
            <a:off x="414900" y="317127"/>
            <a:ext cx="11180199" cy="704908"/>
          </a:xfrm>
        </p:spPr>
        <p:txBody>
          <a:bodyPr anchor="b">
            <a:normAutofit/>
          </a:bodyPr>
          <a:lstStyle/>
          <a:p>
            <a:r>
              <a:rPr lang="en-GB" b="1" dirty="0">
                <a:solidFill>
                  <a:schemeClr val="accent1"/>
                </a:solidFill>
              </a:rPr>
              <a:t>Creating safe school cultures</a:t>
            </a:r>
          </a:p>
        </p:txBody>
      </p:sp>
      <p:pic>
        <p:nvPicPr>
          <p:cNvPr id="5" name="Graphic 4" descr="Cheers with solid fill">
            <a:extLst>
              <a:ext uri="{FF2B5EF4-FFF2-40B4-BE49-F238E27FC236}">
                <a16:creationId xmlns:a16="http://schemas.microsoft.com/office/drawing/2014/main" id="{FD3C93A4-F4D7-1C26-AC65-C699AE899F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630" y="2224982"/>
            <a:ext cx="2408035" cy="2408035"/>
          </a:xfrm>
          <a:prstGeom prst="rect">
            <a:avLst/>
          </a:prstGeom>
        </p:spPr>
      </p:pic>
      <p:sp>
        <p:nvSpPr>
          <p:cNvPr id="3" name="Content Placeholder 2">
            <a:extLst>
              <a:ext uri="{FF2B5EF4-FFF2-40B4-BE49-F238E27FC236}">
                <a16:creationId xmlns:a16="http://schemas.microsoft.com/office/drawing/2014/main" id="{0EE53E58-82F9-483F-8DB5-57A0564FB848}"/>
              </a:ext>
            </a:extLst>
          </p:cNvPr>
          <p:cNvSpPr>
            <a:spLocks noGrp="1"/>
          </p:cNvSpPr>
          <p:nvPr>
            <p:ph idx="1"/>
          </p:nvPr>
        </p:nvSpPr>
        <p:spPr>
          <a:xfrm>
            <a:off x="4305300" y="1111194"/>
            <a:ext cx="7508570" cy="4168258"/>
          </a:xfrm>
        </p:spPr>
        <p:txBody>
          <a:bodyPr anchor="t">
            <a:noAutofit/>
          </a:bodyPr>
          <a:lstStyle/>
          <a:p>
            <a:pPr marL="0" indent="0">
              <a:buNone/>
            </a:pPr>
            <a:r>
              <a:rPr lang="en-GB" sz="4000" dirty="0"/>
              <a:t>Headteacher:</a:t>
            </a:r>
          </a:p>
          <a:p>
            <a:pPr marL="0" indent="0">
              <a:buNone/>
            </a:pPr>
            <a:r>
              <a:rPr lang="en-GB" sz="4000" i="1" dirty="0">
                <a:solidFill>
                  <a:schemeClr val="accent1"/>
                </a:solidFill>
              </a:rPr>
              <a:t>We have a pastoral system, I guess it’s teamwork, a teamwork approach to school culture… the group stays together for the five years that they’re at the school… so they’re like a sort of family. Basically, it’s like a family in school, at school.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001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B0CF3C-917C-9A8B-8F77-20B8C87E81B5}"/>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Aims</a:t>
            </a:r>
          </a:p>
        </p:txBody>
      </p:sp>
      <p:grpSp>
        <p:nvGrpSpPr>
          <p:cNvPr id="3" name="Group 2">
            <a:extLst>
              <a:ext uri="{FF2B5EF4-FFF2-40B4-BE49-F238E27FC236}">
                <a16:creationId xmlns:a16="http://schemas.microsoft.com/office/drawing/2014/main" id="{9FAC3CFF-B7D1-840C-83A4-AC501EBE6CBD}"/>
              </a:ext>
            </a:extLst>
          </p:cNvPr>
          <p:cNvGrpSpPr/>
          <p:nvPr/>
        </p:nvGrpSpPr>
        <p:grpSpPr>
          <a:xfrm>
            <a:off x="650775" y="2628587"/>
            <a:ext cx="10914390" cy="3664188"/>
            <a:chOff x="650775" y="2628587"/>
            <a:chExt cx="10914390" cy="3664188"/>
          </a:xfrm>
        </p:grpSpPr>
        <p:sp>
          <p:nvSpPr>
            <p:cNvPr id="4" name="Free-form: Shape 3">
              <a:extLst>
                <a:ext uri="{FF2B5EF4-FFF2-40B4-BE49-F238E27FC236}">
                  <a16:creationId xmlns:a16="http://schemas.microsoft.com/office/drawing/2014/main" id="{F8150549-4EAF-AC89-8B28-4FA1DBBE03E3}"/>
                </a:ext>
              </a:extLst>
            </p:cNvPr>
            <p:cNvSpPr/>
            <p:nvPr/>
          </p:nvSpPr>
          <p:spPr>
            <a:xfrm>
              <a:off x="650775" y="2628587"/>
              <a:ext cx="3566200" cy="1069860"/>
            </a:xfrm>
            <a:custGeom>
              <a:avLst/>
              <a:gdLst>
                <a:gd name="connsiteX0" fmla="*/ 0 w 3566200"/>
                <a:gd name="connsiteY0" fmla="*/ 0 h 1069860"/>
                <a:gd name="connsiteX1" fmla="*/ 3566200 w 3566200"/>
                <a:gd name="connsiteY1" fmla="*/ 0 h 1069860"/>
                <a:gd name="connsiteX2" fmla="*/ 3566200 w 3566200"/>
                <a:gd name="connsiteY2" fmla="*/ 1069860 h 1069860"/>
                <a:gd name="connsiteX3" fmla="*/ 0 w 3566200"/>
                <a:gd name="connsiteY3" fmla="*/ 1069860 h 1069860"/>
                <a:gd name="connsiteX4" fmla="*/ 0 w 3566200"/>
                <a:gd name="connsiteY4" fmla="*/ 0 h 10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1069860">
                  <a:moveTo>
                    <a:pt x="0" y="0"/>
                  </a:moveTo>
                  <a:lnTo>
                    <a:pt x="3566200" y="0"/>
                  </a:lnTo>
                  <a:lnTo>
                    <a:pt x="3566200" y="1069860"/>
                  </a:lnTo>
                  <a:lnTo>
                    <a:pt x="0" y="106986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dirty="0"/>
                <a:t>Share</a:t>
              </a:r>
            </a:p>
          </p:txBody>
        </p:sp>
        <p:sp>
          <p:nvSpPr>
            <p:cNvPr id="6" name="Free-form: Shape 5">
              <a:extLst>
                <a:ext uri="{FF2B5EF4-FFF2-40B4-BE49-F238E27FC236}">
                  <a16:creationId xmlns:a16="http://schemas.microsoft.com/office/drawing/2014/main" id="{B56EED6C-124E-36D9-585E-ED343A6D61A9}"/>
                </a:ext>
              </a:extLst>
            </p:cNvPr>
            <p:cNvSpPr/>
            <p:nvPr/>
          </p:nvSpPr>
          <p:spPr>
            <a:xfrm>
              <a:off x="650775" y="3698447"/>
              <a:ext cx="3566200" cy="2594328"/>
            </a:xfrm>
            <a:custGeom>
              <a:avLst/>
              <a:gdLst>
                <a:gd name="connsiteX0" fmla="*/ 0 w 3566200"/>
                <a:gd name="connsiteY0" fmla="*/ 0 h 2594328"/>
                <a:gd name="connsiteX1" fmla="*/ 3566200 w 3566200"/>
                <a:gd name="connsiteY1" fmla="*/ 0 h 2594328"/>
                <a:gd name="connsiteX2" fmla="*/ 3566200 w 3566200"/>
                <a:gd name="connsiteY2" fmla="*/ 2594328 h 2594328"/>
                <a:gd name="connsiteX3" fmla="*/ 0 w 3566200"/>
                <a:gd name="connsiteY3" fmla="*/ 2594328 h 2594328"/>
                <a:gd name="connsiteX4" fmla="*/ 0 w 3566200"/>
                <a:gd name="connsiteY4" fmla="*/ 0 h 259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2594328">
                  <a:moveTo>
                    <a:pt x="0" y="0"/>
                  </a:moveTo>
                  <a:lnTo>
                    <a:pt x="3566200" y="0"/>
                  </a:lnTo>
                  <a:lnTo>
                    <a:pt x="3566200" y="2594328"/>
                  </a:lnTo>
                  <a:lnTo>
                    <a:pt x="0" y="259432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dirty="0"/>
                <a:t>Share research that was my thesis as part of my doctoral training. </a:t>
              </a:r>
            </a:p>
          </p:txBody>
        </p:sp>
        <p:sp>
          <p:nvSpPr>
            <p:cNvPr id="7" name="Free-form: Shape 6">
              <a:extLst>
                <a:ext uri="{FF2B5EF4-FFF2-40B4-BE49-F238E27FC236}">
                  <a16:creationId xmlns:a16="http://schemas.microsoft.com/office/drawing/2014/main" id="{F5D8F9D0-5D2B-0CA8-F262-E10ECDEBD459}"/>
                </a:ext>
              </a:extLst>
            </p:cNvPr>
            <p:cNvSpPr/>
            <p:nvPr/>
          </p:nvSpPr>
          <p:spPr>
            <a:xfrm>
              <a:off x="4324870" y="2628587"/>
              <a:ext cx="3566200" cy="1069860"/>
            </a:xfrm>
            <a:custGeom>
              <a:avLst/>
              <a:gdLst>
                <a:gd name="connsiteX0" fmla="*/ 0 w 3566200"/>
                <a:gd name="connsiteY0" fmla="*/ 0 h 1069860"/>
                <a:gd name="connsiteX1" fmla="*/ 3566200 w 3566200"/>
                <a:gd name="connsiteY1" fmla="*/ 0 h 1069860"/>
                <a:gd name="connsiteX2" fmla="*/ 3566200 w 3566200"/>
                <a:gd name="connsiteY2" fmla="*/ 1069860 h 1069860"/>
                <a:gd name="connsiteX3" fmla="*/ 0 w 3566200"/>
                <a:gd name="connsiteY3" fmla="*/ 1069860 h 1069860"/>
                <a:gd name="connsiteX4" fmla="*/ 0 w 3566200"/>
                <a:gd name="connsiteY4" fmla="*/ 0 h 10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1069860">
                  <a:moveTo>
                    <a:pt x="0" y="0"/>
                  </a:moveTo>
                  <a:lnTo>
                    <a:pt x="3566200" y="0"/>
                  </a:lnTo>
                  <a:lnTo>
                    <a:pt x="3566200" y="1069860"/>
                  </a:lnTo>
                  <a:lnTo>
                    <a:pt x="0" y="1069860"/>
                  </a:lnTo>
                  <a:lnTo>
                    <a:pt x="0" y="0"/>
                  </a:lnTo>
                  <a:close/>
                </a:path>
              </a:pathLst>
            </a:cu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dirty="0"/>
                <a:t>Promote</a:t>
              </a:r>
            </a:p>
          </p:txBody>
        </p:sp>
        <p:sp>
          <p:nvSpPr>
            <p:cNvPr id="8" name="Free-form: Shape 7">
              <a:extLst>
                <a:ext uri="{FF2B5EF4-FFF2-40B4-BE49-F238E27FC236}">
                  <a16:creationId xmlns:a16="http://schemas.microsoft.com/office/drawing/2014/main" id="{F7550ADD-8A25-7014-E938-26FB94F6F877}"/>
                </a:ext>
              </a:extLst>
            </p:cNvPr>
            <p:cNvSpPr/>
            <p:nvPr/>
          </p:nvSpPr>
          <p:spPr>
            <a:xfrm>
              <a:off x="4324870" y="3698447"/>
              <a:ext cx="3566200" cy="2594328"/>
            </a:xfrm>
            <a:custGeom>
              <a:avLst/>
              <a:gdLst>
                <a:gd name="connsiteX0" fmla="*/ 0 w 3566200"/>
                <a:gd name="connsiteY0" fmla="*/ 0 h 2594328"/>
                <a:gd name="connsiteX1" fmla="*/ 3566200 w 3566200"/>
                <a:gd name="connsiteY1" fmla="*/ 0 h 2594328"/>
                <a:gd name="connsiteX2" fmla="*/ 3566200 w 3566200"/>
                <a:gd name="connsiteY2" fmla="*/ 2594328 h 2594328"/>
                <a:gd name="connsiteX3" fmla="*/ 0 w 3566200"/>
                <a:gd name="connsiteY3" fmla="*/ 2594328 h 2594328"/>
                <a:gd name="connsiteX4" fmla="*/ 0 w 3566200"/>
                <a:gd name="connsiteY4" fmla="*/ 0 h 259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2594328">
                  <a:moveTo>
                    <a:pt x="0" y="0"/>
                  </a:moveTo>
                  <a:lnTo>
                    <a:pt x="3566200" y="0"/>
                  </a:lnTo>
                  <a:lnTo>
                    <a:pt x="3566200" y="2594328"/>
                  </a:lnTo>
                  <a:lnTo>
                    <a:pt x="0" y="2594328"/>
                  </a:lnTo>
                  <a:lnTo>
                    <a:pt x="0" y="0"/>
                  </a:lnTo>
                  <a:close/>
                </a:path>
              </a:pathLst>
            </a:custGeom>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dirty="0"/>
                <a:t>Promote discussions around the key themes and findings.</a:t>
              </a:r>
            </a:p>
          </p:txBody>
        </p:sp>
        <p:sp>
          <p:nvSpPr>
            <p:cNvPr id="10" name="Free-form: Shape 9">
              <a:extLst>
                <a:ext uri="{FF2B5EF4-FFF2-40B4-BE49-F238E27FC236}">
                  <a16:creationId xmlns:a16="http://schemas.microsoft.com/office/drawing/2014/main" id="{1B57F897-14E7-076A-B144-03C31806D7B4}"/>
                </a:ext>
              </a:extLst>
            </p:cNvPr>
            <p:cNvSpPr/>
            <p:nvPr/>
          </p:nvSpPr>
          <p:spPr>
            <a:xfrm>
              <a:off x="7998965" y="2628587"/>
              <a:ext cx="3566200" cy="1069860"/>
            </a:xfrm>
            <a:custGeom>
              <a:avLst/>
              <a:gdLst>
                <a:gd name="connsiteX0" fmla="*/ 0 w 3566200"/>
                <a:gd name="connsiteY0" fmla="*/ 0 h 1069860"/>
                <a:gd name="connsiteX1" fmla="*/ 3566200 w 3566200"/>
                <a:gd name="connsiteY1" fmla="*/ 0 h 1069860"/>
                <a:gd name="connsiteX2" fmla="*/ 3566200 w 3566200"/>
                <a:gd name="connsiteY2" fmla="*/ 1069860 h 1069860"/>
                <a:gd name="connsiteX3" fmla="*/ 0 w 3566200"/>
                <a:gd name="connsiteY3" fmla="*/ 1069860 h 1069860"/>
                <a:gd name="connsiteX4" fmla="*/ 0 w 3566200"/>
                <a:gd name="connsiteY4" fmla="*/ 0 h 10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1069860">
                  <a:moveTo>
                    <a:pt x="0" y="0"/>
                  </a:moveTo>
                  <a:lnTo>
                    <a:pt x="3566200" y="0"/>
                  </a:lnTo>
                  <a:lnTo>
                    <a:pt x="3566200" y="1069860"/>
                  </a:lnTo>
                  <a:lnTo>
                    <a:pt x="0" y="1069860"/>
                  </a:lnTo>
                  <a:lnTo>
                    <a:pt x="0" y="0"/>
                  </a:lnTo>
                  <a:close/>
                </a:path>
              </a:pathLst>
            </a:cu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281809" tIns="281809" rIns="281809" bIns="281809" numCol="1" spcCol="1270" anchor="ctr" anchorCtr="0">
              <a:noAutofit/>
            </a:bodyPr>
            <a:lstStyle/>
            <a:p>
              <a:pPr marL="0" lvl="0" indent="0" algn="ctr" defTabSz="1600200">
                <a:lnSpc>
                  <a:spcPct val="90000"/>
                </a:lnSpc>
                <a:spcBef>
                  <a:spcPct val="0"/>
                </a:spcBef>
                <a:spcAft>
                  <a:spcPct val="35000"/>
                </a:spcAft>
                <a:buNone/>
              </a:pPr>
              <a:r>
                <a:rPr lang="en-US" sz="3600" kern="1200" dirty="0"/>
                <a:t>Reflect</a:t>
              </a:r>
            </a:p>
          </p:txBody>
        </p:sp>
        <p:sp>
          <p:nvSpPr>
            <p:cNvPr id="12" name="Free-form: Shape 11">
              <a:extLst>
                <a:ext uri="{FF2B5EF4-FFF2-40B4-BE49-F238E27FC236}">
                  <a16:creationId xmlns:a16="http://schemas.microsoft.com/office/drawing/2014/main" id="{0B321980-B585-94B1-2144-F260F62F6166}"/>
                </a:ext>
              </a:extLst>
            </p:cNvPr>
            <p:cNvSpPr/>
            <p:nvPr/>
          </p:nvSpPr>
          <p:spPr>
            <a:xfrm>
              <a:off x="7998965" y="3698447"/>
              <a:ext cx="3566200" cy="2594328"/>
            </a:xfrm>
            <a:custGeom>
              <a:avLst/>
              <a:gdLst>
                <a:gd name="connsiteX0" fmla="*/ 0 w 3566200"/>
                <a:gd name="connsiteY0" fmla="*/ 0 h 2594328"/>
                <a:gd name="connsiteX1" fmla="*/ 3566200 w 3566200"/>
                <a:gd name="connsiteY1" fmla="*/ 0 h 2594328"/>
                <a:gd name="connsiteX2" fmla="*/ 3566200 w 3566200"/>
                <a:gd name="connsiteY2" fmla="*/ 2594328 h 2594328"/>
                <a:gd name="connsiteX3" fmla="*/ 0 w 3566200"/>
                <a:gd name="connsiteY3" fmla="*/ 2594328 h 2594328"/>
                <a:gd name="connsiteX4" fmla="*/ 0 w 3566200"/>
                <a:gd name="connsiteY4" fmla="*/ 0 h 259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6200" h="2594328">
                  <a:moveTo>
                    <a:pt x="0" y="0"/>
                  </a:moveTo>
                  <a:lnTo>
                    <a:pt x="3566200" y="0"/>
                  </a:lnTo>
                  <a:lnTo>
                    <a:pt x="3566200" y="2594328"/>
                  </a:lnTo>
                  <a:lnTo>
                    <a:pt x="0" y="2594328"/>
                  </a:lnTo>
                  <a:lnTo>
                    <a:pt x="0" y="0"/>
                  </a:lnTo>
                  <a:close/>
                </a:path>
              </a:pathLst>
            </a:cu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352261" tIns="352261" rIns="352261" bIns="352261" numCol="1" spcCol="1270" anchor="t" anchorCtr="0">
              <a:noAutofit/>
            </a:bodyPr>
            <a:lstStyle/>
            <a:p>
              <a:pPr marL="0" lvl="0" indent="0" algn="l" defTabSz="1200150">
                <a:lnSpc>
                  <a:spcPct val="90000"/>
                </a:lnSpc>
                <a:spcBef>
                  <a:spcPct val="0"/>
                </a:spcBef>
                <a:spcAft>
                  <a:spcPct val="35000"/>
                </a:spcAft>
                <a:buNone/>
              </a:pPr>
              <a:r>
                <a:rPr lang="en-US" sz="2700" kern="1200" dirty="0"/>
                <a:t>Allow opportunities for reflection as how we as professionals can support. </a:t>
              </a:r>
            </a:p>
          </p:txBody>
        </p:sp>
      </p:grpSp>
    </p:spTree>
    <p:extLst>
      <p:ext uri="{BB962C8B-B14F-4D97-AF65-F5344CB8AC3E}">
        <p14:creationId xmlns:p14="http://schemas.microsoft.com/office/powerpoint/2010/main" val="1969796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97E069D-3B9B-060C-F06D-642A62AFF0E5}"/>
              </a:ext>
            </a:extLst>
          </p:cNvPr>
          <p:cNvSpPr>
            <a:spLocks noGrp="1"/>
          </p:cNvSpPr>
          <p:nvPr>
            <p:ph idx="1"/>
          </p:nvPr>
        </p:nvSpPr>
        <p:spPr>
          <a:xfrm>
            <a:off x="3822700" y="379120"/>
            <a:ext cx="7950200" cy="5627979"/>
          </a:xfrm>
        </p:spPr>
        <p:txBody>
          <a:bodyPr>
            <a:noAutofit/>
          </a:bodyPr>
          <a:lstStyle/>
          <a:p>
            <a:pPr marL="0" indent="0">
              <a:buNone/>
            </a:pPr>
            <a:r>
              <a:rPr lang="en-GB" sz="4000" dirty="0"/>
              <a:t>LA Manager:</a:t>
            </a:r>
          </a:p>
          <a:p>
            <a:pPr marL="0" indent="0">
              <a:buNone/>
            </a:pPr>
            <a:r>
              <a:rPr lang="en-GB" sz="4000" i="1" dirty="0">
                <a:solidFill>
                  <a:schemeClr val="accent1"/>
                </a:solidFill>
              </a:rPr>
              <a:t>… it is totally being aware of the pressures that are in schools and knowing if you are a stressed adult, because your role brings stressors. You cannot soothe and support a child who’s stressed because you bring your own stress into that. A dysregulated adult can’t regulate a dysregulated child. </a:t>
            </a:r>
          </a:p>
        </p:txBody>
      </p:sp>
      <p:pic>
        <p:nvPicPr>
          <p:cNvPr id="5" name="Graphic 4" descr="Volcano with solid fill">
            <a:extLst>
              <a:ext uri="{FF2B5EF4-FFF2-40B4-BE49-F238E27FC236}">
                <a16:creationId xmlns:a16="http://schemas.microsoft.com/office/drawing/2014/main" id="{F8FBAB1C-0E97-8EEC-FC1D-80965E6A11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100" y="1369817"/>
            <a:ext cx="2813894" cy="2813894"/>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207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70B7483-D588-B8AF-0638-BDAF248E05F8}"/>
              </a:ext>
            </a:extLst>
          </p:cNvPr>
          <p:cNvSpPr>
            <a:spLocks noGrp="1"/>
          </p:cNvSpPr>
          <p:nvPr>
            <p:ph idx="1"/>
          </p:nvPr>
        </p:nvSpPr>
        <p:spPr>
          <a:xfrm>
            <a:off x="3670300" y="444500"/>
            <a:ext cx="8044339" cy="5651499"/>
          </a:xfrm>
          <a:solidFill>
            <a:schemeClr val="tx2">
              <a:lumMod val="10000"/>
              <a:lumOff val="90000"/>
            </a:schemeClr>
          </a:solidFill>
        </p:spPr>
        <p:txBody>
          <a:bodyPr>
            <a:normAutofit lnSpcReduction="10000"/>
          </a:bodyPr>
          <a:lstStyle/>
          <a:p>
            <a:pPr marL="0" indent="0">
              <a:buNone/>
            </a:pPr>
            <a:r>
              <a:rPr lang="en-GB" sz="4000" dirty="0"/>
              <a:t>Educational Psychologist:</a:t>
            </a:r>
          </a:p>
          <a:p>
            <a:pPr marL="0" indent="0">
              <a:buNone/>
            </a:pPr>
            <a:r>
              <a:rPr lang="en-GB" sz="4000" i="1" dirty="0">
                <a:solidFill>
                  <a:schemeClr val="accent1"/>
                </a:solidFill>
              </a:rPr>
              <a:t>The settings that don’t have as many exclusions or suspensions allow the practitioners to use that professional opinion when supporting children around their behaviour. Not breathing down their neck saying, why haven’t you excluded him, he threw a chair at you?</a:t>
            </a:r>
          </a:p>
        </p:txBody>
      </p:sp>
      <p:pic>
        <p:nvPicPr>
          <p:cNvPr id="5" name="Graphic 4" descr="Classroom outline">
            <a:extLst>
              <a:ext uri="{FF2B5EF4-FFF2-40B4-BE49-F238E27FC236}">
                <a16:creationId xmlns:a16="http://schemas.microsoft.com/office/drawing/2014/main" id="{11EFBE27-0C17-5497-FF31-0E57D0B24F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361" y="1995938"/>
            <a:ext cx="2439894" cy="2439894"/>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4537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7F5BD2-BE27-5B97-FDC1-72E062E3AE70}"/>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Reflection point</a:t>
            </a:r>
          </a:p>
        </p:txBody>
      </p:sp>
      <p:sp>
        <p:nvSpPr>
          <p:cNvPr id="3" name="Content Placeholder 2">
            <a:extLst>
              <a:ext uri="{FF2B5EF4-FFF2-40B4-BE49-F238E27FC236}">
                <a16:creationId xmlns:a16="http://schemas.microsoft.com/office/drawing/2014/main" id="{0C06DBAD-A67D-AE06-F1D5-14AF92554E35}"/>
              </a:ext>
            </a:extLst>
          </p:cNvPr>
          <p:cNvSpPr>
            <a:spLocks noGrp="1"/>
          </p:cNvSpPr>
          <p:nvPr>
            <p:ph idx="1"/>
          </p:nvPr>
        </p:nvSpPr>
        <p:spPr>
          <a:xfrm>
            <a:off x="6503158" y="649480"/>
            <a:ext cx="4862447" cy="5546047"/>
          </a:xfrm>
        </p:spPr>
        <p:txBody>
          <a:bodyPr anchor="ctr">
            <a:normAutofit lnSpcReduction="10000"/>
          </a:bodyPr>
          <a:lstStyle/>
          <a:p>
            <a:pPr marL="0" indent="0">
              <a:buNone/>
            </a:pPr>
            <a:r>
              <a:rPr lang="en-GB" sz="4000" dirty="0"/>
              <a:t>Think about the most inclusive schools you work with, what helps them to develop this?</a:t>
            </a:r>
          </a:p>
          <a:p>
            <a:pPr marL="0" indent="0">
              <a:buNone/>
            </a:pPr>
            <a:endParaRPr lang="en-GB" sz="4000" dirty="0"/>
          </a:p>
          <a:p>
            <a:pPr marL="0" indent="0">
              <a:buNone/>
            </a:pPr>
            <a:r>
              <a:rPr lang="en-GB" sz="4000" dirty="0"/>
              <a:t>Does this theme link with that and how do we support it further?</a:t>
            </a:r>
          </a:p>
        </p:txBody>
      </p:sp>
    </p:spTree>
    <p:extLst>
      <p:ext uri="{BB962C8B-B14F-4D97-AF65-F5344CB8AC3E}">
        <p14:creationId xmlns:p14="http://schemas.microsoft.com/office/powerpoint/2010/main" val="378960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2EC9721-C45D-639C-74A7-E78156EEE609}"/>
              </a:ext>
            </a:extLst>
          </p:cNvPr>
          <p:cNvSpPr>
            <a:spLocks noGrp="1"/>
          </p:cNvSpPr>
          <p:nvPr>
            <p:ph type="title"/>
          </p:nvPr>
        </p:nvSpPr>
        <p:spPr>
          <a:xfrm>
            <a:off x="707001" y="317500"/>
            <a:ext cx="5754896" cy="1052177"/>
          </a:xfrm>
        </p:spPr>
        <p:txBody>
          <a:bodyPr anchor="b">
            <a:normAutofit/>
          </a:bodyPr>
          <a:lstStyle/>
          <a:p>
            <a:r>
              <a:rPr lang="en-GB" b="1" dirty="0">
                <a:solidFill>
                  <a:schemeClr val="accent1"/>
                </a:solidFill>
              </a:rPr>
              <a:t>Holistic family support</a:t>
            </a:r>
          </a:p>
        </p:txBody>
      </p:sp>
      <p:pic>
        <p:nvPicPr>
          <p:cNvPr id="5" name="Graphic 4" descr="Full Brick Wall with solid fill">
            <a:extLst>
              <a:ext uri="{FF2B5EF4-FFF2-40B4-BE49-F238E27FC236}">
                <a16:creationId xmlns:a16="http://schemas.microsoft.com/office/drawing/2014/main" id="{8B89BF75-A3A4-388A-103F-D29BE4192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431" y="2272677"/>
            <a:ext cx="2299323" cy="2299323"/>
          </a:xfrm>
          <a:prstGeom prst="rect">
            <a:avLst/>
          </a:prstGeom>
        </p:spPr>
      </p:pic>
      <p:sp>
        <p:nvSpPr>
          <p:cNvPr id="3" name="Content Placeholder 2">
            <a:extLst>
              <a:ext uri="{FF2B5EF4-FFF2-40B4-BE49-F238E27FC236}">
                <a16:creationId xmlns:a16="http://schemas.microsoft.com/office/drawing/2014/main" id="{58709F22-2B3F-3C9F-1F1B-4782A2EF4D50}"/>
              </a:ext>
            </a:extLst>
          </p:cNvPr>
          <p:cNvSpPr>
            <a:spLocks noGrp="1"/>
          </p:cNvSpPr>
          <p:nvPr>
            <p:ph idx="1"/>
          </p:nvPr>
        </p:nvSpPr>
        <p:spPr>
          <a:xfrm>
            <a:off x="3259015" y="1400554"/>
            <a:ext cx="8649677" cy="4348989"/>
          </a:xfrm>
        </p:spPr>
        <p:txBody>
          <a:bodyPr anchor="t">
            <a:noAutofit/>
          </a:bodyPr>
          <a:lstStyle/>
          <a:p>
            <a:pPr marL="0" indent="0">
              <a:buNone/>
            </a:pPr>
            <a:r>
              <a:rPr lang="en-GB" sz="3600" dirty="0"/>
              <a:t>Educational psychologist:</a:t>
            </a:r>
          </a:p>
          <a:p>
            <a:pPr marL="0" indent="0">
              <a:buNone/>
            </a:pPr>
            <a:r>
              <a:rPr lang="en-GB" sz="3600" i="1" dirty="0">
                <a:solidFill>
                  <a:schemeClr val="accent1"/>
                </a:solidFill>
              </a:rPr>
              <a:t>Take time to maintain those relationships and that engagement to see that they all want the best for their child and the parents are being listened to, because I think lots of times, they might feel like they’re banging their head against a bit of a brick wall</a:t>
            </a:r>
            <a:r>
              <a:rPr lang="en-GB" sz="3600" i="1" dirty="0">
                <a:solidFill>
                  <a:schemeClr val="tx2"/>
                </a:solidFill>
              </a:rPr>
              <a:t>.</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514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Man with kid outline">
            <a:extLst>
              <a:ext uri="{FF2B5EF4-FFF2-40B4-BE49-F238E27FC236}">
                <a16:creationId xmlns:a16="http://schemas.microsoft.com/office/drawing/2014/main" id="{3140E918-5DFF-171F-132F-C89C04A95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1503" y="3293167"/>
            <a:ext cx="2852535" cy="2852535"/>
          </a:xfrm>
          <a:prstGeom prst="rect">
            <a:avLst/>
          </a:prstGeom>
        </p:spPr>
      </p:pic>
      <p:sp>
        <p:nvSpPr>
          <p:cNvPr id="3" name="Content Placeholder 2">
            <a:extLst>
              <a:ext uri="{FF2B5EF4-FFF2-40B4-BE49-F238E27FC236}">
                <a16:creationId xmlns:a16="http://schemas.microsoft.com/office/drawing/2014/main" id="{71010ADE-9106-7A70-955D-CF33F83657C4}"/>
              </a:ext>
            </a:extLst>
          </p:cNvPr>
          <p:cNvSpPr>
            <a:spLocks noGrp="1"/>
          </p:cNvSpPr>
          <p:nvPr>
            <p:ph idx="1"/>
          </p:nvPr>
        </p:nvSpPr>
        <p:spPr>
          <a:xfrm>
            <a:off x="386781" y="300892"/>
            <a:ext cx="9011219" cy="3128108"/>
          </a:xfrm>
        </p:spPr>
        <p:txBody>
          <a:bodyPr anchor="t">
            <a:normAutofit lnSpcReduction="10000"/>
          </a:bodyPr>
          <a:lstStyle/>
          <a:p>
            <a:pPr marL="0" indent="0">
              <a:buNone/>
            </a:pPr>
            <a:r>
              <a:rPr lang="en-GB" sz="3600" dirty="0"/>
              <a:t>Headteacher:</a:t>
            </a:r>
          </a:p>
          <a:p>
            <a:pPr marL="0" indent="0">
              <a:buNone/>
            </a:pPr>
            <a:r>
              <a:rPr lang="en-GB" sz="3600" i="1" dirty="0">
                <a:solidFill>
                  <a:schemeClr val="accent1"/>
                </a:solidFill>
              </a:rPr>
              <a:t>There should be some intensive, intensive work done with those families and the families need to understand that they are liable as well. Not, it’s the school making the decision. They’re liable.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ontent Placeholder 2">
            <a:extLst>
              <a:ext uri="{FF2B5EF4-FFF2-40B4-BE49-F238E27FC236}">
                <a16:creationId xmlns:a16="http://schemas.microsoft.com/office/drawing/2014/main" id="{68BAEBD8-32FE-C0F0-4C6B-8E0B638B22A5}"/>
              </a:ext>
            </a:extLst>
          </p:cNvPr>
          <p:cNvSpPr txBox="1">
            <a:spLocks/>
          </p:cNvSpPr>
          <p:nvPr/>
        </p:nvSpPr>
        <p:spPr>
          <a:xfrm>
            <a:off x="5833696" y="3084066"/>
            <a:ext cx="6417407" cy="32707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dirty="0"/>
              <a:t>Educational Psychologist:</a:t>
            </a:r>
          </a:p>
          <a:p>
            <a:pPr marL="0" indent="0">
              <a:buFont typeface="Arial" panose="020B0604020202020204" pitchFamily="34" charset="0"/>
              <a:buNone/>
            </a:pPr>
            <a:r>
              <a:rPr lang="en-GB" sz="4000" i="1" dirty="0">
                <a:solidFill>
                  <a:schemeClr val="accent1"/>
                </a:solidFill>
              </a:rPr>
              <a:t>We have ASD and ADHD pathways, why is there not a trauma and attachment pathway? Where we can provide wraparound work for the school and family</a:t>
            </a:r>
          </a:p>
        </p:txBody>
      </p:sp>
    </p:spTree>
    <p:extLst>
      <p:ext uri="{BB962C8B-B14F-4D97-AF65-F5344CB8AC3E}">
        <p14:creationId xmlns:p14="http://schemas.microsoft.com/office/powerpoint/2010/main" val="22659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71010ADE-9106-7A70-955D-CF33F83657C4}"/>
              </a:ext>
            </a:extLst>
          </p:cNvPr>
          <p:cNvSpPr>
            <a:spLocks noGrp="1"/>
          </p:cNvSpPr>
          <p:nvPr>
            <p:ph idx="1"/>
          </p:nvPr>
        </p:nvSpPr>
        <p:spPr>
          <a:xfrm>
            <a:off x="3425236" y="925771"/>
            <a:ext cx="8346463" cy="4549258"/>
          </a:xfrm>
        </p:spPr>
        <p:txBody>
          <a:bodyPr anchor="t">
            <a:normAutofit lnSpcReduction="10000"/>
          </a:bodyPr>
          <a:lstStyle/>
          <a:p>
            <a:pPr marL="0" indent="0">
              <a:buNone/>
            </a:pPr>
            <a:r>
              <a:rPr lang="en-GB" sz="4000" dirty="0"/>
              <a:t>LA Manager:</a:t>
            </a:r>
          </a:p>
          <a:p>
            <a:pPr marL="0" indent="0">
              <a:buNone/>
            </a:pPr>
            <a:r>
              <a:rPr lang="en-GB" sz="4000" i="1" dirty="0">
                <a:solidFill>
                  <a:schemeClr val="accent1"/>
                </a:solidFill>
              </a:rPr>
              <a:t>If a parent has debt issues, and they can’t buy school uniform. They need signposting to charities where they can get help. But they will also look at their whole finances with them so they’re not just addressing the school uniform issue.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Graphic 3" descr="Coins outline">
            <a:extLst>
              <a:ext uri="{FF2B5EF4-FFF2-40B4-BE49-F238E27FC236}">
                <a16:creationId xmlns:a16="http://schemas.microsoft.com/office/drawing/2014/main" id="{2CF55561-F75E-5FC0-8EDC-0EBE2C1649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018" y="1987061"/>
            <a:ext cx="2663917" cy="2663917"/>
          </a:xfrm>
          <a:prstGeom prst="rect">
            <a:avLst/>
          </a:prstGeom>
        </p:spPr>
      </p:pic>
    </p:spTree>
    <p:extLst>
      <p:ext uri="{BB962C8B-B14F-4D97-AF65-F5344CB8AC3E}">
        <p14:creationId xmlns:p14="http://schemas.microsoft.com/office/powerpoint/2010/main" val="117421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6CC532-46A3-6FD3-A70D-38C7CDB1AF62}"/>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Reflection Point</a:t>
            </a:r>
          </a:p>
        </p:txBody>
      </p:sp>
      <p:sp>
        <p:nvSpPr>
          <p:cNvPr id="3" name="Content Placeholder 2">
            <a:extLst>
              <a:ext uri="{FF2B5EF4-FFF2-40B4-BE49-F238E27FC236}">
                <a16:creationId xmlns:a16="http://schemas.microsoft.com/office/drawing/2014/main" id="{0584FCA1-44C8-C71A-2539-BC74C6EFCD0A}"/>
              </a:ext>
            </a:extLst>
          </p:cNvPr>
          <p:cNvSpPr>
            <a:spLocks noGrp="1"/>
          </p:cNvSpPr>
          <p:nvPr>
            <p:ph idx="1"/>
          </p:nvPr>
        </p:nvSpPr>
        <p:spPr>
          <a:xfrm>
            <a:off x="6503158" y="649480"/>
            <a:ext cx="4862447" cy="5546047"/>
          </a:xfrm>
        </p:spPr>
        <p:txBody>
          <a:bodyPr anchor="ctr">
            <a:normAutofit/>
          </a:bodyPr>
          <a:lstStyle/>
          <a:p>
            <a:pPr marL="0" indent="0">
              <a:buNone/>
            </a:pPr>
            <a:r>
              <a:rPr lang="en-GB" sz="4000" dirty="0"/>
              <a:t>In your role, how do you currently support families and community?</a:t>
            </a:r>
          </a:p>
        </p:txBody>
      </p:sp>
    </p:spTree>
    <p:extLst>
      <p:ext uri="{BB962C8B-B14F-4D97-AF65-F5344CB8AC3E}">
        <p14:creationId xmlns:p14="http://schemas.microsoft.com/office/powerpoint/2010/main" val="249749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82948EB-7741-ED61-14F0-FFAC880718ED}"/>
              </a:ext>
            </a:extLst>
          </p:cNvPr>
          <p:cNvSpPr>
            <a:spLocks noGrp="1"/>
          </p:cNvSpPr>
          <p:nvPr>
            <p:ph type="title"/>
          </p:nvPr>
        </p:nvSpPr>
        <p:spPr>
          <a:xfrm>
            <a:off x="341104" y="1"/>
            <a:ext cx="8866396" cy="1054100"/>
          </a:xfrm>
        </p:spPr>
        <p:txBody>
          <a:bodyPr anchor="b">
            <a:normAutofit/>
          </a:bodyPr>
          <a:lstStyle/>
          <a:p>
            <a:r>
              <a:rPr lang="en-GB" b="1" dirty="0">
                <a:solidFill>
                  <a:schemeClr val="accent1"/>
                </a:solidFill>
              </a:rPr>
              <a:t>Equitable Local Authority Processes</a:t>
            </a:r>
          </a:p>
        </p:txBody>
      </p:sp>
      <p:pic>
        <p:nvPicPr>
          <p:cNvPr id="9" name="Graphic 8" descr="Group of people outline">
            <a:extLst>
              <a:ext uri="{FF2B5EF4-FFF2-40B4-BE49-F238E27FC236}">
                <a16:creationId xmlns:a16="http://schemas.microsoft.com/office/drawing/2014/main" id="{31EC762D-A8C6-DB8B-C41A-B9AD84103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783" y="2207261"/>
            <a:ext cx="2623935" cy="2623935"/>
          </a:xfrm>
          <a:prstGeom prst="rect">
            <a:avLst/>
          </a:prstGeom>
        </p:spPr>
      </p:pic>
      <p:sp>
        <p:nvSpPr>
          <p:cNvPr id="3" name="Content Placeholder 2">
            <a:extLst>
              <a:ext uri="{FF2B5EF4-FFF2-40B4-BE49-F238E27FC236}">
                <a16:creationId xmlns:a16="http://schemas.microsoft.com/office/drawing/2014/main" id="{1820B405-870F-2181-76C5-B489A4C0A3B6}"/>
              </a:ext>
            </a:extLst>
          </p:cNvPr>
          <p:cNvSpPr>
            <a:spLocks noGrp="1"/>
          </p:cNvSpPr>
          <p:nvPr>
            <p:ph idx="1"/>
          </p:nvPr>
        </p:nvSpPr>
        <p:spPr>
          <a:xfrm>
            <a:off x="3873500" y="1435100"/>
            <a:ext cx="7477898" cy="4168258"/>
          </a:xfrm>
        </p:spPr>
        <p:txBody>
          <a:bodyPr anchor="t">
            <a:normAutofit/>
          </a:bodyPr>
          <a:lstStyle/>
          <a:p>
            <a:pPr marL="0" indent="0">
              <a:buNone/>
            </a:pPr>
            <a:r>
              <a:rPr lang="en-GB" sz="4000" dirty="0"/>
              <a:t>LA Manager:</a:t>
            </a:r>
          </a:p>
          <a:p>
            <a:pPr marL="0" indent="0">
              <a:buNone/>
            </a:pPr>
            <a:r>
              <a:rPr lang="en-GB" sz="4000" i="1" dirty="0">
                <a:solidFill>
                  <a:schemeClr val="accent1"/>
                </a:solidFill>
              </a:rPr>
              <a:t>The Local Authority should be thinking about how does it position teams around schools in a coherent way which supports clear identification of what is happening. </a:t>
            </a:r>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489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9091F801-5A39-D0E0-A3ED-7A1072F21E0E}"/>
              </a:ext>
            </a:extLst>
          </p:cNvPr>
          <p:cNvSpPr>
            <a:spLocks noGrp="1"/>
          </p:cNvSpPr>
          <p:nvPr>
            <p:ph idx="1"/>
          </p:nvPr>
        </p:nvSpPr>
        <p:spPr>
          <a:xfrm>
            <a:off x="3352800" y="228756"/>
            <a:ext cx="8412639" cy="5493896"/>
          </a:xfrm>
        </p:spPr>
        <p:txBody>
          <a:bodyPr>
            <a:noAutofit/>
          </a:bodyPr>
          <a:lstStyle/>
          <a:p>
            <a:pPr marL="0" indent="0">
              <a:buNone/>
            </a:pPr>
            <a:r>
              <a:rPr lang="en-GB" sz="3000" dirty="0"/>
              <a:t>Headteacher:</a:t>
            </a:r>
          </a:p>
          <a:p>
            <a:pPr marL="0" indent="0">
              <a:buNone/>
            </a:pPr>
            <a:r>
              <a:rPr lang="en-GB" sz="3000" i="1" dirty="0">
                <a:solidFill>
                  <a:schemeClr val="accent1"/>
                </a:solidFill>
              </a:rPr>
              <a:t>Inclusion panel is not worth the paper it is written on because the bar changes, so you’ve got two kids up against inclusion panel and it’s the same criteria. Well, we’ll have that one. You, yours can’t get through and that’s a massive problem.</a:t>
            </a:r>
          </a:p>
          <a:p>
            <a:pPr marL="0" indent="0">
              <a:buNone/>
            </a:pPr>
            <a:endParaRPr lang="en-GB" sz="3000" i="1" dirty="0"/>
          </a:p>
          <a:p>
            <a:pPr marL="0" indent="0">
              <a:buNone/>
            </a:pPr>
            <a:r>
              <a:rPr lang="en-GB" sz="3000" i="1" dirty="0"/>
              <a:t>Headteacher:</a:t>
            </a:r>
          </a:p>
          <a:p>
            <a:pPr marL="0" indent="0">
              <a:buNone/>
            </a:pPr>
            <a:r>
              <a:rPr lang="en-GB" sz="3000" i="1" dirty="0">
                <a:solidFill>
                  <a:schemeClr val="accent1"/>
                </a:solidFill>
              </a:rPr>
              <a:t>… we have to call a permanent exclusion, even though it’s not going to get to a permanent exclusion, in order to get the support that kid needs. I wish we didn’t have to do that. </a:t>
            </a:r>
          </a:p>
        </p:txBody>
      </p:sp>
      <p:pic>
        <p:nvPicPr>
          <p:cNvPr id="5" name="Graphic 4" descr="Meeting outline">
            <a:extLst>
              <a:ext uri="{FF2B5EF4-FFF2-40B4-BE49-F238E27FC236}">
                <a16:creationId xmlns:a16="http://schemas.microsoft.com/office/drawing/2014/main" id="{AC098B93-4F76-59C8-09F2-C4EAB9B9F2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561" y="1597122"/>
            <a:ext cx="2801652" cy="2801652"/>
          </a:xfrm>
          <a:prstGeom prst="rect">
            <a:avLst/>
          </a:prstGeom>
        </p:spPr>
      </p:pic>
      <p:sp>
        <p:nvSpPr>
          <p:cNvPr id="21" name="Rectangle 2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1894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descr="Unfollow with solid fill">
            <a:extLst>
              <a:ext uri="{FF2B5EF4-FFF2-40B4-BE49-F238E27FC236}">
                <a16:creationId xmlns:a16="http://schemas.microsoft.com/office/drawing/2014/main" id="{6B15CC44-4B8C-51AE-1C66-532CBE3B8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531" y="1856784"/>
            <a:ext cx="2763530" cy="2763530"/>
          </a:xfrm>
          <a:prstGeom prst="rect">
            <a:avLst/>
          </a:prstGeom>
        </p:spPr>
      </p:pic>
      <p:sp>
        <p:nvSpPr>
          <p:cNvPr id="3" name="Content Placeholder 2">
            <a:extLst>
              <a:ext uri="{FF2B5EF4-FFF2-40B4-BE49-F238E27FC236}">
                <a16:creationId xmlns:a16="http://schemas.microsoft.com/office/drawing/2014/main" id="{BB6F4A9D-E1E0-950C-11CC-1F745211B7A0}"/>
              </a:ext>
            </a:extLst>
          </p:cNvPr>
          <p:cNvSpPr>
            <a:spLocks noGrp="1"/>
          </p:cNvSpPr>
          <p:nvPr>
            <p:ph idx="1"/>
          </p:nvPr>
        </p:nvSpPr>
        <p:spPr>
          <a:xfrm>
            <a:off x="3467100" y="1079501"/>
            <a:ext cx="7884298" cy="4523858"/>
          </a:xfrm>
        </p:spPr>
        <p:txBody>
          <a:bodyPr anchor="t">
            <a:noAutofit/>
          </a:bodyPr>
          <a:lstStyle/>
          <a:p>
            <a:pPr marL="0" indent="0">
              <a:buNone/>
            </a:pPr>
            <a:r>
              <a:rPr lang="en-GB" sz="4000" dirty="0"/>
              <a:t>Educational Psychologist:</a:t>
            </a:r>
          </a:p>
          <a:p>
            <a:pPr marL="0" indent="0">
              <a:buNone/>
            </a:pPr>
            <a:r>
              <a:rPr lang="en-GB" sz="4000" i="1" dirty="0">
                <a:solidFill>
                  <a:schemeClr val="accent1"/>
                </a:solidFill>
              </a:rPr>
              <a:t>… and what are they supposed to do if it’s not a permanent exclusion? At the moment, I don’t agree with it but then what is their current alternative?</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40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9D53D6-83D8-82AB-8CED-CEE1539DF02A}"/>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Conceptual Framework</a:t>
            </a:r>
          </a:p>
        </p:txBody>
      </p:sp>
      <p:graphicFrame>
        <p:nvGraphicFramePr>
          <p:cNvPr id="5" name="Content Placeholder 3">
            <a:extLst>
              <a:ext uri="{FF2B5EF4-FFF2-40B4-BE49-F238E27FC236}">
                <a16:creationId xmlns:a16="http://schemas.microsoft.com/office/drawing/2014/main" id="{40EFB76F-2E46-A1F8-C788-FD88934F8FB0}"/>
              </a:ext>
            </a:extLst>
          </p:cNvPr>
          <p:cNvGraphicFramePr>
            <a:graphicFrameLocks noGrp="1"/>
          </p:cNvGraphicFramePr>
          <p:nvPr>
            <p:ph idx="1"/>
            <p:extLst>
              <p:ext uri="{D42A27DB-BD31-4B8C-83A1-F6EECF244321}">
                <p14:modId xmlns:p14="http://schemas.microsoft.com/office/powerpoint/2010/main" val="318134421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9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6CC532-46A3-6FD3-A70D-38C7CDB1AF62}"/>
              </a:ext>
            </a:extLst>
          </p:cNvPr>
          <p:cNvSpPr>
            <a:spLocks noGrp="1"/>
          </p:cNvSpPr>
          <p:nvPr>
            <p:ph type="title"/>
          </p:nvPr>
        </p:nvSpPr>
        <p:spPr>
          <a:xfrm>
            <a:off x="826396" y="586855"/>
            <a:ext cx="4230100" cy="3387497"/>
          </a:xfrm>
        </p:spPr>
        <p:txBody>
          <a:bodyPr anchor="b">
            <a:normAutofit/>
          </a:bodyPr>
          <a:lstStyle/>
          <a:p>
            <a:pPr algn="r"/>
            <a:r>
              <a:rPr lang="en-GB" sz="4000" dirty="0">
                <a:solidFill>
                  <a:srgbClr val="FFFFFF"/>
                </a:solidFill>
              </a:rPr>
              <a:t>Reflection Point</a:t>
            </a:r>
          </a:p>
        </p:txBody>
      </p:sp>
      <p:sp>
        <p:nvSpPr>
          <p:cNvPr id="3" name="Content Placeholder 2">
            <a:extLst>
              <a:ext uri="{FF2B5EF4-FFF2-40B4-BE49-F238E27FC236}">
                <a16:creationId xmlns:a16="http://schemas.microsoft.com/office/drawing/2014/main" id="{0584FCA1-44C8-C71A-2539-BC74C6EFCD0A}"/>
              </a:ext>
            </a:extLst>
          </p:cNvPr>
          <p:cNvSpPr>
            <a:spLocks noGrp="1"/>
          </p:cNvSpPr>
          <p:nvPr>
            <p:ph idx="1"/>
          </p:nvPr>
        </p:nvSpPr>
        <p:spPr>
          <a:xfrm>
            <a:off x="6503158" y="649480"/>
            <a:ext cx="4862447" cy="5546047"/>
          </a:xfrm>
        </p:spPr>
        <p:txBody>
          <a:bodyPr anchor="ctr">
            <a:normAutofit/>
          </a:bodyPr>
          <a:lstStyle/>
          <a:p>
            <a:pPr marL="0" indent="0">
              <a:buNone/>
            </a:pPr>
            <a:r>
              <a:rPr lang="en-GB" sz="4000" dirty="0"/>
              <a:t>Is there a way, as professionals, we can support in the overcoming of such barriers?</a:t>
            </a:r>
          </a:p>
        </p:txBody>
      </p:sp>
    </p:spTree>
    <p:extLst>
      <p:ext uri="{BB962C8B-B14F-4D97-AF65-F5344CB8AC3E}">
        <p14:creationId xmlns:p14="http://schemas.microsoft.com/office/powerpoint/2010/main" val="2200467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C79BA1E-93FA-DFD6-02E3-8B59AB9CCD71}"/>
              </a:ext>
            </a:extLst>
          </p:cNvPr>
          <p:cNvSpPr>
            <a:spLocks noGrp="1"/>
          </p:cNvSpPr>
          <p:nvPr>
            <p:ph type="ctrTitle"/>
          </p:nvPr>
        </p:nvSpPr>
        <p:spPr>
          <a:xfrm>
            <a:off x="1296878" y="989106"/>
            <a:ext cx="10053763" cy="2928470"/>
          </a:xfrm>
        </p:spPr>
        <p:txBody>
          <a:bodyPr anchor="b">
            <a:normAutofit/>
          </a:bodyPr>
          <a:lstStyle/>
          <a:p>
            <a:pPr algn="l"/>
            <a:r>
              <a:rPr lang="en-GB" sz="37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What now?</a:t>
            </a:r>
            <a:endParaRPr lang="en-GB" sz="3700" i="1" dirty="0">
              <a:solidFill>
                <a:srgbClr val="FFFFFF"/>
              </a:solidFill>
            </a:endParaRPr>
          </a:p>
        </p:txBody>
      </p:sp>
      <p:sp>
        <p:nvSpPr>
          <p:cNvPr id="3" name="Content Placeholder 2">
            <a:extLst>
              <a:ext uri="{FF2B5EF4-FFF2-40B4-BE49-F238E27FC236}">
                <a16:creationId xmlns:a16="http://schemas.microsoft.com/office/drawing/2014/main" id="{0C20804A-7ADA-0E79-0473-BC2C6BDE28F8}"/>
              </a:ext>
            </a:extLst>
          </p:cNvPr>
          <p:cNvSpPr>
            <a:spLocks noGrp="1"/>
          </p:cNvSpPr>
          <p:nvPr>
            <p:ph type="subTitle" idx="1"/>
          </p:nvPr>
        </p:nvSpPr>
        <p:spPr>
          <a:xfrm>
            <a:off x="1350682" y="4870824"/>
            <a:ext cx="10005951" cy="1458258"/>
          </a:xfrm>
        </p:spPr>
        <p:txBody>
          <a:bodyPr anchor="ctr">
            <a:normAutofit/>
          </a:bodyPr>
          <a:lstStyle/>
          <a:p>
            <a:pPr algn="l"/>
            <a:endParaRPr lang="en-GB" dirty="0"/>
          </a:p>
        </p:txBody>
      </p:sp>
    </p:spTree>
    <p:extLst>
      <p:ext uri="{BB962C8B-B14F-4D97-AF65-F5344CB8AC3E}">
        <p14:creationId xmlns:p14="http://schemas.microsoft.com/office/powerpoint/2010/main" val="327292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D7AAFE-200A-4436-1BFE-0A5DBE8248EF}"/>
              </a:ext>
            </a:extLst>
          </p:cNvPr>
          <p:cNvPicPr>
            <a:picLocks noGrp="1" noChangeAspect="1"/>
          </p:cNvPicPr>
          <p:nvPr>
            <p:ph idx="1"/>
          </p:nvPr>
        </p:nvPicPr>
        <p:blipFill rotWithShape="1">
          <a:blip r:embed="rId3"/>
          <a:srcRect r="52" b="-2"/>
          <a:stretch/>
        </p:blipFill>
        <p:spPr>
          <a:xfrm rot="16200000">
            <a:off x="2663706" y="-2670294"/>
            <a:ext cx="6858000" cy="12198588"/>
          </a:xfrm>
          <a:prstGeom prst="rect">
            <a:avLst/>
          </a:prstGeom>
        </p:spPr>
      </p:pic>
    </p:spTree>
    <p:extLst>
      <p:ext uri="{BB962C8B-B14F-4D97-AF65-F5344CB8AC3E}">
        <p14:creationId xmlns:p14="http://schemas.microsoft.com/office/powerpoint/2010/main" val="120576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support&#10;&#10;Description automatically generated">
            <a:extLst>
              <a:ext uri="{FF2B5EF4-FFF2-40B4-BE49-F238E27FC236}">
                <a16:creationId xmlns:a16="http://schemas.microsoft.com/office/drawing/2014/main" id="{B89DB7AE-79A0-8BD1-A31F-BE895072B984}"/>
              </a:ext>
            </a:extLst>
          </p:cNvPr>
          <p:cNvPicPr>
            <a:picLocks noGrp="1" noChangeAspect="1"/>
          </p:cNvPicPr>
          <p:nvPr>
            <p:ph idx="1"/>
          </p:nvPr>
        </p:nvPicPr>
        <p:blipFill>
          <a:blip r:embed="rId2"/>
          <a:stretch>
            <a:fillRect/>
          </a:stretch>
        </p:blipFill>
        <p:spPr>
          <a:xfrm>
            <a:off x="1726536" y="643467"/>
            <a:ext cx="8738927" cy="5571066"/>
          </a:xfrm>
          <a:prstGeom prst="rect">
            <a:avLst/>
          </a:prstGeom>
        </p:spPr>
      </p:pic>
    </p:spTree>
    <p:extLst>
      <p:ext uri="{BB962C8B-B14F-4D97-AF65-F5344CB8AC3E}">
        <p14:creationId xmlns:p14="http://schemas.microsoft.com/office/powerpoint/2010/main" val="4118896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7DFCF0-53BE-3C46-A937-A1776CE352BF}"/>
              </a:ext>
            </a:extLst>
          </p:cNvPr>
          <p:cNvSpPr>
            <a:spLocks noGrp="1"/>
          </p:cNvSpPr>
          <p:nvPr>
            <p:ph idx="1"/>
          </p:nvPr>
        </p:nvSpPr>
        <p:spPr/>
        <p:txBody>
          <a:bodyPr/>
          <a:lstStyle/>
          <a:p>
            <a:endParaRPr lang="en-GB"/>
          </a:p>
        </p:txBody>
      </p:sp>
      <p:pic>
        <p:nvPicPr>
          <p:cNvPr id="4" name="Content Placeholder 9">
            <a:extLst>
              <a:ext uri="{FF2B5EF4-FFF2-40B4-BE49-F238E27FC236}">
                <a16:creationId xmlns:a16="http://schemas.microsoft.com/office/drawing/2014/main" id="{5FBDF751-5446-C6A8-476F-3BB773FEB11E}"/>
              </a:ext>
            </a:extLst>
          </p:cNvPr>
          <p:cNvPicPr>
            <a:picLocks noChangeAspect="1"/>
          </p:cNvPicPr>
          <p:nvPr/>
        </p:nvPicPr>
        <p:blipFill>
          <a:blip r:embed="rId2"/>
          <a:stretch>
            <a:fillRect/>
          </a:stretch>
        </p:blipFill>
        <p:spPr>
          <a:xfrm>
            <a:off x="1308100" y="207707"/>
            <a:ext cx="10045700" cy="6442586"/>
          </a:xfrm>
          <a:prstGeom prst="rect">
            <a:avLst/>
          </a:prstGeom>
        </p:spPr>
      </p:pic>
    </p:spTree>
    <p:extLst>
      <p:ext uri="{BB962C8B-B14F-4D97-AF65-F5344CB8AC3E}">
        <p14:creationId xmlns:p14="http://schemas.microsoft.com/office/powerpoint/2010/main" val="180744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AE0597-6497-E3B2-3E91-D10BE5663A27}"/>
              </a:ext>
            </a:extLst>
          </p:cNvPr>
          <p:cNvSpPr>
            <a:spLocks noGrp="1"/>
          </p:cNvSpPr>
          <p:nvPr>
            <p:ph type="ctrTitle"/>
          </p:nvPr>
        </p:nvSpPr>
        <p:spPr>
          <a:xfrm>
            <a:off x="1314824" y="735106"/>
            <a:ext cx="10053763" cy="2928470"/>
          </a:xfrm>
        </p:spPr>
        <p:txBody>
          <a:bodyPr anchor="b">
            <a:normAutofit/>
          </a:bodyPr>
          <a:lstStyle/>
          <a:p>
            <a:pPr algn="l"/>
            <a:r>
              <a:rPr lang="en-GB" sz="4800" dirty="0">
                <a:solidFill>
                  <a:srgbClr val="FFFFFF"/>
                </a:solidFill>
              </a:rPr>
              <a:t>Questions and reflections</a:t>
            </a:r>
          </a:p>
        </p:txBody>
      </p:sp>
    </p:spTree>
    <p:extLst>
      <p:ext uri="{BB962C8B-B14F-4D97-AF65-F5344CB8AC3E}">
        <p14:creationId xmlns:p14="http://schemas.microsoft.com/office/powerpoint/2010/main" val="34002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B0CF3C-917C-9A8B-8F77-20B8C87E81B5}"/>
              </a:ext>
            </a:extLst>
          </p:cNvPr>
          <p:cNvSpPr>
            <a:spLocks noGrp="1"/>
          </p:cNvSpPr>
          <p:nvPr>
            <p:ph type="title"/>
          </p:nvPr>
        </p:nvSpPr>
        <p:spPr>
          <a:xfrm>
            <a:off x="1383564" y="348865"/>
            <a:ext cx="9718111" cy="1332298"/>
          </a:xfrm>
        </p:spPr>
        <p:txBody>
          <a:bodyPr anchor="ctr">
            <a:normAutofit/>
          </a:bodyPr>
          <a:lstStyle/>
          <a:p>
            <a:r>
              <a:rPr lang="en-GB" sz="4000" dirty="0">
                <a:solidFill>
                  <a:schemeClr val="bg1"/>
                </a:solidFill>
              </a:rPr>
              <a:t>School Exclusion definition</a:t>
            </a:r>
          </a:p>
        </p:txBody>
      </p:sp>
      <p:sp>
        <p:nvSpPr>
          <p:cNvPr id="6" name="Text Placeholder 3">
            <a:extLst>
              <a:ext uri="{FF2B5EF4-FFF2-40B4-BE49-F238E27FC236}">
                <a16:creationId xmlns:a16="http://schemas.microsoft.com/office/drawing/2014/main" id="{973F0887-C54C-F687-8E57-8473E5AD44D9}"/>
              </a:ext>
            </a:extLst>
          </p:cNvPr>
          <p:cNvSpPr txBox="1">
            <a:spLocks/>
          </p:cNvSpPr>
          <p:nvPr/>
        </p:nvSpPr>
        <p:spPr>
          <a:xfrm>
            <a:off x="1084832" y="2345124"/>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Suspension</a:t>
            </a:r>
          </a:p>
        </p:txBody>
      </p:sp>
      <p:sp>
        <p:nvSpPr>
          <p:cNvPr id="7" name="Content Placeholder 4">
            <a:extLst>
              <a:ext uri="{FF2B5EF4-FFF2-40B4-BE49-F238E27FC236}">
                <a16:creationId xmlns:a16="http://schemas.microsoft.com/office/drawing/2014/main" id="{2DEE2433-BA1C-8B07-7FBF-108493D4D9D2}"/>
              </a:ext>
            </a:extLst>
          </p:cNvPr>
          <p:cNvSpPr txBox="1">
            <a:spLocks/>
          </p:cNvSpPr>
          <p:nvPr/>
        </p:nvSpPr>
        <p:spPr>
          <a:xfrm>
            <a:off x="836611" y="3013461"/>
            <a:ext cx="5157787" cy="368458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suspension, where a pupil is temporarily removed from the school, is an essential behaviour management tool that should be set out within a school’s behaviour policy. </a:t>
            </a:r>
          </a:p>
          <a:p>
            <a:r>
              <a:rPr lang="en-GB" dirty="0"/>
              <a:t>A pupil may be suspended for one or more fixed periods (up to a maximum of 45 school days in a single academic year). A suspension does not have to be for a continuous period. </a:t>
            </a:r>
          </a:p>
          <a:p>
            <a:r>
              <a:rPr lang="en-GB" dirty="0"/>
              <a:t>A suspension may be used to provide a clear signal of what is unacceptable behaviour as part of the school’s behaviour policy and show a pupil that their current behaviour is putting them at risk of permanent exclusion. </a:t>
            </a:r>
          </a:p>
        </p:txBody>
      </p:sp>
      <p:sp>
        <p:nvSpPr>
          <p:cNvPr id="8" name="Text Placeholder 5">
            <a:extLst>
              <a:ext uri="{FF2B5EF4-FFF2-40B4-BE49-F238E27FC236}">
                <a16:creationId xmlns:a16="http://schemas.microsoft.com/office/drawing/2014/main" id="{361CD785-938B-8C60-D075-8EA2E7808DB9}"/>
              </a:ext>
            </a:extLst>
          </p:cNvPr>
          <p:cNvSpPr txBox="1">
            <a:spLocks/>
          </p:cNvSpPr>
          <p:nvPr/>
        </p:nvSpPr>
        <p:spPr>
          <a:xfrm>
            <a:off x="6350002" y="225937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Permanent Exclusion</a:t>
            </a:r>
          </a:p>
        </p:txBody>
      </p:sp>
      <p:sp>
        <p:nvSpPr>
          <p:cNvPr id="10" name="Content Placeholder 6">
            <a:extLst>
              <a:ext uri="{FF2B5EF4-FFF2-40B4-BE49-F238E27FC236}">
                <a16:creationId xmlns:a16="http://schemas.microsoft.com/office/drawing/2014/main" id="{7C560B68-06ED-0F61-90BD-94271D0B3FF4}"/>
              </a:ext>
            </a:extLst>
          </p:cNvPr>
          <p:cNvSpPr txBox="1">
            <a:spLocks/>
          </p:cNvSpPr>
          <p:nvPr/>
        </p:nvSpPr>
        <p:spPr>
          <a:xfrm>
            <a:off x="6172200" y="2846427"/>
            <a:ext cx="5183188" cy="368458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permanent exclusion is when a pupil is no longer allowed to attend a school (unless the pupil is reinstated). The decision to exclude a pupil permanently should only be taken: </a:t>
            </a:r>
          </a:p>
          <a:p>
            <a:pPr>
              <a:buFont typeface="Wingdings" panose="05000000000000000000" pitchFamily="2" charset="2"/>
              <a:buChar char="Ø"/>
            </a:pPr>
            <a:r>
              <a:rPr lang="en-GB" dirty="0"/>
              <a:t>in response to a serious breach or persistent breaches of the school's behaviour policy; and </a:t>
            </a:r>
          </a:p>
          <a:p>
            <a:pPr>
              <a:buFont typeface="Wingdings" panose="05000000000000000000" pitchFamily="2" charset="2"/>
              <a:buChar char="Ø"/>
            </a:pPr>
            <a:r>
              <a:rPr lang="en-GB" dirty="0"/>
              <a:t>where allowing the pupil to remain in school would seriously harm the education or welfare of the pupil or others such as staff or pupils in the school.</a:t>
            </a:r>
          </a:p>
        </p:txBody>
      </p:sp>
    </p:spTree>
    <p:extLst>
      <p:ext uri="{BB962C8B-B14F-4D97-AF65-F5344CB8AC3E}">
        <p14:creationId xmlns:p14="http://schemas.microsoft.com/office/powerpoint/2010/main" val="2919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4D560CB-79E0-B9A6-E090-DEE1CF40726C}"/>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Impact of exclusions </a:t>
            </a:r>
          </a:p>
        </p:txBody>
      </p:sp>
      <p:sp>
        <p:nvSpPr>
          <p:cNvPr id="3" name="Content Placeholder 2">
            <a:extLst>
              <a:ext uri="{FF2B5EF4-FFF2-40B4-BE49-F238E27FC236}">
                <a16:creationId xmlns:a16="http://schemas.microsoft.com/office/drawing/2014/main" id="{4FD449F8-BD25-D54F-AE9B-691B106BCB00}"/>
              </a:ext>
            </a:extLst>
          </p:cNvPr>
          <p:cNvSpPr>
            <a:spLocks noGrp="1"/>
          </p:cNvSpPr>
          <p:nvPr>
            <p:ph idx="1"/>
          </p:nvPr>
        </p:nvSpPr>
        <p:spPr>
          <a:xfrm>
            <a:off x="4810259" y="649480"/>
            <a:ext cx="6555347" cy="5546047"/>
          </a:xfrm>
        </p:spPr>
        <p:txBody>
          <a:bodyPr anchor="ctr">
            <a:normAutofit/>
          </a:bodyPr>
          <a:lstStyle/>
          <a:p>
            <a:r>
              <a:rPr lang="en-GB" dirty="0"/>
              <a:t>Social and economic disadvantage </a:t>
            </a:r>
            <a:r>
              <a:rPr lang="en-GB" sz="2000" dirty="0"/>
              <a:t>(</a:t>
            </a:r>
            <a:r>
              <a:rPr lang="en-GB" sz="2000" dirty="0" err="1"/>
              <a:t>Gazeley</a:t>
            </a:r>
            <a:r>
              <a:rPr lang="en-GB" sz="2000" dirty="0"/>
              <a:t> et al., 2015, Paget et al., 2018, Power and Taylor, 2020).</a:t>
            </a:r>
          </a:p>
          <a:p>
            <a:r>
              <a:rPr lang="en-GB" dirty="0"/>
              <a:t>Low academic achievement, less stable career patterns, greater unemployment </a:t>
            </a:r>
            <a:r>
              <a:rPr lang="en-GB" sz="2000" dirty="0"/>
              <a:t>(</a:t>
            </a:r>
            <a:r>
              <a:rPr lang="en-GB" sz="2000" dirty="0" err="1"/>
              <a:t>Gazeley</a:t>
            </a:r>
            <a:r>
              <a:rPr lang="en-GB" sz="2000" dirty="0"/>
              <a:t> et al., 2015, Graham et al., 2019, McCluskey et al., 2016).</a:t>
            </a:r>
          </a:p>
          <a:p>
            <a:r>
              <a:rPr lang="en-GB" dirty="0"/>
              <a:t>Increased mental health difficulties in adulthood </a:t>
            </a:r>
            <a:r>
              <a:rPr lang="en-GB" sz="2000" dirty="0"/>
              <a:t>(Parker et al., 2015).</a:t>
            </a:r>
          </a:p>
          <a:p>
            <a:r>
              <a:rPr lang="en-GB" dirty="0"/>
              <a:t>Long to medium term effects across a wide range of areas into adulthood </a:t>
            </a:r>
            <a:r>
              <a:rPr lang="en-GB" sz="2000" dirty="0"/>
              <a:t>(</a:t>
            </a:r>
            <a:r>
              <a:rPr lang="en-GB" sz="2000" dirty="0" err="1"/>
              <a:t>Madia</a:t>
            </a:r>
            <a:r>
              <a:rPr lang="en-GB" sz="2000" dirty="0"/>
              <a:t> et al., 2022, </a:t>
            </a:r>
            <a:r>
              <a:rPr lang="en-GB" sz="2000" dirty="0" err="1"/>
              <a:t>Obsuth</a:t>
            </a:r>
            <a:r>
              <a:rPr lang="en-GB" sz="2000" dirty="0"/>
              <a:t> et al., 2022).</a:t>
            </a:r>
            <a:endParaRPr lang="en-GB" dirty="0"/>
          </a:p>
          <a:p>
            <a:r>
              <a:rPr lang="en-GB" dirty="0"/>
              <a:t>Intergenerational </a:t>
            </a:r>
            <a:r>
              <a:rPr lang="en-GB" sz="2000" dirty="0"/>
              <a:t>(Paget et al., 2018).</a:t>
            </a:r>
          </a:p>
          <a:p>
            <a:pPr marL="0" indent="0">
              <a:buNone/>
            </a:pPr>
            <a:endParaRPr lang="en-GB" sz="2000" dirty="0"/>
          </a:p>
        </p:txBody>
      </p:sp>
    </p:spTree>
    <p:extLst>
      <p:ext uri="{BB962C8B-B14F-4D97-AF65-F5344CB8AC3E}">
        <p14:creationId xmlns:p14="http://schemas.microsoft.com/office/powerpoint/2010/main" val="23675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ACC01B40-E135-5442-A7AB-52369054152F}"/>
              </a:ext>
            </a:extLst>
          </p:cNvPr>
          <p:cNvPicPr>
            <a:picLocks noGrp="1" noChangeAspect="1"/>
          </p:cNvPicPr>
          <p:nvPr>
            <p:ph idx="1"/>
          </p:nvPr>
        </p:nvPicPr>
        <p:blipFill>
          <a:blip r:embed="rId3"/>
          <a:srcRect b="90"/>
          <a:stretch/>
        </p:blipFill>
        <p:spPr>
          <a:xfrm>
            <a:off x="457200" y="457200"/>
            <a:ext cx="11277600" cy="5943600"/>
          </a:xfrm>
          <a:prstGeom prst="rect">
            <a:avLst/>
          </a:prstGeom>
        </p:spPr>
      </p:pic>
    </p:spTree>
    <p:extLst>
      <p:ext uri="{BB962C8B-B14F-4D97-AF65-F5344CB8AC3E}">
        <p14:creationId xmlns:p14="http://schemas.microsoft.com/office/powerpoint/2010/main" val="199962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15BC-3D28-E77F-6027-8DBAF10F4099}"/>
              </a:ext>
            </a:extLst>
          </p:cNvPr>
          <p:cNvSpPr>
            <a:spLocks noGrp="1"/>
          </p:cNvSpPr>
          <p:nvPr>
            <p:ph type="title"/>
          </p:nvPr>
        </p:nvSpPr>
        <p:spPr>
          <a:xfrm>
            <a:off x="349567" y="131839"/>
            <a:ext cx="10515600" cy="1325563"/>
          </a:xfrm>
        </p:spPr>
        <p:txBody>
          <a:bodyPr/>
          <a:lstStyle/>
          <a:p>
            <a:r>
              <a:rPr lang="en-GB" dirty="0"/>
              <a:t>Doncaster rates</a:t>
            </a:r>
          </a:p>
        </p:txBody>
      </p:sp>
      <p:pic>
        <p:nvPicPr>
          <p:cNvPr id="5" name="Content Placeholder 4">
            <a:extLst>
              <a:ext uri="{FF2B5EF4-FFF2-40B4-BE49-F238E27FC236}">
                <a16:creationId xmlns:a16="http://schemas.microsoft.com/office/drawing/2014/main" id="{978A65A2-0B5F-F901-D7E0-467BFFB6F0EF}"/>
              </a:ext>
            </a:extLst>
          </p:cNvPr>
          <p:cNvPicPr>
            <a:picLocks noGrp="1" noChangeAspect="1"/>
          </p:cNvPicPr>
          <p:nvPr>
            <p:ph idx="1"/>
          </p:nvPr>
        </p:nvPicPr>
        <p:blipFill>
          <a:blip r:embed="rId2"/>
          <a:stretch>
            <a:fillRect/>
          </a:stretch>
        </p:blipFill>
        <p:spPr>
          <a:xfrm>
            <a:off x="771468" y="4461120"/>
            <a:ext cx="11052901" cy="2200312"/>
          </a:xfrm>
        </p:spPr>
      </p:pic>
      <p:pic>
        <p:nvPicPr>
          <p:cNvPr id="7" name="Picture 6">
            <a:extLst>
              <a:ext uri="{FF2B5EF4-FFF2-40B4-BE49-F238E27FC236}">
                <a16:creationId xmlns:a16="http://schemas.microsoft.com/office/drawing/2014/main" id="{644D72EC-0D8B-5179-E421-6AD2DEC1E8E5}"/>
              </a:ext>
            </a:extLst>
          </p:cNvPr>
          <p:cNvPicPr>
            <a:picLocks noChangeAspect="1"/>
          </p:cNvPicPr>
          <p:nvPr/>
        </p:nvPicPr>
        <p:blipFill>
          <a:blip r:embed="rId3"/>
          <a:stretch>
            <a:fillRect/>
          </a:stretch>
        </p:blipFill>
        <p:spPr>
          <a:xfrm>
            <a:off x="1049655" y="1306940"/>
            <a:ext cx="10092690" cy="2971998"/>
          </a:xfrm>
          <a:prstGeom prst="rect">
            <a:avLst/>
          </a:prstGeom>
        </p:spPr>
      </p:pic>
      <p:sp>
        <p:nvSpPr>
          <p:cNvPr id="8" name="Oval 7">
            <a:extLst>
              <a:ext uri="{FF2B5EF4-FFF2-40B4-BE49-F238E27FC236}">
                <a16:creationId xmlns:a16="http://schemas.microsoft.com/office/drawing/2014/main" id="{5C84F9F8-F46C-4947-515F-0DE43177FC38}"/>
              </a:ext>
            </a:extLst>
          </p:cNvPr>
          <p:cNvSpPr/>
          <p:nvPr/>
        </p:nvSpPr>
        <p:spPr>
          <a:xfrm>
            <a:off x="11042339" y="5326274"/>
            <a:ext cx="800100" cy="537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327815B1-4A21-B6D5-CD83-9C904604C110}"/>
              </a:ext>
            </a:extLst>
          </p:cNvPr>
          <p:cNvSpPr/>
          <p:nvPr/>
        </p:nvSpPr>
        <p:spPr>
          <a:xfrm>
            <a:off x="6489235" y="2726483"/>
            <a:ext cx="800100" cy="537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F3776EE9-CE83-546E-4688-1CE0E15DA80A}"/>
              </a:ext>
            </a:extLst>
          </p:cNvPr>
          <p:cNvSpPr/>
          <p:nvPr/>
        </p:nvSpPr>
        <p:spPr>
          <a:xfrm>
            <a:off x="10465117" y="2733277"/>
            <a:ext cx="800100" cy="5372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C71332CE-8E0D-B6B5-820B-86D4D339CAAD}"/>
              </a:ext>
            </a:extLst>
          </p:cNvPr>
          <p:cNvSpPr/>
          <p:nvPr/>
        </p:nvSpPr>
        <p:spPr>
          <a:xfrm>
            <a:off x="11024269" y="5864993"/>
            <a:ext cx="800100" cy="42897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4B1C3F1B-A197-EAF5-5B18-C9F9D6A09052}"/>
              </a:ext>
            </a:extLst>
          </p:cNvPr>
          <p:cNvSpPr/>
          <p:nvPr/>
        </p:nvSpPr>
        <p:spPr>
          <a:xfrm>
            <a:off x="10465117" y="3430767"/>
            <a:ext cx="800100" cy="42897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E4A874F4-7602-6DBF-3E18-8C046A1B18FB}"/>
              </a:ext>
            </a:extLst>
          </p:cNvPr>
          <p:cNvSpPr/>
          <p:nvPr/>
        </p:nvSpPr>
        <p:spPr>
          <a:xfrm>
            <a:off x="6500958" y="3380326"/>
            <a:ext cx="800100" cy="42897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0A114D2-181C-0EAC-9560-A380F69CE241}"/>
              </a:ext>
            </a:extLst>
          </p:cNvPr>
          <p:cNvSpPr/>
          <p:nvPr/>
        </p:nvSpPr>
        <p:spPr>
          <a:xfrm>
            <a:off x="5006340" y="5040907"/>
            <a:ext cx="6781890" cy="359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D14DBB8F-1730-4D4B-8CFB-8402DC0803D4}"/>
              </a:ext>
            </a:extLst>
          </p:cNvPr>
          <p:cNvSpPr/>
          <p:nvPr/>
        </p:nvSpPr>
        <p:spPr>
          <a:xfrm>
            <a:off x="5052060" y="6249952"/>
            <a:ext cx="6690450"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BD44941C-7029-5FC3-32EA-190AB003A1A4}"/>
              </a:ext>
            </a:extLst>
          </p:cNvPr>
          <p:cNvSpPr txBox="1"/>
          <p:nvPr/>
        </p:nvSpPr>
        <p:spPr>
          <a:xfrm>
            <a:off x="2401473" y="4645379"/>
            <a:ext cx="2696307" cy="369332"/>
          </a:xfrm>
          <a:prstGeom prst="rect">
            <a:avLst/>
          </a:prstGeom>
          <a:noFill/>
        </p:spPr>
        <p:txBody>
          <a:bodyPr wrap="square" rtlCol="0">
            <a:spAutoFit/>
          </a:bodyPr>
          <a:lstStyle/>
          <a:p>
            <a:r>
              <a:rPr lang="en-GB" dirty="0"/>
              <a:t>Doncaster</a:t>
            </a:r>
          </a:p>
        </p:txBody>
      </p:sp>
    </p:spTree>
    <p:extLst>
      <p:ext uri="{BB962C8B-B14F-4D97-AF65-F5344CB8AC3E}">
        <p14:creationId xmlns:p14="http://schemas.microsoft.com/office/powerpoint/2010/main" val="241890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1C79BA1E-93FA-DFD6-02E3-8B59AB9CCD71}"/>
              </a:ext>
            </a:extLst>
          </p:cNvPr>
          <p:cNvSpPr>
            <a:spLocks noGrp="1"/>
          </p:cNvSpPr>
          <p:nvPr>
            <p:ph type="ctrTitle"/>
          </p:nvPr>
        </p:nvSpPr>
        <p:spPr>
          <a:xfrm>
            <a:off x="1296878" y="989106"/>
            <a:ext cx="10053763" cy="2928470"/>
          </a:xfrm>
        </p:spPr>
        <p:txBody>
          <a:bodyPr anchor="b">
            <a:normAutofit/>
          </a:bodyPr>
          <a:lstStyle/>
          <a:p>
            <a:pPr algn="l"/>
            <a:r>
              <a:rPr lang="en-GB" sz="37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Systematic Literature Review</a:t>
            </a:r>
            <a:br>
              <a:rPr lang="en-GB" sz="37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3700" i="1" dirty="0">
              <a:solidFill>
                <a:srgbClr val="FFFFFF"/>
              </a:solidFill>
            </a:endParaRPr>
          </a:p>
        </p:txBody>
      </p:sp>
      <p:sp>
        <p:nvSpPr>
          <p:cNvPr id="3" name="Content Placeholder 2">
            <a:extLst>
              <a:ext uri="{FF2B5EF4-FFF2-40B4-BE49-F238E27FC236}">
                <a16:creationId xmlns:a16="http://schemas.microsoft.com/office/drawing/2014/main" id="{0C20804A-7ADA-0E79-0473-BC2C6BDE28F8}"/>
              </a:ext>
            </a:extLst>
          </p:cNvPr>
          <p:cNvSpPr>
            <a:spLocks noGrp="1"/>
          </p:cNvSpPr>
          <p:nvPr>
            <p:ph type="subTitle" idx="1"/>
          </p:nvPr>
        </p:nvSpPr>
        <p:spPr>
          <a:xfrm>
            <a:off x="1350682" y="4870824"/>
            <a:ext cx="10005951" cy="1458258"/>
          </a:xfrm>
        </p:spPr>
        <p:txBody>
          <a:bodyPr anchor="ctr">
            <a:normAutofit/>
          </a:bodyPr>
          <a:lstStyle/>
          <a:p>
            <a:pPr algn="l"/>
            <a:endParaRPr lang="en-GB" dirty="0"/>
          </a:p>
        </p:txBody>
      </p:sp>
    </p:spTree>
    <p:extLst>
      <p:ext uri="{BB962C8B-B14F-4D97-AF65-F5344CB8AC3E}">
        <p14:creationId xmlns:p14="http://schemas.microsoft.com/office/powerpoint/2010/main" val="33687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E252A5-D69C-57FA-1C6E-9DF039B72F5F}"/>
              </a:ext>
            </a:extLst>
          </p:cNvPr>
          <p:cNvSpPr>
            <a:spLocks noGrp="1"/>
          </p:cNvSpPr>
          <p:nvPr>
            <p:ph type="title"/>
          </p:nvPr>
        </p:nvSpPr>
        <p:spPr>
          <a:xfrm>
            <a:off x="1371599" y="294538"/>
            <a:ext cx="9895951" cy="1033669"/>
          </a:xfrm>
        </p:spPr>
        <p:txBody>
          <a:bodyPr>
            <a:noAutofit/>
          </a:bodyPr>
          <a:lstStyle/>
          <a:p>
            <a:r>
              <a:rPr lang="en-GB" sz="2400" i="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What are the effects of educational based interventions to reduce disciplinary behaviours to decrease the number of suspensions and permanent exclusions in UK schools?</a:t>
            </a:r>
            <a:r>
              <a:rPr lang="en-GB" sz="2400"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solidFill>
                <a:srgbClr val="FFFFFF"/>
              </a:solidFill>
            </a:endParaRPr>
          </a:p>
        </p:txBody>
      </p:sp>
      <p:sp>
        <p:nvSpPr>
          <p:cNvPr id="3" name="Content Placeholder 2">
            <a:extLst>
              <a:ext uri="{FF2B5EF4-FFF2-40B4-BE49-F238E27FC236}">
                <a16:creationId xmlns:a16="http://schemas.microsoft.com/office/drawing/2014/main" id="{6E7B0CB7-2673-9162-31ED-976E1C26396F}"/>
              </a:ext>
            </a:extLst>
          </p:cNvPr>
          <p:cNvSpPr>
            <a:spLocks noGrp="1"/>
          </p:cNvSpPr>
          <p:nvPr>
            <p:ph idx="1"/>
          </p:nvPr>
        </p:nvSpPr>
        <p:spPr>
          <a:xfrm>
            <a:off x="1371599" y="1773044"/>
            <a:ext cx="9724031" cy="4228511"/>
          </a:xfrm>
        </p:spPr>
        <p:txBody>
          <a:bodyPr anchor="ctr">
            <a:normAutofit/>
          </a:bodyPr>
          <a:lstStyle/>
          <a:p>
            <a:pPr marL="0" indent="0">
              <a:buNone/>
            </a:pPr>
            <a:r>
              <a:rPr lang="en-GB" sz="2000" b="1" dirty="0"/>
              <a:t>Five</a:t>
            </a:r>
            <a:r>
              <a:rPr lang="en-GB" sz="2000" dirty="0"/>
              <a:t> intervention studies in the UK were found using the inclusion criteria: </a:t>
            </a:r>
          </a:p>
          <a:p>
            <a:r>
              <a:rPr lang="en-GB" sz="2000" dirty="0"/>
              <a:t>compulsory school age </a:t>
            </a:r>
          </a:p>
          <a:p>
            <a:r>
              <a:rPr lang="en-GB" sz="2000" dirty="0"/>
              <a:t>in an education setting </a:t>
            </a:r>
          </a:p>
          <a:p>
            <a:r>
              <a:rPr lang="en-GB" sz="2000" dirty="0"/>
              <a:t>an outcome of suspensions or permanent exclusions </a:t>
            </a:r>
          </a:p>
          <a:p>
            <a:endParaRPr lang="en-GB" sz="2000" dirty="0"/>
          </a:p>
          <a:p>
            <a:pPr marL="0" indent="0">
              <a:buNone/>
            </a:pPr>
            <a:r>
              <a:rPr lang="en-GB" sz="2000" dirty="0"/>
              <a:t>The studies were considered low – medium quality.</a:t>
            </a:r>
          </a:p>
          <a:p>
            <a:endParaRPr lang="en-GB" sz="2000" dirty="0"/>
          </a:p>
          <a:p>
            <a:pPr marL="0" indent="0">
              <a:buNone/>
            </a:pPr>
            <a:r>
              <a:rPr lang="en-GB" sz="2000" dirty="0"/>
              <a:t>Qualitative and quantitative data was collected.</a:t>
            </a:r>
          </a:p>
          <a:p>
            <a:endParaRPr lang="en-GB" sz="2000" dirty="0"/>
          </a:p>
        </p:txBody>
      </p:sp>
    </p:spTree>
    <p:extLst>
      <p:ext uri="{BB962C8B-B14F-4D97-AF65-F5344CB8AC3E}">
        <p14:creationId xmlns:p14="http://schemas.microsoft.com/office/powerpoint/2010/main" val="41136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2551</Words>
  <Application>Microsoft Office PowerPoint</Application>
  <PresentationFormat>Widescreen</PresentationFormat>
  <Paragraphs>237</Paragraphs>
  <Slides>35</Slides>
  <Notes>24</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Aptos</vt:lpstr>
      <vt:lpstr>Aptos Display</vt:lpstr>
      <vt:lpstr>Arial</vt:lpstr>
      <vt:lpstr>Calibri</vt:lpstr>
      <vt:lpstr>Calibri Light</vt:lpstr>
      <vt:lpstr>Wingdings</vt:lpstr>
      <vt:lpstr>Office Theme</vt:lpstr>
      <vt:lpstr>1_Office Theme</vt:lpstr>
      <vt:lpstr>Reducing exclusions from school: An exploration of educational professionals’ experiences</vt:lpstr>
      <vt:lpstr>Aims</vt:lpstr>
      <vt:lpstr>Conceptual Framework</vt:lpstr>
      <vt:lpstr>School Exclusion definition</vt:lpstr>
      <vt:lpstr>Impact of exclusions </vt:lpstr>
      <vt:lpstr>PowerPoint Presentation</vt:lpstr>
      <vt:lpstr>Doncaster rates</vt:lpstr>
      <vt:lpstr>Systematic Literature Review </vt:lpstr>
      <vt:lpstr>What are the effects of educational based interventions to reduce disciplinary behaviours to decrease the number of suspensions and permanent exclusions in UK schools? </vt:lpstr>
      <vt:lpstr>The interventions and effectiveness</vt:lpstr>
      <vt:lpstr>Themes from the studies</vt:lpstr>
      <vt:lpstr>Empirical Research </vt:lpstr>
      <vt:lpstr>How do educational professionals, within one Local Authority, report the experience of supporting inclusion in secondary settings to reduce school exclusions?</vt:lpstr>
      <vt:lpstr>PowerPoint Presentation</vt:lpstr>
      <vt:lpstr>Understanding and responding to the pupil</vt:lpstr>
      <vt:lpstr>PowerPoint Presentation</vt:lpstr>
      <vt:lpstr>PowerPoint Presentation</vt:lpstr>
      <vt:lpstr>Reflection point:</vt:lpstr>
      <vt:lpstr>Creating safe school cultures</vt:lpstr>
      <vt:lpstr>PowerPoint Presentation</vt:lpstr>
      <vt:lpstr>PowerPoint Presentation</vt:lpstr>
      <vt:lpstr>Reflection point</vt:lpstr>
      <vt:lpstr>Holistic family support</vt:lpstr>
      <vt:lpstr>PowerPoint Presentation</vt:lpstr>
      <vt:lpstr>PowerPoint Presentation</vt:lpstr>
      <vt:lpstr>Reflection Point</vt:lpstr>
      <vt:lpstr>Equitable Local Authority Processes</vt:lpstr>
      <vt:lpstr>PowerPoint Presentation</vt:lpstr>
      <vt:lpstr>PowerPoint Presentation</vt:lpstr>
      <vt:lpstr>Reflection Point</vt:lpstr>
      <vt:lpstr>What now?</vt:lpstr>
      <vt:lpstr>PowerPoint Presentation</vt:lpstr>
      <vt:lpstr>PowerPoint Presentation</vt:lpstr>
      <vt:lpstr>PowerPoint Presentation</vt:lpstr>
      <vt:lpstr>Questions and reflections</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Exclusions from school: what can we do about it?</dc:title>
  <dc:creator>Bousfield, Gabrielle</dc:creator>
  <cp:lastModifiedBy>Bousfield, Gabrielle</cp:lastModifiedBy>
  <cp:revision>5</cp:revision>
  <dcterms:created xsi:type="dcterms:W3CDTF">2024-09-25T10:57:40Z</dcterms:created>
  <dcterms:modified xsi:type="dcterms:W3CDTF">2024-11-05T21:14:09Z</dcterms:modified>
</cp:coreProperties>
</file>